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socket.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Assignment - QR File Share on network</a:t>
            </a:r>
          </a:p>
        </p:txBody>
      </p:sp>
      <p:sp>
        <p:nvSpPr>
          <p:cNvPr id="3" name="Content Placeholder 2"/>
          <p:cNvSpPr>
            <a:spLocks noGrp="1"/>
          </p:cNvSpPr>
          <p:nvPr>
            <p:ph idx="1"/>
          </p:nvPr>
        </p:nvSpPr>
        <p:spPr/>
        <p:txBody>
          <a:bodyPr/>
          <a:lstStyle/>
          <a:p>
            <a:pPr lvl="0" indent="0" marL="0">
              <a:buNone/>
            </a:pPr>
            <a:r>
              <a:rPr/>
              <a:t>File transfer is the process of copying or moving a file from one computer to another over a network or Internet connection. In this tutorial, we’ll go step by step on how you can write client/server Python scripts that handles that.</a:t>
            </a:r>
          </a:p>
          <a:p>
            <a:pPr lvl="0" indent="0" marL="0">
              <a:buNone/>
            </a:pPr>
            <a:r>
              <a:rPr/>
              <a:t>The basic idea is to create a server that listens on a particular port; this server will be responsible for receiving files (you can make the server send files as well). On the other hand, the client will try to connect to the server and send a file of any type.</a:t>
            </a:r>
          </a:p>
          <a:p>
            <a:pPr lvl="0" indent="0" marL="0">
              <a:buNone/>
            </a:pPr>
            <a:r>
              <a:rPr/>
              <a:t>We will use the </a:t>
            </a:r>
            <a:r>
              <a:rPr>
                <a:hlinkClick r:id="rId2"/>
              </a:rPr>
              <a:t>socket</a:t>
            </a:r>
            <a:r>
              <a:rPr/>
              <a:t> module, which comes built-in with Python and provides us with socket operations that are widely used on the Internet, as they are behind any connection to any network.</a:t>
            </a:r>
          </a:p>
          <a:p>
            <a:pPr lvl="0" indent="0" marL="0">
              <a:buNone/>
            </a:pPr>
            <a:r>
              <a:rPr/>
              <a:t>Please note that there are more reliable ways to transfer files with tools like rsync or scp. However, the goal of this tutorial is to transfer files with Python programming language and without any third-party tool.</a:t>
            </a:r>
          </a:p>
          <a:p>
            <a:pPr lvl="0" indent="0" marL="0">
              <a:buNone/>
            </a:pPr>
            <a:r>
              <a:rPr/>
              <a:t>First, we gonna need to install the </a:t>
            </a:r>
            <a:r>
              <a:rPr b="1" i="1"/>
              <a:t>tqdm</a:t>
            </a:r>
            <a:r>
              <a:rPr/>
              <a:t> library, which will enable us to print fancy progress bars:</a:t>
            </a:r>
          </a:p>
          <a:p>
            <a:pPr lvl="0" indent="0">
              <a:buNone/>
            </a:pPr>
            <a:r>
              <a:rPr>
                <a:latin typeface="Courier"/>
              </a:rPr>
              <a:t>
pip3 install tqdm
</a:t>
            </a:r>
          </a:p>
          <a:p>
            <a:pPr lvl="0" indent="0" marL="0">
              <a:spcBef>
                <a:spcPts val="3000"/>
              </a:spcBef>
              <a:buNone/>
            </a:pPr>
            <a:r>
              <a:rPr b="1"/>
              <a:t>Client Code</a:t>
            </a:r>
          </a:p>
          <a:p>
            <a:pPr lvl="0" indent="0" marL="0">
              <a:buNone/>
            </a:pPr>
            <a:r>
              <a:rPr/>
              <a:t>Let’s start with the client, the sender:</a:t>
            </a:r>
          </a:p>
          <a:p>
            <a:pPr lvl="0" indent="0">
              <a:buNone/>
            </a:pPr>
            <a:br/>
            <a:r>
              <a:rPr>
                <a:latin typeface="Courier"/>
              </a:rPr>
              <a:t>import socket</a:t>
            </a:r>
            <a:br/>
            <a:r>
              <a:rPr>
                <a:latin typeface="Courier"/>
              </a:rPr>
              <a:t>import tqdm</a:t>
            </a:r>
            <a:br/>
            <a:r>
              <a:rPr>
                <a:latin typeface="Courier"/>
              </a:rPr>
              <a:t>import os</a:t>
            </a:r>
            <a:br/>
            <a:br/>
            <a:r>
              <a:rPr>
                <a:latin typeface="Courier"/>
              </a:rPr>
              <a:t>SEPARATOR </a:t>
            </a:r>
            <a:r>
              <a:rPr>
                <a:solidFill>
                  <a:srgbClr val="666666"/>
                </a:solidFill>
                <a:latin typeface="Courier"/>
              </a:rPr>
              <a:t>=</a:t>
            </a:r>
            <a:r>
              <a:rPr>
                <a:latin typeface="Courier"/>
              </a:rPr>
              <a:t> </a:t>
            </a:r>
            <a:r>
              <a:rPr>
                <a:solidFill>
                  <a:srgbClr val="4070A0"/>
                </a:solidFill>
                <a:latin typeface="Courier"/>
              </a:rPr>
              <a:t>"&lt;SEPARATOR&gt;"</a:t>
            </a:r>
            <a:br/>
            <a:r>
              <a:rPr>
                <a:latin typeface="Courier"/>
              </a:rPr>
              <a:t>BUFFER_SIZE </a:t>
            </a:r>
            <a:r>
              <a:rPr>
                <a:solidFill>
                  <a:srgbClr val="666666"/>
                </a:solidFill>
                <a:latin typeface="Courier"/>
              </a:rPr>
              <a:t>=</a:t>
            </a:r>
            <a:r>
              <a:rPr>
                <a:latin typeface="Courier"/>
              </a:rPr>
              <a:t> </a:t>
            </a:r>
            <a:r>
              <a:rPr>
                <a:solidFill>
                  <a:srgbClr val="40A070"/>
                </a:solidFill>
                <a:latin typeface="Courier"/>
              </a:rPr>
              <a:t>4096</a:t>
            </a:r>
            <a:r>
              <a:rPr>
                <a:latin typeface="Courier"/>
              </a:rPr>
              <a:t> </a:t>
            </a:r>
            <a:r>
              <a:rPr i="1">
                <a:solidFill>
                  <a:srgbClr val="60A0B0"/>
                </a:solidFill>
                <a:latin typeface="Courier"/>
              </a:rPr>
              <a:t># send 4096 bytes each time step</a:t>
            </a:r>
          </a:p>
          <a:p>
            <a:pPr lvl="0" indent="0" marL="0">
              <a:buNone/>
            </a:pPr>
            <a:r>
              <a:rPr/>
              <a:t>We need to specify the IP address, the port of the server we want to connect to, and the name of the file we want to send.</a:t>
            </a:r>
          </a:p>
          <a:p>
            <a:pPr lvl="0" indent="0">
              <a:buNone/>
            </a:pPr>
            <a:br/>
            <a:r>
              <a:rPr i="1">
                <a:solidFill>
                  <a:srgbClr val="60A0B0"/>
                </a:solidFill>
                <a:latin typeface="Courier"/>
              </a:rPr>
              <a:t># the ip address or hostname of the server, the receiver</a:t>
            </a:r>
            <a:br/>
            <a:r>
              <a:rPr>
                <a:latin typeface="Courier"/>
              </a:rPr>
              <a:t>host </a:t>
            </a:r>
            <a:r>
              <a:rPr>
                <a:solidFill>
                  <a:srgbClr val="666666"/>
                </a:solidFill>
                <a:latin typeface="Courier"/>
              </a:rPr>
              <a:t>=</a:t>
            </a:r>
            <a:r>
              <a:rPr>
                <a:latin typeface="Courier"/>
              </a:rPr>
              <a:t> </a:t>
            </a:r>
            <a:r>
              <a:rPr>
                <a:solidFill>
                  <a:srgbClr val="4070A0"/>
                </a:solidFill>
                <a:latin typeface="Courier"/>
              </a:rPr>
              <a:t>"192.168.1.101"</a:t>
            </a:r>
            <a:br/>
            <a:r>
              <a:rPr i="1">
                <a:solidFill>
                  <a:srgbClr val="60A0B0"/>
                </a:solidFill>
                <a:latin typeface="Courier"/>
              </a:rPr>
              <a:t># the port, let's use 5001</a:t>
            </a:r>
            <a:br/>
            <a:r>
              <a:rPr>
                <a:latin typeface="Courier"/>
              </a:rPr>
              <a:t>port </a:t>
            </a:r>
            <a:r>
              <a:rPr>
                <a:solidFill>
                  <a:srgbClr val="666666"/>
                </a:solidFill>
                <a:latin typeface="Courier"/>
              </a:rPr>
              <a:t>=</a:t>
            </a:r>
            <a:r>
              <a:rPr>
                <a:latin typeface="Courier"/>
              </a:rPr>
              <a:t> </a:t>
            </a:r>
            <a:r>
              <a:rPr>
                <a:solidFill>
                  <a:srgbClr val="40A070"/>
                </a:solidFill>
                <a:latin typeface="Courier"/>
              </a:rPr>
              <a:t>5001</a:t>
            </a:r>
            <a:br/>
            <a:r>
              <a:rPr i="1">
                <a:solidFill>
                  <a:srgbClr val="60A0B0"/>
                </a:solidFill>
                <a:latin typeface="Courier"/>
              </a:rPr>
              <a:t># the name of file we want to send, make sure it exists</a:t>
            </a:r>
            <a:br/>
            <a:r>
              <a:rPr>
                <a:latin typeface="Courier"/>
              </a:rPr>
              <a:t>filename </a:t>
            </a:r>
            <a:r>
              <a:rPr>
                <a:solidFill>
                  <a:srgbClr val="666666"/>
                </a:solidFill>
                <a:latin typeface="Courier"/>
              </a:rPr>
              <a:t>=</a:t>
            </a:r>
            <a:r>
              <a:rPr>
                <a:latin typeface="Courier"/>
              </a:rPr>
              <a:t> </a:t>
            </a:r>
            <a:r>
              <a:rPr>
                <a:solidFill>
                  <a:srgbClr val="4070A0"/>
                </a:solidFill>
                <a:latin typeface="Courier"/>
              </a:rPr>
              <a:t>"data.csv"</a:t>
            </a:r>
            <a:br/>
            <a:r>
              <a:rPr i="1">
                <a:solidFill>
                  <a:srgbClr val="60A0B0"/>
                </a:solidFill>
                <a:latin typeface="Courier"/>
              </a:rPr>
              <a:t># get the file size</a:t>
            </a:r>
            <a:br/>
            <a:r>
              <a:rPr>
                <a:latin typeface="Courier"/>
              </a:rPr>
              <a:t>filesize </a:t>
            </a:r>
            <a:r>
              <a:rPr>
                <a:solidFill>
                  <a:srgbClr val="666666"/>
                </a:solidFill>
                <a:latin typeface="Courier"/>
              </a:rPr>
              <a:t>=</a:t>
            </a:r>
            <a:r>
              <a:rPr>
                <a:latin typeface="Courier"/>
              </a:rPr>
              <a:t> os.path.getsize(filename)</a:t>
            </a:r>
          </a:p>
          <a:p>
            <a:pPr lvl="0" indent="0" marL="0">
              <a:buNone/>
            </a:pPr>
            <a:r>
              <a:rPr/>
              <a:t>The filename needs to exist in the current directory, or you can use an absolute path to that file somewhere on your computer. This is the file you want to send.</a:t>
            </a:r>
          </a:p>
          <a:p>
            <a:pPr lvl="0" indent="0" marL="0">
              <a:buNone/>
            </a:pPr>
            <a:r>
              <a:rPr/>
              <a:t>os.path.getsize(filename) gets the size of that file in bytes; that’s great, as we need it for printing progress bars in the client and the server.</a:t>
            </a:r>
          </a:p>
          <a:p>
            <a:pPr lvl="0" indent="0" marL="0">
              <a:buNone/>
            </a:pPr>
            <a:r>
              <a:rPr/>
              <a:t>Let’s create the TCP socket:</a:t>
            </a:r>
          </a:p>
          <a:p>
            <a:pPr lvl="0" indent="0">
              <a:buNone/>
            </a:pPr>
            <a:br/>
            <a:r>
              <a:rPr i="1">
                <a:solidFill>
                  <a:srgbClr val="60A0B0"/>
                </a:solidFill>
                <a:latin typeface="Courier"/>
              </a:rPr>
              <a:t># create the client socket</a:t>
            </a:r>
            <a:br/>
            <a:r>
              <a:rPr>
                <a:latin typeface="Courier"/>
              </a:rPr>
              <a:t>s </a:t>
            </a:r>
            <a:r>
              <a:rPr>
                <a:solidFill>
                  <a:srgbClr val="666666"/>
                </a:solidFill>
                <a:latin typeface="Courier"/>
              </a:rPr>
              <a:t>=</a:t>
            </a:r>
            <a:r>
              <a:rPr>
                <a:latin typeface="Courier"/>
              </a:rPr>
              <a:t> socket.socket()</a:t>
            </a:r>
          </a:p>
          <a:p>
            <a:pPr lvl="0" indent="0" marL="0">
              <a:buNone/>
            </a:pPr>
            <a:r>
              <a:rPr/>
              <a:t>Connecting to the server:</a:t>
            </a:r>
          </a:p>
          <a:p>
            <a:pPr lvl="0" indent="0">
              <a:buNone/>
            </a:pPr>
            <a:br/>
            <a:r>
              <a:rPr>
                <a:latin typeface="Courier"/>
              </a:rPr>
              <a:t>print(</a:t>
            </a:r>
            <a:r>
              <a:rPr>
                <a:solidFill>
                  <a:srgbClr val="BB6688"/>
                </a:solidFill>
                <a:latin typeface="Courier"/>
              </a:rPr>
              <a:t>f"[+] Connecting to </a:t>
            </a:r>
            <a:r>
              <a:rPr>
                <a:solidFill>
                  <a:srgbClr val="4070A0"/>
                </a:solidFill>
                <a:latin typeface="Courier"/>
              </a:rPr>
              <a:t>{</a:t>
            </a:r>
            <a:r>
              <a:rPr>
                <a:latin typeface="Courier"/>
              </a:rPr>
              <a:t>host</a:t>
            </a:r>
            <a:r>
              <a:rPr>
                <a:solidFill>
                  <a:srgbClr val="4070A0"/>
                </a:solidFill>
                <a:latin typeface="Courier"/>
              </a:rPr>
              <a:t>}</a:t>
            </a:r>
            <a:r>
              <a:rPr>
                <a:solidFill>
                  <a:srgbClr val="BB6688"/>
                </a:solidFill>
                <a:latin typeface="Courier"/>
              </a:rPr>
              <a:t>:</a:t>
            </a:r>
            <a:r>
              <a:rPr>
                <a:solidFill>
                  <a:srgbClr val="4070A0"/>
                </a:solidFill>
                <a:latin typeface="Courier"/>
              </a:rPr>
              <a:t>{</a:t>
            </a:r>
            <a:r>
              <a:rPr>
                <a:latin typeface="Courier"/>
              </a:rPr>
              <a:t>port</a:t>
            </a:r>
            <a:r>
              <a:rPr>
                <a:solidFill>
                  <a:srgbClr val="4070A0"/>
                </a:solidFill>
                <a:latin typeface="Courier"/>
              </a:rPr>
              <a:t>}</a:t>
            </a:r>
            <a:r>
              <a:rPr>
                <a:solidFill>
                  <a:srgbClr val="BB6688"/>
                </a:solidFill>
                <a:latin typeface="Courier"/>
              </a:rPr>
              <a:t>"</a:t>
            </a:r>
            <a:r>
              <a:rPr>
                <a:latin typeface="Courier"/>
              </a:rPr>
              <a:t>)</a:t>
            </a:r>
            <a:br/>
            <a:r>
              <a:rPr>
                <a:latin typeface="Courier"/>
              </a:rPr>
              <a:t>s.connect((host, port))</a:t>
            </a:r>
            <a:br/>
            <a:r>
              <a:rPr>
                <a:latin typeface="Courier"/>
              </a:rPr>
              <a:t>print(</a:t>
            </a:r>
            <a:r>
              <a:rPr>
                <a:solidFill>
                  <a:srgbClr val="4070A0"/>
                </a:solidFill>
                <a:latin typeface="Courier"/>
              </a:rPr>
              <a:t>"[+] Connected."</a:t>
            </a:r>
            <a:r>
              <a:rPr>
                <a:latin typeface="Courier"/>
              </a:rPr>
              <a:t>)</a:t>
            </a:r>
          </a:p>
          <a:p>
            <a:pPr lvl="0" indent="0" marL="0">
              <a:buNone/>
            </a:pPr>
            <a:r>
              <a:rPr/>
              <a:t>connect() method expects an address of the pair (host, port) to connect the socket to that remote address. Once the connection is established, we need to send the name and size of the file:</a:t>
            </a:r>
          </a:p>
          <a:p>
            <a:pPr lvl="0" indent="0">
              <a:buNone/>
            </a:pPr>
            <a:br/>
            <a:r>
              <a:rPr i="1">
                <a:solidFill>
                  <a:srgbClr val="60A0B0"/>
                </a:solidFill>
                <a:latin typeface="Courier"/>
              </a:rPr>
              <a:t># send the filename and filesize</a:t>
            </a:r>
            <a:br/>
            <a:r>
              <a:rPr>
                <a:latin typeface="Courier"/>
              </a:rPr>
              <a:t>s.send(</a:t>
            </a:r>
            <a:r>
              <a:rPr>
                <a:solidFill>
                  <a:srgbClr val="BB6688"/>
                </a:solidFill>
                <a:latin typeface="Courier"/>
              </a:rPr>
              <a:t>f"</a:t>
            </a:r>
            <a:r>
              <a:rPr>
                <a:solidFill>
                  <a:srgbClr val="4070A0"/>
                </a:solidFill>
                <a:latin typeface="Courier"/>
              </a:rPr>
              <a:t>{</a:t>
            </a:r>
            <a:r>
              <a:rPr>
                <a:latin typeface="Courier"/>
              </a:rPr>
              <a:t>filename</a:t>
            </a:r>
            <a:r>
              <a:rPr>
                <a:solidFill>
                  <a:srgbClr val="4070A0"/>
                </a:solidFill>
                <a:latin typeface="Courier"/>
              </a:rPr>
              <a:t>}{</a:t>
            </a:r>
            <a:r>
              <a:rPr>
                <a:latin typeface="Courier"/>
              </a:rPr>
              <a:t>SEPARATOR</a:t>
            </a:r>
            <a:r>
              <a:rPr>
                <a:solidFill>
                  <a:srgbClr val="4070A0"/>
                </a:solidFill>
                <a:latin typeface="Courier"/>
              </a:rPr>
              <a:t>}{</a:t>
            </a:r>
            <a:r>
              <a:rPr>
                <a:latin typeface="Courier"/>
              </a:rPr>
              <a:t>filesize</a:t>
            </a:r>
            <a:r>
              <a:rPr>
                <a:solidFill>
                  <a:srgbClr val="4070A0"/>
                </a:solidFill>
                <a:latin typeface="Courier"/>
              </a:rPr>
              <a:t>}</a:t>
            </a:r>
            <a:r>
              <a:rPr>
                <a:solidFill>
                  <a:srgbClr val="BB6688"/>
                </a:solidFill>
                <a:latin typeface="Courier"/>
              </a:rPr>
              <a:t>"</a:t>
            </a:r>
            <a:r>
              <a:rPr>
                <a:latin typeface="Courier"/>
              </a:rPr>
              <a:t>.encode())</a:t>
            </a:r>
            <a:br/>
          </a:p>
          <a:p>
            <a:pPr lvl="0" indent="0" marL="0">
              <a:buNone/>
            </a:pPr>
            <a:r>
              <a:rPr/>
              <a:t>I’ve used SEPARATOR here to separate the data fields; it is just a junk message, we can just use send() twice, but we may not want to do that anyway. encode() function encodes the string we passed to ‘utf-8’ encoding (that’s necessary).</a:t>
            </a:r>
          </a:p>
          <a:p>
            <a:pPr lvl="0" indent="0" marL="0">
              <a:buNone/>
            </a:pPr>
            <a:r>
              <a:rPr/>
              <a:t>Now we need to send the file, and as we are sending the file, we’ll print nice progress bars using the tqdm library:</a:t>
            </a:r>
          </a:p>
          <a:p>
            <a:pPr lvl="0" indent="0">
              <a:buNone/>
            </a:pPr>
            <a:r>
              <a:rPr i="1">
                <a:solidFill>
                  <a:srgbClr val="60A0B0"/>
                </a:solidFill>
                <a:latin typeface="Courier"/>
              </a:rPr>
              <a:t># start sending the file</a:t>
            </a:r>
            <a:br/>
            <a:r>
              <a:rPr>
                <a:latin typeface="Courier"/>
              </a:rPr>
              <a:t>progress </a:t>
            </a:r>
            <a:r>
              <a:rPr>
                <a:solidFill>
                  <a:srgbClr val="666666"/>
                </a:solidFill>
                <a:latin typeface="Courier"/>
              </a:rPr>
              <a:t>=</a:t>
            </a:r>
            <a:r>
              <a:rPr>
                <a:latin typeface="Courier"/>
              </a:rPr>
              <a:t> tqdm.tqdm(range(filesize), </a:t>
            </a:r>
            <a:r>
              <a:rPr>
                <a:solidFill>
                  <a:srgbClr val="BB6688"/>
                </a:solidFill>
                <a:latin typeface="Courier"/>
              </a:rPr>
              <a:t>f"Sending </a:t>
            </a:r>
            <a:r>
              <a:rPr>
                <a:solidFill>
                  <a:srgbClr val="4070A0"/>
                </a:solidFill>
                <a:latin typeface="Courier"/>
              </a:rPr>
              <a:t>{</a:t>
            </a:r>
            <a:r>
              <a:rPr>
                <a:latin typeface="Courier"/>
              </a:rPr>
              <a:t>filename</a:t>
            </a:r>
            <a:r>
              <a:rPr>
                <a:solidFill>
                  <a:srgbClr val="4070A0"/>
                </a:solidFill>
                <a:latin typeface="Courier"/>
              </a:rPr>
              <a:t>}</a:t>
            </a:r>
            <a:r>
              <a:rPr>
                <a:solidFill>
                  <a:srgbClr val="BB6688"/>
                </a:solidFill>
                <a:latin typeface="Courier"/>
              </a:rPr>
              <a:t>"</a:t>
            </a:r>
            <a:r>
              <a:rPr>
                <a:latin typeface="Courier"/>
              </a:rPr>
              <a:t>, unit</a:t>
            </a:r>
            <a:r>
              <a:rPr>
                <a:solidFill>
                  <a:srgbClr val="666666"/>
                </a:solidFill>
                <a:latin typeface="Courier"/>
              </a:rPr>
              <a:t>=</a:t>
            </a:r>
            <a:r>
              <a:rPr>
                <a:solidFill>
                  <a:srgbClr val="4070A0"/>
                </a:solidFill>
                <a:latin typeface="Courier"/>
              </a:rPr>
              <a:t>"B"</a:t>
            </a:r>
            <a:r>
              <a:rPr>
                <a:latin typeface="Courier"/>
              </a:rPr>
              <a:t>, unit_scale</a:t>
            </a:r>
            <a:r>
              <a:rPr>
                <a:solidFill>
                  <a:srgbClr val="666666"/>
                </a:solidFill>
                <a:latin typeface="Courier"/>
              </a:rPr>
              <a:t>=</a:t>
            </a:r>
            <a:r>
              <a:rPr>
                <a:solidFill>
                  <a:srgbClr val="19177C"/>
                </a:solidFill>
                <a:latin typeface="Courier"/>
              </a:rPr>
              <a:t>True</a:t>
            </a:r>
            <a:r>
              <a:rPr>
                <a:latin typeface="Courier"/>
              </a:rPr>
              <a:t>, unit_divisor</a:t>
            </a:r>
            <a:r>
              <a:rPr>
                <a:solidFill>
                  <a:srgbClr val="666666"/>
                </a:solidFill>
                <a:latin typeface="Courier"/>
              </a:rPr>
              <a:t>=</a:t>
            </a:r>
            <a:r>
              <a:rPr>
                <a:solidFill>
                  <a:srgbClr val="40A070"/>
                </a:solidFill>
                <a:latin typeface="Courier"/>
              </a:rPr>
              <a:t>1024</a:t>
            </a:r>
            <a:r>
              <a:rPr>
                <a:latin typeface="Courier"/>
              </a:rPr>
              <a:t>)</a:t>
            </a:r>
            <a:br/>
            <a:r>
              <a:rPr b="1">
                <a:solidFill>
                  <a:srgbClr val="007020"/>
                </a:solidFill>
                <a:latin typeface="Courier"/>
              </a:rPr>
              <a:t>with</a:t>
            </a:r>
            <a:r>
              <a:rPr>
                <a:latin typeface="Courier"/>
              </a:rPr>
              <a:t> open(filename, </a:t>
            </a:r>
            <a:r>
              <a:rPr>
                <a:solidFill>
                  <a:srgbClr val="4070A0"/>
                </a:solidFill>
                <a:latin typeface="Courier"/>
              </a:rPr>
              <a:t>"rb"</a:t>
            </a:r>
            <a:r>
              <a:rPr>
                <a:latin typeface="Courier"/>
              </a:rPr>
              <a:t>) as f:</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read the bytes from the file</a:t>
            </a:r>
            <a:br/>
            <a:r>
              <a:rPr>
                <a:latin typeface="Courier"/>
              </a:rPr>
              <a:t>        bytes_read </a:t>
            </a:r>
            <a:r>
              <a:rPr>
                <a:solidFill>
                  <a:srgbClr val="666666"/>
                </a:solidFill>
                <a:latin typeface="Courier"/>
              </a:rPr>
              <a:t>=</a:t>
            </a:r>
            <a:r>
              <a:rPr>
                <a:latin typeface="Courier"/>
              </a:rPr>
              <a:t> f.read(BUFFER_SIZE)</a:t>
            </a:r>
            <a:br/>
            <a:r>
              <a:rPr>
                <a:latin typeface="Courier"/>
              </a:rPr>
              <a:t>        </a:t>
            </a:r>
            <a:r>
              <a:rPr b="1">
                <a:solidFill>
                  <a:srgbClr val="007020"/>
                </a:solidFill>
                <a:latin typeface="Courier"/>
              </a:rPr>
              <a:t>if</a:t>
            </a:r>
            <a:r>
              <a:rPr>
                <a:latin typeface="Courier"/>
              </a:rPr>
              <a:t> </a:t>
            </a:r>
            <a:r>
              <a:rPr b="1">
                <a:solidFill>
                  <a:srgbClr val="007020"/>
                </a:solidFill>
                <a:latin typeface="Courier"/>
              </a:rPr>
              <a:t>not</a:t>
            </a:r>
            <a:r>
              <a:rPr>
                <a:latin typeface="Courier"/>
              </a:rPr>
              <a:t> bytes_read:</a:t>
            </a:r>
            <a:br/>
            <a:r>
              <a:rPr>
                <a:latin typeface="Courier"/>
              </a:rPr>
              <a:t>            </a:t>
            </a:r>
            <a:r>
              <a:rPr i="1">
                <a:solidFill>
                  <a:srgbClr val="60A0B0"/>
                </a:solidFill>
                <a:latin typeface="Courier"/>
              </a:rPr>
              <a:t># file transmitting is done</a:t>
            </a:r>
            <a:br/>
            <a:r>
              <a:rPr>
                <a:latin typeface="Courier"/>
              </a:rPr>
              <a:t>            </a:t>
            </a:r>
            <a:r>
              <a:rPr b="1">
                <a:solidFill>
                  <a:srgbClr val="007020"/>
                </a:solidFill>
                <a:latin typeface="Courier"/>
              </a:rPr>
              <a:t>break</a:t>
            </a:r>
            <a:br/>
            <a:r>
              <a:rPr>
                <a:latin typeface="Courier"/>
              </a:rPr>
              <a:t>        </a:t>
            </a:r>
            <a:r>
              <a:rPr i="1">
                <a:solidFill>
                  <a:srgbClr val="60A0B0"/>
                </a:solidFill>
                <a:latin typeface="Courier"/>
              </a:rPr>
              <a:t># we use sendall to assure transimission in </a:t>
            </a:r>
            <a:br/>
            <a:r>
              <a:rPr>
                <a:latin typeface="Courier"/>
              </a:rPr>
              <a:t>        </a:t>
            </a:r>
            <a:r>
              <a:rPr i="1">
                <a:solidFill>
                  <a:srgbClr val="60A0B0"/>
                </a:solidFill>
                <a:latin typeface="Courier"/>
              </a:rPr>
              <a:t># busy networks</a:t>
            </a:r>
            <a:br/>
            <a:r>
              <a:rPr>
                <a:latin typeface="Courier"/>
              </a:rPr>
              <a:t>        s.sendall(bytes_read)</a:t>
            </a:r>
            <a:br/>
            <a:r>
              <a:rPr>
                <a:latin typeface="Courier"/>
              </a:rPr>
              <a:t>        </a:t>
            </a:r>
            <a:r>
              <a:rPr i="1">
                <a:solidFill>
                  <a:srgbClr val="60A0B0"/>
                </a:solidFill>
                <a:latin typeface="Courier"/>
              </a:rPr>
              <a:t># update the progress bar</a:t>
            </a:r>
            <a:br/>
            <a:r>
              <a:rPr>
                <a:latin typeface="Courier"/>
              </a:rPr>
              <a:t>        progress.update(len(bytes_read))</a:t>
            </a:r>
            <a:br/>
            <a:r>
              <a:rPr i="1">
                <a:solidFill>
                  <a:srgbClr val="60A0B0"/>
                </a:solidFill>
                <a:latin typeface="Courier"/>
              </a:rPr>
              <a:t># close the socket</a:t>
            </a:r>
            <a:br/>
            <a:r>
              <a:rPr>
                <a:latin typeface="Courier"/>
              </a:rPr>
              <a:t>s.close()</a:t>
            </a:r>
            <a:br/>
          </a:p>
          <a:p>
            <a:pPr lvl="0" indent="0" marL="0">
              <a:buNone/>
            </a:pPr>
            <a:r>
              <a:rPr/>
              <a:t>Basically, what we are doing here is opening the file as read in binary, read chunks from the file (in this case, 4096 bytes or 4KB) and sending them to the socket using the sendall() function, and then we update the progress bar each time, once that’s finished, we close that socket.</a:t>
            </a:r>
          </a:p>
          <a:p>
            <a:pPr lvl="0" indent="0" marL="0">
              <a:spcBef>
                <a:spcPts val="3000"/>
              </a:spcBef>
              <a:buNone/>
            </a:pPr>
            <a:r>
              <a:rPr b="1"/>
              <a:t>Server Code</a:t>
            </a:r>
          </a:p>
          <a:p>
            <a:pPr lvl="0" indent="0" marL="0">
              <a:buNone/>
            </a:pPr>
            <a:r>
              <a:rPr/>
              <a:t>Alright, so we are done with the client. Let’s dive into the server, so open up a new empty Python file and:</a:t>
            </a:r>
          </a:p>
          <a:p>
            <a:pPr lvl="0" indent="0">
              <a:buNone/>
            </a:pPr>
            <a:br/>
            <a:r>
              <a:rPr>
                <a:latin typeface="Courier"/>
              </a:rPr>
              <a:t>import socket</a:t>
            </a:r>
            <a:br/>
            <a:r>
              <a:rPr>
                <a:latin typeface="Courier"/>
              </a:rPr>
              <a:t>import tqdm</a:t>
            </a:r>
            <a:br/>
            <a:r>
              <a:rPr>
                <a:latin typeface="Courier"/>
              </a:rPr>
              <a:t>import os</a:t>
            </a:r>
            <a:br/>
            <a:r>
              <a:rPr i="1">
                <a:solidFill>
                  <a:srgbClr val="60A0B0"/>
                </a:solidFill>
                <a:latin typeface="Courier"/>
              </a:rPr>
              <a:t># device's IP address</a:t>
            </a:r>
            <a:br/>
            <a:r>
              <a:rPr>
                <a:latin typeface="Courier"/>
              </a:rPr>
              <a:t>SERVER_HOST </a:t>
            </a:r>
            <a:r>
              <a:rPr>
                <a:solidFill>
                  <a:srgbClr val="666666"/>
                </a:solidFill>
                <a:latin typeface="Courier"/>
              </a:rPr>
              <a:t>=</a:t>
            </a:r>
            <a:r>
              <a:rPr>
                <a:latin typeface="Courier"/>
              </a:rPr>
              <a:t> </a:t>
            </a:r>
            <a:r>
              <a:rPr>
                <a:solidFill>
                  <a:srgbClr val="4070A0"/>
                </a:solidFill>
                <a:latin typeface="Courier"/>
              </a:rPr>
              <a:t>"0.0.0.0"</a:t>
            </a:r>
            <a:br/>
            <a:r>
              <a:rPr>
                <a:latin typeface="Courier"/>
              </a:rPr>
              <a:t>SERVER_PORT </a:t>
            </a:r>
            <a:r>
              <a:rPr>
                <a:solidFill>
                  <a:srgbClr val="666666"/>
                </a:solidFill>
                <a:latin typeface="Courier"/>
              </a:rPr>
              <a:t>=</a:t>
            </a:r>
            <a:r>
              <a:rPr>
                <a:latin typeface="Courier"/>
              </a:rPr>
              <a:t> </a:t>
            </a:r>
            <a:r>
              <a:rPr>
                <a:solidFill>
                  <a:srgbClr val="40A070"/>
                </a:solidFill>
                <a:latin typeface="Courier"/>
              </a:rPr>
              <a:t>5001</a:t>
            </a:r>
            <a:br/>
            <a:r>
              <a:rPr i="1">
                <a:solidFill>
                  <a:srgbClr val="60A0B0"/>
                </a:solidFill>
                <a:latin typeface="Courier"/>
              </a:rPr>
              <a:t># receive 4096 bytes each time</a:t>
            </a:r>
            <a:br/>
            <a:r>
              <a:rPr>
                <a:latin typeface="Courier"/>
              </a:rPr>
              <a:t>BUFFER_SIZE </a:t>
            </a:r>
            <a:r>
              <a:rPr>
                <a:solidFill>
                  <a:srgbClr val="666666"/>
                </a:solidFill>
                <a:latin typeface="Courier"/>
              </a:rPr>
              <a:t>=</a:t>
            </a:r>
            <a:r>
              <a:rPr>
                <a:latin typeface="Courier"/>
              </a:rPr>
              <a:t> </a:t>
            </a:r>
            <a:r>
              <a:rPr>
                <a:solidFill>
                  <a:srgbClr val="40A070"/>
                </a:solidFill>
                <a:latin typeface="Courier"/>
              </a:rPr>
              <a:t>4096</a:t>
            </a:r>
            <a:br/>
            <a:r>
              <a:rPr>
                <a:latin typeface="Courier"/>
              </a:rPr>
              <a:t>SEPARATOR </a:t>
            </a:r>
            <a:r>
              <a:rPr>
                <a:solidFill>
                  <a:srgbClr val="666666"/>
                </a:solidFill>
                <a:latin typeface="Courier"/>
              </a:rPr>
              <a:t>=</a:t>
            </a:r>
            <a:r>
              <a:rPr>
                <a:latin typeface="Courier"/>
              </a:rPr>
              <a:t> </a:t>
            </a:r>
            <a:r>
              <a:rPr>
                <a:solidFill>
                  <a:srgbClr val="4070A0"/>
                </a:solidFill>
                <a:latin typeface="Courier"/>
              </a:rPr>
              <a:t>"&lt;SEPARATOR&gt;"</a:t>
            </a:r>
            <a:br/>
          </a:p>
          <a:p>
            <a:pPr lvl="0" indent="0" marL="0">
              <a:buNone/>
            </a:pPr>
            <a:r>
              <a:rPr/>
              <a:t>I’ve initialized some parameters we are going to use. Notice that I’ve used “0.0.0.0” as the server IP address. This means all IPv4 addresses that are on the local machine. You may wonder why we don’t just use our local IP address or “localhost” or “127.0.0.1”? Well, if the server has two IP addresses, let’s say “192.168.1.101” on a network and “10.0.1.1” on another, and the server listens on “0.0.0.0”, it will be reachable at both of those IPs.</a:t>
            </a:r>
          </a:p>
          <a:p>
            <a:pPr lvl="0" indent="0" marL="0">
              <a:buNone/>
            </a:pPr>
            <a:r>
              <a:rPr/>
              <a:t>Alternatively, you can use your public or private IP address, depending on your clients. If the connected clients are in your local network, you should use your private IP (you can check it using </a:t>
            </a:r>
            <a:r>
              <a:rPr>
                <a:latin typeface="Courier"/>
              </a:rPr>
              <a:t>ipconfig</a:t>
            </a:r>
            <a:r>
              <a:rPr/>
              <a:t> command in Windows or </a:t>
            </a:r>
            <a:r>
              <a:rPr>
                <a:latin typeface="Courier"/>
              </a:rPr>
              <a:t>ifconfig</a:t>
            </a:r>
            <a:r>
              <a:rPr/>
              <a:t> command in Mac OS/Linux), but if you’re expecting clients from the Internet, you definitely should use your public address.</a:t>
            </a:r>
          </a:p>
          <a:p>
            <a:pPr lvl="0" indent="0" marL="0">
              <a:buNone/>
            </a:pPr>
            <a:r>
              <a:rPr/>
              <a:t>Also, Make sure you use the same port in the server as in the client.</a:t>
            </a:r>
          </a:p>
          <a:p>
            <a:pPr lvl="0" indent="0" marL="0">
              <a:buNone/>
            </a:pPr>
            <a:r>
              <a:rPr/>
              <a:t>Let’s create our TCP socket:</a:t>
            </a:r>
          </a:p>
          <a:p>
            <a:pPr lvl="0" indent="0">
              <a:buNone/>
            </a:pPr>
            <a:br/>
            <a:r>
              <a:rPr i="1">
                <a:solidFill>
                  <a:srgbClr val="60A0B0"/>
                </a:solidFill>
                <a:latin typeface="Courier"/>
              </a:rPr>
              <a:t># create the server socket</a:t>
            </a:r>
            <a:br/>
            <a:r>
              <a:rPr i="1">
                <a:solidFill>
                  <a:srgbClr val="60A0B0"/>
                </a:solidFill>
                <a:latin typeface="Courier"/>
              </a:rPr>
              <a:t># TCP socket</a:t>
            </a:r>
            <a:br/>
            <a:r>
              <a:rPr>
                <a:latin typeface="Courier"/>
              </a:rPr>
              <a:t>s </a:t>
            </a:r>
            <a:r>
              <a:rPr>
                <a:solidFill>
                  <a:srgbClr val="666666"/>
                </a:solidFill>
                <a:latin typeface="Courier"/>
              </a:rPr>
              <a:t>=</a:t>
            </a:r>
            <a:r>
              <a:rPr>
                <a:latin typeface="Courier"/>
              </a:rPr>
              <a:t> socket.socket()</a:t>
            </a:r>
            <a:br/>
          </a:p>
          <a:p>
            <a:pPr lvl="0" indent="0" marL="0">
              <a:buNone/>
            </a:pPr>
            <a:r>
              <a:rPr/>
              <a:t>Now, this is different from the client, and we need to bind the socket we just created to our SERVER_HOST and SERVER_PORT:</a:t>
            </a:r>
          </a:p>
          <a:p>
            <a:pPr lvl="0" indent="0">
              <a:buNone/>
            </a:pPr>
            <a:br/>
            <a:r>
              <a:rPr i="1">
                <a:solidFill>
                  <a:srgbClr val="60A0B0"/>
                </a:solidFill>
                <a:latin typeface="Courier"/>
              </a:rPr>
              <a:t># bind the socket to our local address</a:t>
            </a:r>
            <a:br/>
            <a:r>
              <a:rPr>
                <a:latin typeface="Courier"/>
              </a:rPr>
              <a:t>s.bind((SERVER_HOST, SERVER_PORT))</a:t>
            </a:r>
          </a:p>
          <a:p>
            <a:pPr lvl="0" indent="0" marL="0">
              <a:buNone/>
            </a:pPr>
            <a:r>
              <a:rPr/>
              <a:t>After that, we are going to listen for connections:</a:t>
            </a:r>
          </a:p>
          <a:p>
            <a:pPr lvl="0" indent="0">
              <a:buNone/>
            </a:pPr>
            <a:br/>
            <a:r>
              <a:rPr i="1">
                <a:solidFill>
                  <a:srgbClr val="60A0B0"/>
                </a:solidFill>
                <a:latin typeface="Courier"/>
              </a:rPr>
              <a:t># enabling our server to accept connections</a:t>
            </a:r>
            <a:br/>
            <a:r>
              <a:rPr i="1">
                <a:solidFill>
                  <a:srgbClr val="60A0B0"/>
                </a:solidFill>
                <a:latin typeface="Courier"/>
              </a:rPr>
              <a:t># 5 here is the number of unaccepted connections that</a:t>
            </a:r>
            <a:br/>
            <a:r>
              <a:rPr i="1">
                <a:solidFill>
                  <a:srgbClr val="60A0B0"/>
                </a:solidFill>
                <a:latin typeface="Courier"/>
              </a:rPr>
              <a:t># the system will allow before refusing new connections</a:t>
            </a:r>
            <a:br/>
            <a:r>
              <a:rPr>
                <a:latin typeface="Courier"/>
              </a:rPr>
              <a:t>s.listen(</a:t>
            </a:r>
            <a:r>
              <a:rPr>
                <a:solidFill>
                  <a:srgbClr val="40A070"/>
                </a:solidFill>
                <a:latin typeface="Courier"/>
              </a:rPr>
              <a:t>5</a:t>
            </a:r>
            <a:r>
              <a:rPr>
                <a:latin typeface="Courier"/>
              </a:rPr>
              <a:t>)</a:t>
            </a:r>
            <a:br/>
            <a:r>
              <a:rPr>
                <a:latin typeface="Courier"/>
              </a:rPr>
              <a:t>print(</a:t>
            </a:r>
            <a:r>
              <a:rPr>
                <a:solidFill>
                  <a:srgbClr val="BB6688"/>
                </a:solidFill>
                <a:latin typeface="Courier"/>
              </a:rPr>
              <a:t>f"[*] Listening as </a:t>
            </a:r>
            <a:r>
              <a:rPr>
                <a:solidFill>
                  <a:srgbClr val="4070A0"/>
                </a:solidFill>
                <a:latin typeface="Courier"/>
              </a:rPr>
              <a:t>{</a:t>
            </a:r>
            <a:r>
              <a:rPr>
                <a:latin typeface="Courier"/>
              </a:rPr>
              <a:t>SERVER_HOST</a:t>
            </a:r>
            <a:r>
              <a:rPr>
                <a:solidFill>
                  <a:srgbClr val="4070A0"/>
                </a:solidFill>
                <a:latin typeface="Courier"/>
              </a:rPr>
              <a:t>}</a:t>
            </a:r>
            <a:r>
              <a:rPr>
                <a:solidFill>
                  <a:srgbClr val="BB6688"/>
                </a:solidFill>
                <a:latin typeface="Courier"/>
              </a:rPr>
              <a:t>:</a:t>
            </a:r>
            <a:r>
              <a:rPr>
                <a:solidFill>
                  <a:srgbClr val="4070A0"/>
                </a:solidFill>
                <a:latin typeface="Courier"/>
              </a:rPr>
              <a:t>{</a:t>
            </a:r>
            <a:r>
              <a:rPr>
                <a:latin typeface="Courier"/>
              </a:rPr>
              <a:t>SERVER_PORT</a:t>
            </a:r>
            <a:r>
              <a:rPr>
                <a:solidFill>
                  <a:srgbClr val="4070A0"/>
                </a:solidFill>
                <a:latin typeface="Courier"/>
              </a:rPr>
              <a:t>}</a:t>
            </a:r>
            <a:r>
              <a:rPr>
                <a:solidFill>
                  <a:srgbClr val="BB6688"/>
                </a:solidFill>
                <a:latin typeface="Courier"/>
              </a:rPr>
              <a:t>"</a:t>
            </a:r>
            <a:r>
              <a:rPr>
                <a:latin typeface="Courier"/>
              </a:rPr>
              <a:t>)</a:t>
            </a:r>
            <a:br/>
          </a:p>
          <a:p>
            <a:pPr lvl="0" indent="0" marL="0">
              <a:buNone/>
            </a:pPr>
            <a:r>
              <a:rPr/>
              <a:t>Once the client connects to our server, we need to accept that connection:</a:t>
            </a:r>
          </a:p>
          <a:p>
            <a:pPr lvl="0" indent="0">
              <a:buNone/>
            </a:pPr>
            <a:br/>
            <a:r>
              <a:rPr i="1">
                <a:solidFill>
                  <a:srgbClr val="60A0B0"/>
                </a:solidFill>
                <a:latin typeface="Courier"/>
              </a:rPr>
              <a:t># accept connection if there is any</a:t>
            </a:r>
            <a:br/>
            <a:r>
              <a:rPr>
                <a:latin typeface="Courier"/>
              </a:rPr>
              <a:t>client_socket, address </a:t>
            </a:r>
            <a:r>
              <a:rPr>
                <a:solidFill>
                  <a:srgbClr val="666666"/>
                </a:solidFill>
                <a:latin typeface="Courier"/>
              </a:rPr>
              <a:t>=</a:t>
            </a:r>
            <a:r>
              <a:rPr>
                <a:latin typeface="Courier"/>
              </a:rPr>
              <a:t> s.accept() </a:t>
            </a:r>
            <a:br/>
            <a:r>
              <a:rPr i="1">
                <a:solidFill>
                  <a:srgbClr val="60A0B0"/>
                </a:solidFill>
                <a:latin typeface="Courier"/>
              </a:rPr>
              <a:t># if below code is executed, that means the sender is connected</a:t>
            </a:r>
            <a:br/>
            <a:r>
              <a:rPr>
                <a:latin typeface="Courier"/>
              </a:rPr>
              <a:t>print(</a:t>
            </a:r>
            <a:r>
              <a:rPr>
                <a:solidFill>
                  <a:srgbClr val="BB6688"/>
                </a:solidFill>
                <a:latin typeface="Courier"/>
              </a:rPr>
              <a:t>f"[+] </a:t>
            </a:r>
            <a:r>
              <a:rPr>
                <a:solidFill>
                  <a:srgbClr val="4070A0"/>
                </a:solidFill>
                <a:latin typeface="Courier"/>
              </a:rPr>
              <a:t>{</a:t>
            </a:r>
            <a:r>
              <a:rPr>
                <a:latin typeface="Courier"/>
              </a:rPr>
              <a:t>address</a:t>
            </a:r>
            <a:r>
              <a:rPr>
                <a:solidFill>
                  <a:srgbClr val="4070A0"/>
                </a:solidFill>
                <a:latin typeface="Courier"/>
              </a:rPr>
              <a:t>}</a:t>
            </a:r>
            <a:r>
              <a:rPr>
                <a:solidFill>
                  <a:srgbClr val="BB6688"/>
                </a:solidFill>
                <a:latin typeface="Courier"/>
              </a:rPr>
              <a:t> is connected."</a:t>
            </a:r>
            <a:r>
              <a:rPr>
                <a:latin typeface="Courier"/>
              </a:rPr>
              <a:t>)</a:t>
            </a:r>
          </a:p>
          <a:p>
            <a:pPr lvl="0" indent="0" marL="0">
              <a:buNone/>
            </a:pPr>
            <a:r>
              <a:rPr/>
              <a:t>Remember that when the client is connected, it’ll send the name and size of the file. Let’s receive them:</a:t>
            </a:r>
          </a:p>
          <a:p>
            <a:pPr lvl="0" indent="0">
              <a:buNone/>
            </a:pPr>
            <a:br/>
            <a:r>
              <a:rPr i="1">
                <a:solidFill>
                  <a:srgbClr val="60A0B0"/>
                </a:solidFill>
                <a:latin typeface="Courier"/>
              </a:rPr>
              <a:t># receive the file infos</a:t>
            </a:r>
            <a:br/>
            <a:r>
              <a:rPr i="1">
                <a:solidFill>
                  <a:srgbClr val="60A0B0"/>
                </a:solidFill>
                <a:latin typeface="Courier"/>
              </a:rPr>
              <a:t># receive using client socket, not server socket</a:t>
            </a:r>
            <a:br/>
            <a:r>
              <a:rPr>
                <a:latin typeface="Courier"/>
              </a:rPr>
              <a:t>received </a:t>
            </a:r>
            <a:r>
              <a:rPr>
                <a:solidFill>
                  <a:srgbClr val="666666"/>
                </a:solidFill>
                <a:latin typeface="Courier"/>
              </a:rPr>
              <a:t>=</a:t>
            </a:r>
            <a:r>
              <a:rPr>
                <a:latin typeface="Courier"/>
              </a:rPr>
              <a:t> client_socket.recv(BUFFER_SIZE).decode()</a:t>
            </a:r>
            <a:br/>
            <a:r>
              <a:rPr>
                <a:latin typeface="Courier"/>
              </a:rPr>
              <a:t>filename, filesize </a:t>
            </a:r>
            <a:r>
              <a:rPr>
                <a:solidFill>
                  <a:srgbClr val="666666"/>
                </a:solidFill>
                <a:latin typeface="Courier"/>
              </a:rPr>
              <a:t>=</a:t>
            </a:r>
            <a:r>
              <a:rPr>
                <a:latin typeface="Courier"/>
              </a:rPr>
              <a:t> received.split(SEPARATOR)</a:t>
            </a:r>
            <a:br/>
            <a:r>
              <a:rPr i="1">
                <a:solidFill>
                  <a:srgbClr val="60A0B0"/>
                </a:solidFill>
                <a:latin typeface="Courier"/>
              </a:rPr>
              <a:t># remove absolute path if there is</a:t>
            </a:r>
            <a:br/>
            <a:r>
              <a:rPr>
                <a:latin typeface="Courier"/>
              </a:rPr>
              <a:t>filename </a:t>
            </a:r>
            <a:r>
              <a:rPr>
                <a:solidFill>
                  <a:srgbClr val="666666"/>
                </a:solidFill>
                <a:latin typeface="Courier"/>
              </a:rPr>
              <a:t>=</a:t>
            </a:r>
            <a:r>
              <a:rPr>
                <a:latin typeface="Courier"/>
              </a:rPr>
              <a:t> os.path.basename(filename)</a:t>
            </a:r>
            <a:br/>
            <a:r>
              <a:rPr i="1">
                <a:solidFill>
                  <a:srgbClr val="60A0B0"/>
                </a:solidFill>
                <a:latin typeface="Courier"/>
              </a:rPr>
              <a:t># convert to integer</a:t>
            </a:r>
            <a:br/>
            <a:r>
              <a:rPr>
                <a:latin typeface="Courier"/>
              </a:rPr>
              <a:t>filesize </a:t>
            </a:r>
            <a:r>
              <a:rPr>
                <a:solidFill>
                  <a:srgbClr val="666666"/>
                </a:solidFill>
                <a:latin typeface="Courier"/>
              </a:rPr>
              <a:t>=</a:t>
            </a:r>
            <a:r>
              <a:rPr>
                <a:latin typeface="Courier"/>
              </a:rPr>
              <a:t> int(filesize)</a:t>
            </a:r>
          </a:p>
          <a:p>
            <a:pPr lvl="0" indent="0" marL="0">
              <a:buNone/>
            </a:pPr>
            <a:r>
              <a:rPr/>
              <a:t>As mentioned earlier, the received data is combined with the filename and the filesize, and we can easily extract them by splitting them by the SEPARATOR string.</a:t>
            </a:r>
          </a:p>
          <a:p>
            <a:pPr lvl="0" indent="0" marL="0">
              <a:buNone/>
            </a:pPr>
            <a:r>
              <a:rPr/>
              <a:t>After that, we need to remove the file’s absolute path because the sender sent the file with his own file path, which may differ from ours, the os.path.basename() function returns the final component of a path name.</a:t>
            </a:r>
          </a:p>
          <a:p>
            <a:pPr lvl="0" indent="0" marL="0">
              <a:buNone/>
            </a:pPr>
            <a:r>
              <a:rPr/>
              <a:t>Now we need to receive the file:</a:t>
            </a:r>
          </a:p>
          <a:p>
            <a:pPr lvl="0" indent="0">
              <a:buNone/>
            </a:pPr>
            <a:br/>
            <a:r>
              <a:rPr i="1">
                <a:solidFill>
                  <a:srgbClr val="60A0B0"/>
                </a:solidFill>
                <a:latin typeface="Courier"/>
              </a:rPr>
              <a:t># start receiving the file from the socket</a:t>
            </a:r>
            <a:br/>
            <a:r>
              <a:rPr i="1">
                <a:solidFill>
                  <a:srgbClr val="60A0B0"/>
                </a:solidFill>
                <a:latin typeface="Courier"/>
              </a:rPr>
              <a:t># and writing to the file stream</a:t>
            </a:r>
            <a:br/>
            <a:r>
              <a:rPr>
                <a:latin typeface="Courier"/>
              </a:rPr>
              <a:t>progress </a:t>
            </a:r>
            <a:r>
              <a:rPr>
                <a:solidFill>
                  <a:srgbClr val="666666"/>
                </a:solidFill>
                <a:latin typeface="Courier"/>
              </a:rPr>
              <a:t>=</a:t>
            </a:r>
            <a:r>
              <a:rPr>
                <a:latin typeface="Courier"/>
              </a:rPr>
              <a:t> tqdm.tqdm(range(filesize), </a:t>
            </a:r>
            <a:r>
              <a:rPr>
                <a:solidFill>
                  <a:srgbClr val="BB6688"/>
                </a:solidFill>
                <a:latin typeface="Courier"/>
              </a:rPr>
              <a:t>f"Receiving </a:t>
            </a:r>
            <a:r>
              <a:rPr>
                <a:solidFill>
                  <a:srgbClr val="4070A0"/>
                </a:solidFill>
                <a:latin typeface="Courier"/>
              </a:rPr>
              <a:t>{</a:t>
            </a:r>
            <a:r>
              <a:rPr>
                <a:latin typeface="Courier"/>
              </a:rPr>
              <a:t>filename</a:t>
            </a:r>
            <a:r>
              <a:rPr>
                <a:solidFill>
                  <a:srgbClr val="4070A0"/>
                </a:solidFill>
                <a:latin typeface="Courier"/>
              </a:rPr>
              <a:t>}</a:t>
            </a:r>
            <a:r>
              <a:rPr>
                <a:solidFill>
                  <a:srgbClr val="BB6688"/>
                </a:solidFill>
                <a:latin typeface="Courier"/>
              </a:rPr>
              <a:t>"</a:t>
            </a:r>
            <a:r>
              <a:rPr>
                <a:latin typeface="Courier"/>
              </a:rPr>
              <a:t>, unit</a:t>
            </a:r>
            <a:r>
              <a:rPr>
                <a:solidFill>
                  <a:srgbClr val="666666"/>
                </a:solidFill>
                <a:latin typeface="Courier"/>
              </a:rPr>
              <a:t>=</a:t>
            </a:r>
            <a:r>
              <a:rPr>
                <a:solidFill>
                  <a:srgbClr val="4070A0"/>
                </a:solidFill>
                <a:latin typeface="Courier"/>
              </a:rPr>
              <a:t>"B"</a:t>
            </a:r>
            <a:r>
              <a:rPr>
                <a:latin typeface="Courier"/>
              </a:rPr>
              <a:t>, unit_scale</a:t>
            </a:r>
            <a:r>
              <a:rPr>
                <a:solidFill>
                  <a:srgbClr val="666666"/>
                </a:solidFill>
                <a:latin typeface="Courier"/>
              </a:rPr>
              <a:t>=</a:t>
            </a:r>
            <a:r>
              <a:rPr>
                <a:solidFill>
                  <a:srgbClr val="19177C"/>
                </a:solidFill>
                <a:latin typeface="Courier"/>
              </a:rPr>
              <a:t>True</a:t>
            </a:r>
            <a:r>
              <a:rPr>
                <a:latin typeface="Courier"/>
              </a:rPr>
              <a:t>, unit_divisor</a:t>
            </a:r>
            <a:r>
              <a:rPr>
                <a:solidFill>
                  <a:srgbClr val="666666"/>
                </a:solidFill>
                <a:latin typeface="Courier"/>
              </a:rPr>
              <a:t>=</a:t>
            </a:r>
            <a:r>
              <a:rPr>
                <a:solidFill>
                  <a:srgbClr val="40A070"/>
                </a:solidFill>
                <a:latin typeface="Courier"/>
              </a:rPr>
              <a:t>1024</a:t>
            </a:r>
            <a:r>
              <a:rPr>
                <a:latin typeface="Courier"/>
              </a:rPr>
              <a:t>)</a:t>
            </a:r>
            <a:br/>
            <a:r>
              <a:rPr b="1">
                <a:solidFill>
                  <a:srgbClr val="007020"/>
                </a:solidFill>
                <a:latin typeface="Courier"/>
              </a:rPr>
              <a:t>with</a:t>
            </a:r>
            <a:r>
              <a:rPr>
                <a:latin typeface="Courier"/>
              </a:rPr>
              <a:t> open(filename, </a:t>
            </a:r>
            <a:r>
              <a:rPr>
                <a:solidFill>
                  <a:srgbClr val="4070A0"/>
                </a:solidFill>
                <a:latin typeface="Courier"/>
              </a:rPr>
              <a:t>"wb"</a:t>
            </a:r>
            <a:r>
              <a:rPr>
                <a:latin typeface="Courier"/>
              </a:rPr>
              <a:t>) as f:</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r>
              <a:rPr i="1">
                <a:solidFill>
                  <a:srgbClr val="60A0B0"/>
                </a:solidFill>
                <a:latin typeface="Courier"/>
              </a:rPr>
              <a:t># read 1024 bytes from the socket (receive)</a:t>
            </a:r>
            <a:br/>
            <a:r>
              <a:rPr>
                <a:latin typeface="Courier"/>
              </a:rPr>
              <a:t>        bytes_read </a:t>
            </a:r>
            <a:r>
              <a:rPr>
                <a:solidFill>
                  <a:srgbClr val="666666"/>
                </a:solidFill>
                <a:latin typeface="Courier"/>
              </a:rPr>
              <a:t>=</a:t>
            </a:r>
            <a:r>
              <a:rPr>
                <a:latin typeface="Courier"/>
              </a:rPr>
              <a:t> client_socket.recv(BUFFER_SIZE)</a:t>
            </a:r>
            <a:br/>
            <a:r>
              <a:rPr>
                <a:latin typeface="Courier"/>
              </a:rPr>
              <a:t>        </a:t>
            </a:r>
            <a:r>
              <a:rPr b="1">
                <a:solidFill>
                  <a:srgbClr val="007020"/>
                </a:solidFill>
                <a:latin typeface="Courier"/>
              </a:rPr>
              <a:t>if</a:t>
            </a:r>
            <a:r>
              <a:rPr>
                <a:latin typeface="Courier"/>
              </a:rPr>
              <a:t> </a:t>
            </a:r>
            <a:r>
              <a:rPr b="1">
                <a:solidFill>
                  <a:srgbClr val="007020"/>
                </a:solidFill>
                <a:latin typeface="Courier"/>
              </a:rPr>
              <a:t>not</a:t>
            </a:r>
            <a:r>
              <a:rPr>
                <a:latin typeface="Courier"/>
              </a:rPr>
              <a:t> bytes_read:    </a:t>
            </a:r>
            <a:br/>
            <a:r>
              <a:rPr>
                <a:latin typeface="Courier"/>
              </a:rPr>
              <a:t>            </a:t>
            </a:r>
            <a:r>
              <a:rPr i="1">
                <a:solidFill>
                  <a:srgbClr val="60A0B0"/>
                </a:solidFill>
                <a:latin typeface="Courier"/>
              </a:rPr>
              <a:t># nothing is received</a:t>
            </a:r>
            <a:br/>
            <a:r>
              <a:rPr>
                <a:latin typeface="Courier"/>
              </a:rPr>
              <a:t>            </a:t>
            </a:r>
            <a:r>
              <a:rPr i="1">
                <a:solidFill>
                  <a:srgbClr val="60A0B0"/>
                </a:solidFill>
                <a:latin typeface="Courier"/>
              </a:rPr>
              <a:t># file transmitting is done</a:t>
            </a:r>
            <a:br/>
            <a:r>
              <a:rPr>
                <a:latin typeface="Courier"/>
              </a:rPr>
              <a:t>            </a:t>
            </a:r>
            <a:r>
              <a:rPr b="1">
                <a:solidFill>
                  <a:srgbClr val="007020"/>
                </a:solidFill>
                <a:latin typeface="Courier"/>
              </a:rPr>
              <a:t>break</a:t>
            </a:r>
            <a:br/>
            <a:r>
              <a:rPr>
                <a:latin typeface="Courier"/>
              </a:rPr>
              <a:t>        </a:t>
            </a:r>
            <a:r>
              <a:rPr i="1">
                <a:solidFill>
                  <a:srgbClr val="60A0B0"/>
                </a:solidFill>
                <a:latin typeface="Courier"/>
              </a:rPr>
              <a:t># write to the file the bytes we just received</a:t>
            </a:r>
            <a:br/>
            <a:r>
              <a:rPr>
                <a:latin typeface="Courier"/>
              </a:rPr>
              <a:t>        f.write(bytes_read)</a:t>
            </a:r>
            <a:br/>
            <a:r>
              <a:rPr>
                <a:latin typeface="Courier"/>
              </a:rPr>
              <a:t>        </a:t>
            </a:r>
            <a:r>
              <a:rPr i="1">
                <a:solidFill>
                  <a:srgbClr val="60A0B0"/>
                </a:solidFill>
                <a:latin typeface="Courier"/>
              </a:rPr>
              <a:t># update the progress bar</a:t>
            </a:r>
            <a:br/>
            <a:r>
              <a:rPr>
                <a:latin typeface="Courier"/>
              </a:rPr>
              <a:t>        progress.update(len(bytes_read))</a:t>
            </a:r>
            <a:br/>
            <a:br/>
            <a:r>
              <a:rPr i="1">
                <a:solidFill>
                  <a:srgbClr val="60A0B0"/>
                </a:solidFill>
                <a:latin typeface="Courier"/>
              </a:rPr>
              <a:t># close the client socket</a:t>
            </a:r>
            <a:br/>
            <a:r>
              <a:rPr>
                <a:latin typeface="Courier"/>
              </a:rPr>
              <a:t>client_socket.close()</a:t>
            </a:r>
            <a:br/>
            <a:r>
              <a:rPr i="1">
                <a:solidFill>
                  <a:srgbClr val="60A0B0"/>
                </a:solidFill>
                <a:latin typeface="Courier"/>
              </a:rPr>
              <a:t># close the server socket</a:t>
            </a:r>
            <a:br/>
            <a:r>
              <a:rPr>
                <a:latin typeface="Courier"/>
              </a:rPr>
              <a:t>s.close()</a:t>
            </a:r>
          </a:p>
          <a:p>
            <a:pPr lvl="0" indent="0" marL="0">
              <a:buNone/>
            </a:pPr>
            <a:r>
              <a:rPr/>
              <a:t>Not entirely different from the client code. However, we are opening the file as write in binary here and using the recv(BUFFER_SIZE) method to receive BUFFER_SIZE bytes from the client socket and write it to the file. Once that’s finished, we close both the client and server sockets.</a:t>
            </a:r>
          </a:p>
          <a:p>
            <a:pPr lvl="0" indent="0" marL="0">
              <a:spcBef>
                <a:spcPts val="3000"/>
              </a:spcBef>
              <a:buNone/>
            </a:pPr>
            <a:r>
              <a:rPr b="1"/>
              <a:t>Testing the code</a:t>
            </a:r>
          </a:p>
          <a:p>
            <a:pPr lvl="0" indent="0" marL="0">
              <a:buNone/>
            </a:pPr>
            <a:r>
              <a:rPr/>
              <a:t>_</a:t>
            </a:r>
            <a:r>
              <a:rPr b="1"/>
              <a:t>Learn also:</a:t>
            </a:r>
            <a:r>
              <a:rPr/>
              <a:t> How to List all Files and Directories in FTP Server using Python</a:t>
            </a:r>
          </a:p>
          <a:p>
            <a:pPr lvl="0" indent="0" marL="0">
              <a:buNone/>
            </a:pPr>
            <a:r>
              <a:rPr/>
              <a:t>Alright, let me try it on my own private network:</a:t>
            </a:r>
          </a:p>
          <a:p>
            <a:pPr lvl="0" indent="0">
              <a:buNone/>
            </a:pPr>
            <a:br/>
            <a:r>
              <a:rPr>
                <a:latin typeface="Courier"/>
              </a:rPr>
              <a:t>C</a:t>
            </a:r>
            <a:r>
              <a:rPr>
                <a:solidFill>
                  <a:srgbClr val="666666"/>
                </a:solidFill>
                <a:latin typeface="Courier"/>
              </a:rPr>
              <a:t>:</a:t>
            </a:r>
            <a:r>
              <a:rPr>
                <a:latin typeface="Courier"/>
              </a:rPr>
              <a:t>\</a:t>
            </a:r>
            <a:r>
              <a:rPr>
                <a:solidFill>
                  <a:srgbClr val="666666"/>
                </a:solidFill>
                <a:latin typeface="Courier"/>
              </a:rPr>
              <a:t>&gt;</a:t>
            </a:r>
            <a:r>
              <a:rPr>
                <a:latin typeface="Courier"/>
              </a:rPr>
              <a:t> python receiver</a:t>
            </a:r>
            <a:r>
              <a:rPr>
                <a:solidFill>
                  <a:srgbClr val="666666"/>
                </a:solidFill>
                <a:latin typeface="Courier"/>
              </a:rPr>
              <a:t>.</a:t>
            </a:r>
            <a:r>
              <a:rPr>
                <a:solidFill>
                  <a:srgbClr val="06287E"/>
                </a:solidFill>
                <a:latin typeface="Courier"/>
              </a:rPr>
              <a:t>py</a:t>
            </a:r>
            <a:br/>
            <a:br/>
            <a:r>
              <a:rPr>
                <a:solidFill>
                  <a:srgbClr val="666666"/>
                </a:solidFill>
                <a:latin typeface="Courier"/>
              </a:rPr>
              <a:t>[*]</a:t>
            </a:r>
            <a:r>
              <a:rPr>
                <a:latin typeface="Courier"/>
              </a:rPr>
              <a:t> Listening as 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latin typeface="Courier"/>
              </a:rPr>
              <a:t>5001</a:t>
            </a:r>
          </a:p>
          <a:p>
            <a:pPr lvl="0" indent="0" marL="0">
              <a:buNone/>
            </a:pPr>
            <a:r>
              <a:rPr/>
              <a:t>I need to go to my Linux box and send an example file:</a:t>
            </a:r>
          </a:p>
          <a:p>
            <a:pPr lvl="0" indent="0">
              <a:buNone/>
            </a:pPr>
            <a:br/>
            <a:r>
              <a:rPr>
                <a:latin typeface="Courier"/>
              </a:rPr>
              <a:t>yilmaz@intec</a:t>
            </a:r>
            <a:r>
              <a:rPr>
                <a:solidFill>
                  <a:srgbClr val="666666"/>
                </a:solidFill>
                <a:latin typeface="Courier"/>
              </a:rPr>
              <a:t>:~/</a:t>
            </a:r>
            <a:r>
              <a:rPr>
                <a:latin typeface="Courier"/>
              </a:rPr>
              <a:t>tools</a:t>
            </a:r>
            <a:r>
              <a:rPr i="1">
                <a:solidFill>
                  <a:srgbClr val="60A0B0"/>
                </a:solidFill>
                <a:latin typeface="Courier"/>
              </a:rPr>
              <a:t># python3 sender.py</a:t>
            </a:r>
            <a:br/>
            <a:r>
              <a:rPr>
                <a:solidFill>
                  <a:srgbClr val="666666"/>
                </a:solidFill>
                <a:latin typeface="Courier"/>
              </a:rPr>
              <a:t>[+]</a:t>
            </a:r>
            <a:r>
              <a:rPr>
                <a:latin typeface="Courier"/>
              </a:rPr>
              <a:t> Connecting to 192</a:t>
            </a:r>
            <a:r>
              <a:rPr>
                <a:solidFill>
                  <a:srgbClr val="666666"/>
                </a:solidFill>
                <a:latin typeface="Courier"/>
              </a:rPr>
              <a:t>.</a:t>
            </a:r>
            <a:r>
              <a:rPr>
                <a:solidFill>
                  <a:srgbClr val="06287E"/>
                </a:solidFill>
                <a:latin typeface="Courier"/>
              </a:rPr>
              <a:t>168</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101</a:t>
            </a:r>
            <a:r>
              <a:rPr>
                <a:solidFill>
                  <a:srgbClr val="666666"/>
                </a:solidFill>
                <a:latin typeface="Courier"/>
              </a:rPr>
              <a:t>:</a:t>
            </a:r>
            <a:r>
              <a:rPr>
                <a:latin typeface="Courier"/>
              </a:rPr>
              <a:t>5001</a:t>
            </a:r>
            <a:br/>
            <a:r>
              <a:rPr>
                <a:solidFill>
                  <a:srgbClr val="666666"/>
                </a:solidFill>
                <a:latin typeface="Courier"/>
              </a:rPr>
              <a:t>[+]</a:t>
            </a:r>
            <a:r>
              <a:rPr>
                <a:latin typeface="Courier"/>
              </a:rPr>
              <a:t> Connected</a:t>
            </a:r>
            <a:r>
              <a:rPr>
                <a:solidFill>
                  <a:srgbClr val="666666"/>
                </a:solidFill>
                <a:latin typeface="Courier"/>
              </a:rPr>
              <a:t>.</a:t>
            </a:r>
            <a:br/>
            <a:r>
              <a:rPr>
                <a:latin typeface="Courier"/>
              </a:rPr>
              <a:t>Sending </a:t>
            </a:r>
            <a:r>
              <a:rPr b="1">
                <a:solidFill>
                  <a:srgbClr val="007020"/>
                </a:solidFill>
                <a:latin typeface="Courier"/>
              </a:rPr>
              <a:t>data</a:t>
            </a:r>
            <a:r>
              <a:rPr>
                <a:solidFill>
                  <a:srgbClr val="666666"/>
                </a:solidFill>
                <a:latin typeface="Courier"/>
              </a:rPr>
              <a:t>.</a:t>
            </a:r>
            <a:r>
              <a:rPr>
                <a:solidFill>
                  <a:srgbClr val="06287E"/>
                </a:solidFill>
                <a:latin typeface="Courier"/>
              </a:rPr>
              <a:t>npy</a:t>
            </a:r>
            <a:r>
              <a:rPr>
                <a:solidFill>
                  <a:srgbClr val="666666"/>
                </a:solidFill>
                <a:latin typeface="Courier"/>
              </a:rPr>
              <a:t>:</a:t>
            </a:r>
            <a:r>
              <a:rPr>
                <a:latin typeface="Courier"/>
              </a:rPr>
              <a:t>   9</a:t>
            </a:r>
            <a:r>
              <a:rPr>
                <a:solidFill>
                  <a:srgbClr val="666666"/>
                </a:solidFill>
                <a:latin typeface="Courier"/>
              </a:rPr>
              <a:t>%|</a:t>
            </a:r>
            <a:r>
              <a:rPr>
                <a:latin typeface="Courier"/>
              </a:rPr>
              <a:t>███████▊                                                     </a:t>
            </a:r>
            <a:r>
              <a:rPr>
                <a:solidFill>
                  <a:srgbClr val="666666"/>
                </a:solidFill>
                <a:latin typeface="Courier"/>
              </a:rPr>
              <a:t>|</a:t>
            </a:r>
            <a:r>
              <a:rPr>
                <a:latin typeface="Courier"/>
              </a:rPr>
              <a:t> 45</a:t>
            </a:r>
            <a:r>
              <a:rPr>
                <a:solidFill>
                  <a:srgbClr val="666666"/>
                </a:solidFill>
                <a:latin typeface="Courier"/>
              </a:rPr>
              <a:t>.</a:t>
            </a:r>
            <a:r>
              <a:rPr>
                <a:solidFill>
                  <a:srgbClr val="06287E"/>
                </a:solidFill>
                <a:latin typeface="Courier"/>
              </a:rPr>
              <a:t>5M</a:t>
            </a:r>
            <a:r>
              <a:rPr>
                <a:solidFill>
                  <a:srgbClr val="666666"/>
                </a:solidFill>
                <a:latin typeface="Courier"/>
              </a:rPr>
              <a:t>/</a:t>
            </a:r>
            <a:r>
              <a:rPr>
                <a:latin typeface="Courier"/>
              </a:rPr>
              <a:t>487M </a:t>
            </a:r>
            <a:r>
              <a:rPr>
                <a:solidFill>
                  <a:srgbClr val="666666"/>
                </a:solidFill>
                <a:latin typeface="Courier"/>
              </a:rPr>
              <a:t>[</a:t>
            </a:r>
            <a:r>
              <a:rPr>
                <a:latin typeface="Courier"/>
              </a:rPr>
              <a:t>00</a:t>
            </a:r>
            <a:r>
              <a:rPr>
                <a:solidFill>
                  <a:srgbClr val="666666"/>
                </a:solidFill>
                <a:latin typeface="Courier"/>
              </a:rPr>
              <a:t>:</a:t>
            </a:r>
            <a:r>
              <a:rPr>
                <a:latin typeface="Courier"/>
              </a:rPr>
              <a:t>14</a:t>
            </a:r>
            <a:r>
              <a:rPr>
                <a:solidFill>
                  <a:srgbClr val="666666"/>
                </a:solidFill>
                <a:latin typeface="Courier"/>
              </a:rPr>
              <a:t>&lt;</a:t>
            </a:r>
            <a:r>
              <a:rPr>
                <a:latin typeface="Courier"/>
              </a:rPr>
              <a:t>02</a:t>
            </a:r>
            <a:r>
              <a:rPr>
                <a:solidFill>
                  <a:srgbClr val="666666"/>
                </a:solidFill>
                <a:latin typeface="Courier"/>
              </a:rPr>
              <a:t>:</a:t>
            </a:r>
            <a:r>
              <a:rPr>
                <a:latin typeface="Courier"/>
              </a:rPr>
              <a:t>01</a:t>
            </a:r>
            <a:r>
              <a:rPr>
                <a:solidFill>
                  <a:srgbClr val="666666"/>
                </a:solidFill>
                <a:latin typeface="Courier"/>
              </a:rPr>
              <a:t>,</a:t>
            </a:r>
            <a:r>
              <a:rPr>
                <a:latin typeface="Courier"/>
              </a:rPr>
              <a:t> 3</a:t>
            </a:r>
            <a:r>
              <a:rPr>
                <a:solidFill>
                  <a:srgbClr val="666666"/>
                </a:solidFill>
                <a:latin typeface="Courier"/>
              </a:rPr>
              <a:t>.</a:t>
            </a:r>
            <a:r>
              <a:rPr>
                <a:solidFill>
                  <a:srgbClr val="06287E"/>
                </a:solidFill>
                <a:latin typeface="Courier"/>
              </a:rPr>
              <a:t>80MB</a:t>
            </a:r>
            <a:r>
              <a:rPr>
                <a:solidFill>
                  <a:srgbClr val="666666"/>
                </a:solidFill>
                <a:latin typeface="Courier"/>
              </a:rPr>
              <a:t>/</a:t>
            </a:r>
            <a:r>
              <a:rPr>
                <a:latin typeface="Courier"/>
              </a:rPr>
              <a:t>s</a:t>
            </a:r>
            <a:r>
              <a:rPr>
                <a:solidFill>
                  <a:srgbClr val="666666"/>
                </a:solidFill>
                <a:latin typeface="Courier"/>
              </a:rPr>
              <a:t>]</a:t>
            </a:r>
          </a:p>
          <a:p>
            <a:pPr lvl="0" indent="0" marL="0">
              <a:buNone/>
            </a:pPr>
            <a:r>
              <a:rPr/>
              <a:t>Let’s see the server now:</a:t>
            </a:r>
          </a:p>
          <a:p>
            <a:pPr lvl="0" indent="0">
              <a:buNone/>
            </a:pPr>
            <a:br/>
            <a:r>
              <a:rPr>
                <a:solidFill>
                  <a:srgbClr val="666666"/>
                </a:solidFill>
                <a:latin typeface="Courier"/>
              </a:rPr>
              <a:t>[+]</a:t>
            </a:r>
            <a:r>
              <a:rPr>
                <a:latin typeface="Courier"/>
              </a:rPr>
              <a:t> </a:t>
            </a:r>
            <a:r>
              <a:rPr>
                <a:solidFill>
                  <a:srgbClr val="666666"/>
                </a:solidFill>
                <a:latin typeface="Courier"/>
              </a:rPr>
              <a:t>(</a:t>
            </a:r>
            <a:r>
              <a:rPr>
                <a:latin typeface="Courier"/>
              </a:rPr>
              <a:t>'192</a:t>
            </a:r>
            <a:r>
              <a:rPr>
                <a:solidFill>
                  <a:srgbClr val="666666"/>
                </a:solidFill>
                <a:latin typeface="Courier"/>
              </a:rPr>
              <a:t>.</a:t>
            </a:r>
            <a:r>
              <a:rPr>
                <a:solidFill>
                  <a:srgbClr val="06287E"/>
                </a:solidFill>
                <a:latin typeface="Courier"/>
              </a:rPr>
              <a:t>168</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101</a:t>
            </a:r>
            <a:r>
              <a:rPr>
                <a:latin typeface="Courier"/>
              </a:rPr>
              <a:t>'</a:t>
            </a:r>
            <a:r>
              <a:rPr>
                <a:solidFill>
                  <a:srgbClr val="666666"/>
                </a:solidFill>
                <a:latin typeface="Courier"/>
              </a:rPr>
              <a:t>,</a:t>
            </a:r>
            <a:r>
              <a:rPr>
                <a:latin typeface="Courier"/>
              </a:rPr>
              <a:t> 47618</a:t>
            </a:r>
            <a:r>
              <a:rPr>
                <a:solidFill>
                  <a:srgbClr val="666666"/>
                </a:solidFill>
                <a:latin typeface="Courier"/>
              </a:rPr>
              <a:t>)</a:t>
            </a:r>
            <a:r>
              <a:rPr>
                <a:latin typeface="Courier"/>
              </a:rPr>
              <a:t> is connected</a:t>
            </a:r>
            <a:r>
              <a:rPr>
                <a:solidFill>
                  <a:srgbClr val="666666"/>
                </a:solidFill>
                <a:latin typeface="Courier"/>
              </a:rPr>
              <a:t>.</a:t>
            </a:r>
            <a:br/>
            <a:r>
              <a:rPr>
                <a:latin typeface="Courier"/>
              </a:rPr>
              <a:t>Receiving </a:t>
            </a:r>
            <a:r>
              <a:rPr b="1">
                <a:solidFill>
                  <a:srgbClr val="007020"/>
                </a:solidFill>
                <a:latin typeface="Courier"/>
              </a:rPr>
              <a:t>data</a:t>
            </a:r>
            <a:r>
              <a:rPr>
                <a:solidFill>
                  <a:srgbClr val="666666"/>
                </a:solidFill>
                <a:latin typeface="Courier"/>
              </a:rPr>
              <a:t>.</a:t>
            </a:r>
            <a:r>
              <a:rPr>
                <a:solidFill>
                  <a:srgbClr val="06287E"/>
                </a:solidFill>
                <a:latin typeface="Courier"/>
              </a:rPr>
              <a:t>npy</a:t>
            </a:r>
            <a:r>
              <a:rPr>
                <a:solidFill>
                  <a:srgbClr val="666666"/>
                </a:solidFill>
                <a:latin typeface="Courier"/>
              </a:rPr>
              <a:t>:</a:t>
            </a:r>
            <a:r>
              <a:rPr>
                <a:latin typeface="Courier"/>
              </a:rPr>
              <a:t>  33</a:t>
            </a:r>
            <a:r>
              <a:rPr>
                <a:solidFill>
                  <a:srgbClr val="666666"/>
                </a:solidFill>
                <a:latin typeface="Courier"/>
              </a:rPr>
              <a:t>%|</a:t>
            </a:r>
            <a:r>
              <a:rPr>
                <a:latin typeface="Courier"/>
              </a:rPr>
              <a:t>███████████████████▍                                       </a:t>
            </a:r>
            <a:r>
              <a:rPr>
                <a:solidFill>
                  <a:srgbClr val="666666"/>
                </a:solidFill>
                <a:latin typeface="Courier"/>
              </a:rPr>
              <a:t>|</a:t>
            </a:r>
            <a:r>
              <a:rPr>
                <a:latin typeface="Courier"/>
              </a:rPr>
              <a:t> 160M</a:t>
            </a:r>
            <a:r>
              <a:rPr>
                <a:solidFill>
                  <a:srgbClr val="666666"/>
                </a:solidFill>
                <a:latin typeface="Courier"/>
              </a:rPr>
              <a:t>/</a:t>
            </a:r>
            <a:r>
              <a:rPr>
                <a:latin typeface="Courier"/>
              </a:rPr>
              <a:t>487M </a:t>
            </a:r>
            <a:r>
              <a:rPr>
                <a:solidFill>
                  <a:srgbClr val="666666"/>
                </a:solidFill>
                <a:latin typeface="Courier"/>
              </a:rPr>
              <a:t>[</a:t>
            </a:r>
            <a:r>
              <a:rPr>
                <a:latin typeface="Courier"/>
              </a:rPr>
              <a:t>01</a:t>
            </a:r>
            <a:r>
              <a:rPr>
                <a:solidFill>
                  <a:srgbClr val="666666"/>
                </a:solidFill>
                <a:latin typeface="Courier"/>
              </a:rPr>
              <a:t>:</a:t>
            </a:r>
            <a:r>
              <a:rPr>
                <a:latin typeface="Courier"/>
              </a:rPr>
              <a:t>04</a:t>
            </a:r>
            <a:r>
              <a:rPr>
                <a:solidFill>
                  <a:srgbClr val="666666"/>
                </a:solidFill>
                <a:latin typeface="Courier"/>
              </a:rPr>
              <a:t>&lt;</a:t>
            </a:r>
            <a:r>
              <a:rPr>
                <a:latin typeface="Courier"/>
              </a:rPr>
              <a:t>04</a:t>
            </a:r>
            <a:r>
              <a:rPr>
                <a:solidFill>
                  <a:srgbClr val="666666"/>
                </a:solidFill>
                <a:latin typeface="Courier"/>
              </a:rPr>
              <a:t>:</a:t>
            </a:r>
            <a:r>
              <a:rPr>
                <a:latin typeface="Courier"/>
              </a:rPr>
              <a:t>15</a:t>
            </a:r>
            <a:r>
              <a:rPr>
                <a:solidFill>
                  <a:srgbClr val="666666"/>
                </a:solidFill>
                <a:latin typeface="Courier"/>
              </a:rPr>
              <a:t>,</a:t>
            </a:r>
            <a:r>
              <a:rPr>
                <a:latin typeface="Courier"/>
              </a:rPr>
              <a:t> 1</a:t>
            </a:r>
            <a:r>
              <a:rPr>
                <a:solidFill>
                  <a:srgbClr val="666666"/>
                </a:solidFill>
                <a:latin typeface="Courier"/>
              </a:rPr>
              <a:t>.</a:t>
            </a:r>
            <a:r>
              <a:rPr>
                <a:solidFill>
                  <a:srgbClr val="06287E"/>
                </a:solidFill>
                <a:latin typeface="Courier"/>
              </a:rPr>
              <a:t>34MB</a:t>
            </a:r>
            <a:r>
              <a:rPr>
                <a:solidFill>
                  <a:srgbClr val="666666"/>
                </a:solidFill>
                <a:latin typeface="Courier"/>
              </a:rPr>
              <a:t>/</a:t>
            </a:r>
            <a:r>
              <a:rPr>
                <a:latin typeface="Courier"/>
              </a:rPr>
              <a:t>s</a:t>
            </a:r>
            <a:r>
              <a:rPr>
                <a:solidFill>
                  <a:srgbClr val="666666"/>
                </a:solidFill>
                <a:latin typeface="Courier"/>
              </a:rPr>
              <a:t>]</a:t>
            </a:r>
          </a:p>
          <a:p>
            <a:pPr lvl="0" indent="0" marL="0">
              <a:buNone/>
            </a:pPr>
            <a:r>
              <a:rPr/>
              <a:t>Great, we are done!</a:t>
            </a:r>
          </a:p>
          <a:p>
            <a:pPr lvl="0" indent="0" marL="0">
              <a:buNone/>
            </a:pPr>
            <a:r>
              <a:rPr/>
              <a:t>You can extend this code for your own needs now. Here are some examples you can implement:</a:t>
            </a:r>
          </a:p>
          <a:p>
            <a:pPr lvl="0"/>
            <a:r>
              <a:rPr/>
              <a:t>Enabling the server to receive multiple files from multiple clients simultaneously using threads.</a:t>
            </a:r>
          </a:p>
          <a:p>
            <a:pPr lvl="0"/>
            <a:r>
              <a:rPr/>
              <a:t>Compressing the files before sending them which may help increase the transfer duration. If the target files you want to send are images, you can optimize images by compressing them.</a:t>
            </a:r>
          </a:p>
          <a:p>
            <a:pPr lvl="0"/>
            <a:r>
              <a:rPr/>
              <a:t>Encrypting the file before sending it to ensure that no one can intercept and read that file.</a:t>
            </a:r>
          </a:p>
          <a:p>
            <a:pPr lvl="0"/>
            <a:r>
              <a:rPr/>
              <a:t>Ensuring the file is appropriately sent by checking the checksums of both files (the original file of the sender and the sent file in the receiver). In this case, you need secure hashing algorithms to do it.</a:t>
            </a:r>
          </a:p>
          <a:p>
            <a:pPr lvl="0"/>
            <a:r>
              <a:rPr/>
              <a:t>Adding a chat room so you can both chat and transfer files.</a:t>
            </a:r>
          </a:p>
          <a:p>
            <a:pPr lvl="0" indent="0" marL="0">
              <a:buNone/>
            </a:pPr>
            <a:r>
              <a:rPr/>
              <a:t>Good luck!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2022-04-25T11:29:19Z</dcterms:created>
  <dcterms:modified xsi:type="dcterms:W3CDTF">2022-04-25T11:29:19Z</dcterms:modified>
</cp:coreProperties>
</file>

<file path=docProps/custom.xml><?xml version="1.0" encoding="utf-8"?>
<Properties xmlns="http://schemas.openxmlformats.org/officeDocument/2006/custom-properties" xmlns:vt="http://schemas.openxmlformats.org/officeDocument/2006/docPropsVTypes"/>
</file>