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socket.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Toewijzing - QR-bestand delen op netwerk</a:t>
            </a:r>
          </a:p>
        </p:txBody>
      </p:sp>
      <p:sp>
        <p:nvSpPr>
          <p:cNvPr id="3" name="Content Placeholder 2"/>
          <p:cNvSpPr>
            <a:spLocks noGrp="1"/>
          </p:cNvSpPr>
          <p:nvPr>
            <p:ph idx="1"/>
          </p:nvPr>
        </p:nvSpPr>
        <p:spPr/>
        <p:txBody>
          <a:bodyPr/>
          <a:lstStyle/>
          <a:p>
            <a:pPr lvl="0" indent="0" marL="0">
              <a:buNone/>
            </a:pPr>
            <a:r>
              <a:rPr/>
              <a:t>Bestandsoverdracht is het proces van het kopiëren of verplaatsen van een bestand van de ene computer naar de andere via een netwerk of internetverbinding. In deze zelfstudie gaan we stap voor stap in op hoe u client/server Python-scripts kunt schrijven die daarmee omgaan.</a:t>
            </a:r>
          </a:p>
          <a:p>
            <a:pPr lvl="0" indent="0" marL="0">
              <a:buNone/>
            </a:pPr>
            <a:r>
              <a:rPr/>
              <a:t>Het basisidee is om een ​​server te maken die op een bepaalde poort luistert; deze server is verantwoordelijk voor het ontvangen van bestanden (u kunt de server ook bestanden laten verzenden). Aan de andere kant zal de client proberen verbinding te maken met de server en een bestand van elk type te verzenden.</a:t>
            </a:r>
          </a:p>
          <a:p>
            <a:pPr lvl="0" indent="0" marL="0">
              <a:buNone/>
            </a:pPr>
            <a:r>
              <a:rPr/>
              <a:t>We zullen de module </a:t>
            </a:r>
            <a:r>
              <a:rPr>
                <a:hlinkClick r:id="rId2"/>
              </a:rPr>
              <a:t>socket</a:t>
            </a:r>
            <a:r>
              <a:rPr/>
              <a:t> gebruiken, die bij Python is ingebouwd en ons socketbewerkingen biedt die veel worden gebruikt op het internet, omdat ze achter elke verbinding met elk netwerk zitten.</a:t>
            </a:r>
          </a:p>
          <a:p>
            <a:pPr lvl="0" indent="0" marL="0">
              <a:buNone/>
            </a:pPr>
            <a:r>
              <a:rPr/>
              <a:t>Houd er rekening mee dat er betrouwbaardere manieren zijn om bestanden over te zetten met tools zoals rsync of scp. Het doel van deze tutorial is echter om bestanden over te zetten met de programmeertaal Python en zonder enige tool van derden.</a:t>
            </a:r>
          </a:p>
          <a:p>
            <a:pPr lvl="0" indent="0" marL="0">
              <a:buNone/>
            </a:pPr>
            <a:r>
              <a:rPr/>
              <a:t>Eerst moeten we de </a:t>
            </a:r>
            <a:r>
              <a:rPr b="1" i="1"/>
              <a:t>tqdm</a:t>
            </a:r>
            <a:r>
              <a:rPr/>
              <a:t>-bibliotheek installeren, waarmee we mooie voortgangsbalken kunnen afdrukken:</a:t>
            </a:r>
          </a:p>
          <a:p>
            <a:pPr lvl="0" indent="0">
              <a:buNone/>
            </a:pPr>
            <a:br/>
            <a:r>
              <a:rPr>
                <a:latin typeface="Courier"/>
              </a:rPr>
              <a:t>pip3 installeer tqdm</a:t>
            </a:r>
          </a:p>
          <a:p>
            <a:pPr lvl="0" indent="0" marL="0">
              <a:spcBef>
                <a:spcPts val="3000"/>
              </a:spcBef>
              <a:buNone/>
            </a:pPr>
            <a:r>
              <a:rPr b="1"/>
              <a:t>Klantcode</a:t>
            </a:r>
          </a:p>
          <a:p>
            <a:pPr lvl="0" indent="0" marL="0">
              <a:buNone/>
            </a:pPr>
            <a:r>
              <a:rPr/>
              <a:t>Laten we beginnen met de opdrachtgever, de afzender:</a:t>
            </a:r>
          </a:p>
          <a:p>
            <a:pPr lvl="0" indent="0">
              <a:buNone/>
            </a:pPr>
            <a:br/>
            <a:r>
              <a:rPr>
                <a:latin typeface="Courier"/>
              </a:rPr>
              <a:t>import socket</a:t>
            </a:r>
            <a:br/>
            <a:r>
              <a:rPr>
                <a:latin typeface="Courier"/>
              </a:rPr>
              <a:t>import tqdm</a:t>
            </a:r>
            <a:br/>
            <a:r>
              <a:rPr>
                <a:latin typeface="Courier"/>
              </a:rPr>
              <a:t>import os</a:t>
            </a:r>
            <a:br/>
            <a:br/>
            <a:r>
              <a:rPr>
                <a:latin typeface="Courier"/>
              </a:rPr>
              <a:t>SEPARATOR </a:t>
            </a:r>
            <a:r>
              <a:rPr>
                <a:solidFill>
                  <a:srgbClr val="666666"/>
                </a:solidFill>
                <a:latin typeface="Courier"/>
              </a:rPr>
              <a:t>=</a:t>
            </a:r>
            <a:r>
              <a:rPr>
                <a:latin typeface="Courier"/>
              </a:rPr>
              <a:t> </a:t>
            </a:r>
            <a:r>
              <a:rPr>
                <a:solidFill>
                  <a:srgbClr val="4070A0"/>
                </a:solidFill>
                <a:latin typeface="Courier"/>
              </a:rPr>
              <a:t>"&lt;SEPARATOR&gt;"</a:t>
            </a:r>
            <a:br/>
            <a:r>
              <a:rPr>
                <a:latin typeface="Courier"/>
              </a:rPr>
              <a:t>BUFFER_SIZE </a:t>
            </a:r>
            <a:r>
              <a:rPr>
                <a:solidFill>
                  <a:srgbClr val="666666"/>
                </a:solidFill>
                <a:latin typeface="Courier"/>
              </a:rPr>
              <a:t>=</a:t>
            </a:r>
            <a:r>
              <a:rPr>
                <a:latin typeface="Courier"/>
              </a:rPr>
              <a:t> </a:t>
            </a:r>
            <a:r>
              <a:rPr>
                <a:solidFill>
                  <a:srgbClr val="40A070"/>
                </a:solidFill>
                <a:latin typeface="Courier"/>
              </a:rPr>
              <a:t>4096</a:t>
            </a:r>
            <a:r>
              <a:rPr>
                <a:latin typeface="Courier"/>
              </a:rPr>
              <a:t> </a:t>
            </a:r>
            <a:r>
              <a:rPr i="1">
                <a:solidFill>
                  <a:srgbClr val="60A0B0"/>
                </a:solidFill>
                <a:latin typeface="Courier"/>
              </a:rPr>
              <a:t># send 4096 bytes each time step</a:t>
            </a:r>
          </a:p>
          <a:p>
            <a:pPr lvl="0" indent="0" marL="0">
              <a:buNone/>
            </a:pPr>
            <a:r>
              <a:rPr/>
              <a:t>We moeten het IP-adres specificeren, de poort van de server waarmee we verbinding willen maken en de naam van het bestand dat we willen verzenden.</a:t>
            </a:r>
          </a:p>
          <a:p>
            <a:pPr lvl="0" indent="0">
              <a:buNone/>
            </a:pPr>
            <a:br/>
            <a:r>
              <a:rPr i="1">
                <a:solidFill>
                  <a:srgbClr val="60A0B0"/>
                </a:solidFill>
                <a:latin typeface="Courier"/>
              </a:rPr>
              <a:t># the ip address or hostname of the server, the receiver</a:t>
            </a:r>
            <a:br/>
            <a:r>
              <a:rPr>
                <a:latin typeface="Courier"/>
              </a:rPr>
              <a:t>host </a:t>
            </a:r>
            <a:r>
              <a:rPr>
                <a:solidFill>
                  <a:srgbClr val="666666"/>
                </a:solidFill>
                <a:latin typeface="Courier"/>
              </a:rPr>
              <a:t>=</a:t>
            </a:r>
            <a:r>
              <a:rPr>
                <a:latin typeface="Courier"/>
              </a:rPr>
              <a:t> </a:t>
            </a:r>
            <a:r>
              <a:rPr>
                <a:solidFill>
                  <a:srgbClr val="4070A0"/>
                </a:solidFill>
                <a:latin typeface="Courier"/>
              </a:rPr>
              <a:t>"192.168.1.101"</a:t>
            </a:r>
            <a:br/>
            <a:r>
              <a:rPr i="1">
                <a:solidFill>
                  <a:srgbClr val="60A0B0"/>
                </a:solidFill>
                <a:latin typeface="Courier"/>
              </a:rPr>
              <a:t># the port, let's use 5001</a:t>
            </a:r>
            <a:br/>
            <a:r>
              <a:rPr>
                <a:latin typeface="Courier"/>
              </a:rPr>
              <a:t>port </a:t>
            </a:r>
            <a:r>
              <a:rPr>
                <a:solidFill>
                  <a:srgbClr val="666666"/>
                </a:solidFill>
                <a:latin typeface="Courier"/>
              </a:rPr>
              <a:t>=</a:t>
            </a:r>
            <a:r>
              <a:rPr>
                <a:latin typeface="Courier"/>
              </a:rPr>
              <a:t> </a:t>
            </a:r>
            <a:r>
              <a:rPr>
                <a:solidFill>
                  <a:srgbClr val="40A070"/>
                </a:solidFill>
                <a:latin typeface="Courier"/>
              </a:rPr>
              <a:t>5001</a:t>
            </a:r>
            <a:br/>
            <a:r>
              <a:rPr i="1">
                <a:solidFill>
                  <a:srgbClr val="60A0B0"/>
                </a:solidFill>
                <a:latin typeface="Courier"/>
              </a:rPr>
              <a:t># the name of file we want to send, make sure it exists</a:t>
            </a:r>
            <a:br/>
            <a:r>
              <a:rPr>
                <a:latin typeface="Courier"/>
              </a:rPr>
              <a:t>filename </a:t>
            </a:r>
            <a:r>
              <a:rPr>
                <a:solidFill>
                  <a:srgbClr val="666666"/>
                </a:solidFill>
                <a:latin typeface="Courier"/>
              </a:rPr>
              <a:t>=</a:t>
            </a:r>
            <a:r>
              <a:rPr>
                <a:latin typeface="Courier"/>
              </a:rPr>
              <a:t> </a:t>
            </a:r>
            <a:r>
              <a:rPr>
                <a:solidFill>
                  <a:srgbClr val="4070A0"/>
                </a:solidFill>
                <a:latin typeface="Courier"/>
              </a:rPr>
              <a:t>"data.csv"</a:t>
            </a:r>
            <a:br/>
            <a:r>
              <a:rPr i="1">
                <a:solidFill>
                  <a:srgbClr val="60A0B0"/>
                </a:solidFill>
                <a:latin typeface="Courier"/>
              </a:rPr>
              <a:t># get the file size</a:t>
            </a:r>
            <a:br/>
            <a:r>
              <a:rPr>
                <a:latin typeface="Courier"/>
              </a:rPr>
              <a:t>filesize </a:t>
            </a:r>
            <a:r>
              <a:rPr>
                <a:solidFill>
                  <a:srgbClr val="666666"/>
                </a:solidFill>
                <a:latin typeface="Courier"/>
              </a:rPr>
              <a:t>=</a:t>
            </a:r>
            <a:r>
              <a:rPr>
                <a:latin typeface="Courier"/>
              </a:rPr>
              <a:t> os.path.getsize(filename)</a:t>
            </a:r>
          </a:p>
          <a:p>
            <a:pPr lvl="0" indent="0" marL="0">
              <a:buNone/>
            </a:pPr>
            <a:r>
              <a:rPr/>
              <a:t>De bestandsnaam moet in de huidige map staan, of u kunt een absoluut pad naar dat bestand ergens op uw computer gebruiken. Dit is het bestand dat u wilt verzenden.</a:t>
            </a:r>
          </a:p>
          <a:p>
            <a:pPr lvl="0" indent="0" marL="0">
              <a:buNone/>
            </a:pPr>
            <a:r>
              <a:rPr/>
              <a:t>os.path.getsize(bestandsnaam) krijgt de grootte van dat bestand in bytes; dat is geweldig, want we hebben het nodig voor het afdrukken van voortgangsbalken in de client en de server.</a:t>
            </a:r>
          </a:p>
          <a:p>
            <a:pPr lvl="0" indent="0" marL="0">
              <a:buNone/>
            </a:pPr>
            <a:r>
              <a:rPr/>
              <a:t>Laten we de TCP-socket maken:</a:t>
            </a:r>
          </a:p>
          <a:p>
            <a:pPr lvl="0" indent="0">
              <a:buNone/>
            </a:pPr>
            <a:br/>
            <a:r>
              <a:rPr i="1">
                <a:solidFill>
                  <a:srgbClr val="60A0B0"/>
                </a:solidFill>
                <a:latin typeface="Courier"/>
              </a:rPr>
              <a:t># create the client socket</a:t>
            </a:r>
            <a:br/>
            <a:r>
              <a:rPr>
                <a:latin typeface="Courier"/>
              </a:rPr>
              <a:t>s </a:t>
            </a:r>
            <a:r>
              <a:rPr>
                <a:solidFill>
                  <a:srgbClr val="666666"/>
                </a:solidFill>
                <a:latin typeface="Courier"/>
              </a:rPr>
              <a:t>=</a:t>
            </a:r>
            <a:r>
              <a:rPr>
                <a:latin typeface="Courier"/>
              </a:rPr>
              <a:t> socket.socket()</a:t>
            </a:r>
          </a:p>
          <a:p>
            <a:pPr lvl="0" indent="0" marL="0">
              <a:buNone/>
            </a:pPr>
            <a:r>
              <a:rPr/>
              <a:t>Verbinding maken met de server:</a:t>
            </a:r>
          </a:p>
          <a:p>
            <a:pPr lvl="0" indent="0">
              <a:buNone/>
            </a:pPr>
            <a:br/>
            <a:r>
              <a:rPr>
                <a:latin typeface="Courier"/>
              </a:rPr>
              <a:t>print(</a:t>
            </a:r>
            <a:r>
              <a:rPr>
                <a:solidFill>
                  <a:srgbClr val="BB6688"/>
                </a:solidFill>
                <a:latin typeface="Courier"/>
              </a:rPr>
              <a:t>f"[+] Connecting to </a:t>
            </a:r>
            <a:r>
              <a:rPr>
                <a:solidFill>
                  <a:srgbClr val="4070A0"/>
                </a:solidFill>
                <a:latin typeface="Courier"/>
              </a:rPr>
              <a:t>{</a:t>
            </a:r>
            <a:r>
              <a:rPr>
                <a:latin typeface="Courier"/>
              </a:rPr>
              <a:t>host</a:t>
            </a:r>
            <a:r>
              <a:rPr>
                <a:solidFill>
                  <a:srgbClr val="4070A0"/>
                </a:solidFill>
                <a:latin typeface="Courier"/>
              </a:rPr>
              <a:t>}</a:t>
            </a:r>
            <a:r>
              <a:rPr>
                <a:solidFill>
                  <a:srgbClr val="BB6688"/>
                </a:solidFill>
                <a:latin typeface="Courier"/>
              </a:rPr>
              <a:t>:</a:t>
            </a:r>
            <a:r>
              <a:rPr>
                <a:solidFill>
                  <a:srgbClr val="4070A0"/>
                </a:solidFill>
                <a:latin typeface="Courier"/>
              </a:rPr>
              <a:t>{</a:t>
            </a:r>
            <a:r>
              <a:rPr>
                <a:latin typeface="Courier"/>
              </a:rPr>
              <a:t>port</a:t>
            </a:r>
            <a:r>
              <a:rPr>
                <a:solidFill>
                  <a:srgbClr val="4070A0"/>
                </a:solidFill>
                <a:latin typeface="Courier"/>
              </a:rPr>
              <a:t>}</a:t>
            </a:r>
            <a:r>
              <a:rPr>
                <a:solidFill>
                  <a:srgbClr val="BB6688"/>
                </a:solidFill>
                <a:latin typeface="Courier"/>
              </a:rPr>
              <a:t>"</a:t>
            </a:r>
            <a:r>
              <a:rPr>
                <a:latin typeface="Courier"/>
              </a:rPr>
              <a:t>)</a:t>
            </a:r>
            <a:br/>
            <a:r>
              <a:rPr>
                <a:latin typeface="Courier"/>
              </a:rPr>
              <a:t>s.connect((host, port))</a:t>
            </a:r>
            <a:br/>
            <a:r>
              <a:rPr>
                <a:latin typeface="Courier"/>
              </a:rPr>
              <a:t>print(</a:t>
            </a:r>
            <a:r>
              <a:rPr>
                <a:solidFill>
                  <a:srgbClr val="4070A0"/>
                </a:solidFill>
                <a:latin typeface="Courier"/>
              </a:rPr>
              <a:t>"[+] Connected."</a:t>
            </a:r>
            <a:r>
              <a:rPr>
                <a:latin typeface="Courier"/>
              </a:rPr>
              <a:t>)</a:t>
            </a:r>
          </a:p>
          <a:p>
            <a:pPr lvl="0" indent="0" marL="0">
              <a:buNone/>
            </a:pPr>
            <a:r>
              <a:rPr/>
              <a:t>connect() methode verwacht een adres van het paar (host, poort) om de socket te verbinden met dat externe adres. Zodra de verbinding tot stand is gebracht, moeten we de naam en grootte van het bestand verzenden:</a:t>
            </a:r>
          </a:p>
          <a:p>
            <a:pPr lvl="0" indent="0">
              <a:buNone/>
            </a:pPr>
            <a:br/>
            <a:r>
              <a:rPr i="1">
                <a:solidFill>
                  <a:srgbClr val="60A0B0"/>
                </a:solidFill>
                <a:latin typeface="Courier"/>
              </a:rPr>
              <a:t># send the filename and filesize</a:t>
            </a:r>
            <a:br/>
            <a:r>
              <a:rPr>
                <a:latin typeface="Courier"/>
              </a:rPr>
              <a:t>s.send(</a:t>
            </a:r>
            <a:r>
              <a:rPr>
                <a:solidFill>
                  <a:srgbClr val="BB6688"/>
                </a:solidFill>
                <a:latin typeface="Courier"/>
              </a:rPr>
              <a:t>f"</a:t>
            </a:r>
            <a:r>
              <a:rPr>
                <a:solidFill>
                  <a:srgbClr val="4070A0"/>
                </a:solidFill>
                <a:latin typeface="Courier"/>
              </a:rPr>
              <a:t>{</a:t>
            </a:r>
            <a:r>
              <a:rPr>
                <a:latin typeface="Courier"/>
              </a:rPr>
              <a:t>filename</a:t>
            </a:r>
            <a:r>
              <a:rPr>
                <a:solidFill>
                  <a:srgbClr val="4070A0"/>
                </a:solidFill>
                <a:latin typeface="Courier"/>
              </a:rPr>
              <a:t>}{</a:t>
            </a:r>
            <a:r>
              <a:rPr>
                <a:latin typeface="Courier"/>
              </a:rPr>
              <a:t>SEPARATOR</a:t>
            </a:r>
            <a:r>
              <a:rPr>
                <a:solidFill>
                  <a:srgbClr val="4070A0"/>
                </a:solidFill>
                <a:latin typeface="Courier"/>
              </a:rPr>
              <a:t>}{</a:t>
            </a:r>
            <a:r>
              <a:rPr>
                <a:latin typeface="Courier"/>
              </a:rPr>
              <a:t>filesize</a:t>
            </a:r>
            <a:r>
              <a:rPr>
                <a:solidFill>
                  <a:srgbClr val="4070A0"/>
                </a:solidFill>
                <a:latin typeface="Courier"/>
              </a:rPr>
              <a:t>}</a:t>
            </a:r>
            <a:r>
              <a:rPr>
                <a:solidFill>
                  <a:srgbClr val="BB6688"/>
                </a:solidFill>
                <a:latin typeface="Courier"/>
              </a:rPr>
              <a:t>"</a:t>
            </a:r>
            <a:r>
              <a:rPr>
                <a:latin typeface="Courier"/>
              </a:rPr>
              <a:t>.encode())</a:t>
            </a:r>
            <a:br/>
          </a:p>
          <a:p>
            <a:pPr lvl="0" indent="0" marL="0">
              <a:buNone/>
            </a:pPr>
            <a:r>
              <a:rPr/>
              <a:t>Ik heb hier SEPARATOR gebruikt om de gegevensvelden te scheiden; het is gewoon een ongewenste boodschap, we kunnen send() gewoon twee keer gebruiken, maar misschien willen we dat toch niet doen. encode() functie codeert de string die we hebben doorgegeven aan ‘utf-8’-codering (dat is noodzakelijk).</a:t>
            </a:r>
          </a:p>
          <a:p>
            <a:pPr lvl="0" indent="0" marL="0">
              <a:buNone/>
            </a:pPr>
            <a:r>
              <a:rPr/>
              <a:t>Nu moeten we het bestand verzenden, en terwijl we het bestand verzenden, zullen we mooie voortgangsbalken afdrukken met behulp van de tqdm-bibliotheek:</a:t>
            </a:r>
          </a:p>
          <a:p>
            <a:pPr lvl="0" indent="0">
              <a:buNone/>
            </a:pPr>
            <a:r>
              <a:rPr i="1">
                <a:solidFill>
                  <a:srgbClr val="60A0B0"/>
                </a:solidFill>
                <a:latin typeface="Courier"/>
              </a:rPr>
              <a:t># start sending the file</a:t>
            </a:r>
            <a:br/>
            <a:r>
              <a:rPr>
                <a:latin typeface="Courier"/>
              </a:rPr>
              <a:t>progress </a:t>
            </a:r>
            <a:r>
              <a:rPr>
                <a:solidFill>
                  <a:srgbClr val="666666"/>
                </a:solidFill>
                <a:latin typeface="Courier"/>
              </a:rPr>
              <a:t>=</a:t>
            </a:r>
            <a:r>
              <a:rPr>
                <a:latin typeface="Courier"/>
              </a:rPr>
              <a:t> tqdm.tqdm(range(filesize), </a:t>
            </a:r>
            <a:r>
              <a:rPr>
                <a:solidFill>
                  <a:srgbClr val="BB6688"/>
                </a:solidFill>
                <a:latin typeface="Courier"/>
              </a:rPr>
              <a:t>f"Sending </a:t>
            </a:r>
            <a:r>
              <a:rPr>
                <a:solidFill>
                  <a:srgbClr val="4070A0"/>
                </a:solidFill>
                <a:latin typeface="Courier"/>
              </a:rPr>
              <a:t>{</a:t>
            </a:r>
            <a:r>
              <a:rPr>
                <a:latin typeface="Courier"/>
              </a:rPr>
              <a:t>filename</a:t>
            </a:r>
            <a:r>
              <a:rPr>
                <a:solidFill>
                  <a:srgbClr val="4070A0"/>
                </a:solidFill>
                <a:latin typeface="Courier"/>
              </a:rPr>
              <a:t>}</a:t>
            </a:r>
            <a:r>
              <a:rPr>
                <a:solidFill>
                  <a:srgbClr val="BB6688"/>
                </a:solidFill>
                <a:latin typeface="Courier"/>
              </a:rPr>
              <a:t>"</a:t>
            </a:r>
            <a:r>
              <a:rPr>
                <a:latin typeface="Courier"/>
              </a:rPr>
              <a:t>, unit</a:t>
            </a:r>
            <a:r>
              <a:rPr>
                <a:solidFill>
                  <a:srgbClr val="666666"/>
                </a:solidFill>
                <a:latin typeface="Courier"/>
              </a:rPr>
              <a:t>=</a:t>
            </a:r>
            <a:r>
              <a:rPr>
                <a:solidFill>
                  <a:srgbClr val="4070A0"/>
                </a:solidFill>
                <a:latin typeface="Courier"/>
              </a:rPr>
              <a:t>"B"</a:t>
            </a:r>
            <a:r>
              <a:rPr>
                <a:latin typeface="Courier"/>
              </a:rPr>
              <a:t>, unit_scale</a:t>
            </a:r>
            <a:r>
              <a:rPr>
                <a:solidFill>
                  <a:srgbClr val="666666"/>
                </a:solidFill>
                <a:latin typeface="Courier"/>
              </a:rPr>
              <a:t>=</a:t>
            </a:r>
            <a:r>
              <a:rPr>
                <a:solidFill>
                  <a:srgbClr val="19177C"/>
                </a:solidFill>
                <a:latin typeface="Courier"/>
              </a:rPr>
              <a:t>True</a:t>
            </a:r>
            <a:r>
              <a:rPr>
                <a:latin typeface="Courier"/>
              </a:rPr>
              <a:t>, unit_divisor</a:t>
            </a:r>
            <a:r>
              <a:rPr>
                <a:solidFill>
                  <a:srgbClr val="666666"/>
                </a:solidFill>
                <a:latin typeface="Courier"/>
              </a:rPr>
              <a:t>=</a:t>
            </a:r>
            <a:r>
              <a:rPr>
                <a:solidFill>
                  <a:srgbClr val="40A070"/>
                </a:solidFill>
                <a:latin typeface="Courier"/>
              </a:rPr>
              <a:t>1024</a:t>
            </a:r>
            <a:r>
              <a:rPr>
                <a:latin typeface="Courier"/>
              </a:rPr>
              <a:t>)</a:t>
            </a:r>
            <a:br/>
            <a:r>
              <a:rPr b="1">
                <a:solidFill>
                  <a:srgbClr val="007020"/>
                </a:solidFill>
                <a:latin typeface="Courier"/>
              </a:rPr>
              <a:t>with</a:t>
            </a:r>
            <a:r>
              <a:rPr>
                <a:latin typeface="Courier"/>
              </a:rPr>
              <a:t> open(filename, </a:t>
            </a:r>
            <a:r>
              <a:rPr>
                <a:solidFill>
                  <a:srgbClr val="4070A0"/>
                </a:solidFill>
                <a:latin typeface="Courier"/>
              </a:rPr>
              <a:t>"rb"</a:t>
            </a:r>
            <a:r>
              <a:rPr>
                <a:latin typeface="Courier"/>
              </a:rPr>
              <a:t>) as f:</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read the bytes from the file</a:t>
            </a:r>
            <a:br/>
            <a:r>
              <a:rPr>
                <a:latin typeface="Courier"/>
              </a:rPr>
              <a:t>        bytes_read </a:t>
            </a:r>
            <a:r>
              <a:rPr>
                <a:solidFill>
                  <a:srgbClr val="666666"/>
                </a:solidFill>
                <a:latin typeface="Courier"/>
              </a:rPr>
              <a:t>=</a:t>
            </a:r>
            <a:r>
              <a:rPr>
                <a:latin typeface="Courier"/>
              </a:rPr>
              <a:t> f.read(BUFFER_SIZE)</a:t>
            </a:r>
            <a:br/>
            <a:r>
              <a:rPr>
                <a:latin typeface="Courier"/>
              </a:rPr>
              <a:t>        </a:t>
            </a:r>
            <a:r>
              <a:rPr b="1">
                <a:solidFill>
                  <a:srgbClr val="007020"/>
                </a:solidFill>
                <a:latin typeface="Courier"/>
              </a:rPr>
              <a:t>if</a:t>
            </a:r>
            <a:r>
              <a:rPr>
                <a:latin typeface="Courier"/>
              </a:rPr>
              <a:t> </a:t>
            </a:r>
            <a:r>
              <a:rPr b="1">
                <a:solidFill>
                  <a:srgbClr val="007020"/>
                </a:solidFill>
                <a:latin typeface="Courier"/>
              </a:rPr>
              <a:t>not</a:t>
            </a:r>
            <a:r>
              <a:rPr>
                <a:latin typeface="Courier"/>
              </a:rPr>
              <a:t> bytes_read:</a:t>
            </a:r>
            <a:br/>
            <a:r>
              <a:rPr>
                <a:latin typeface="Courier"/>
              </a:rPr>
              <a:t>            </a:t>
            </a:r>
            <a:r>
              <a:rPr i="1">
                <a:solidFill>
                  <a:srgbClr val="60A0B0"/>
                </a:solidFill>
                <a:latin typeface="Courier"/>
              </a:rPr>
              <a:t># file transmitting is done</a:t>
            </a:r>
            <a:br/>
            <a:r>
              <a:rPr>
                <a:latin typeface="Courier"/>
              </a:rPr>
              <a:t>            </a:t>
            </a:r>
            <a:r>
              <a:rPr b="1">
                <a:solidFill>
                  <a:srgbClr val="007020"/>
                </a:solidFill>
                <a:latin typeface="Courier"/>
              </a:rPr>
              <a:t>break</a:t>
            </a:r>
            <a:br/>
            <a:r>
              <a:rPr>
                <a:latin typeface="Courier"/>
              </a:rPr>
              <a:t>        </a:t>
            </a:r>
            <a:r>
              <a:rPr i="1">
                <a:solidFill>
                  <a:srgbClr val="60A0B0"/>
                </a:solidFill>
                <a:latin typeface="Courier"/>
              </a:rPr>
              <a:t># we use sendall to assure transimission in </a:t>
            </a:r>
            <a:br/>
            <a:r>
              <a:rPr>
                <a:latin typeface="Courier"/>
              </a:rPr>
              <a:t>        </a:t>
            </a:r>
            <a:r>
              <a:rPr i="1">
                <a:solidFill>
                  <a:srgbClr val="60A0B0"/>
                </a:solidFill>
                <a:latin typeface="Courier"/>
              </a:rPr>
              <a:t># busy networks</a:t>
            </a:r>
            <a:br/>
            <a:r>
              <a:rPr>
                <a:latin typeface="Courier"/>
              </a:rPr>
              <a:t>        s.sendall(bytes_read)</a:t>
            </a:r>
            <a:br/>
            <a:r>
              <a:rPr>
                <a:latin typeface="Courier"/>
              </a:rPr>
              <a:t>        </a:t>
            </a:r>
            <a:r>
              <a:rPr i="1">
                <a:solidFill>
                  <a:srgbClr val="60A0B0"/>
                </a:solidFill>
                <a:latin typeface="Courier"/>
              </a:rPr>
              <a:t># update the progress bar</a:t>
            </a:r>
            <a:br/>
            <a:r>
              <a:rPr>
                <a:latin typeface="Courier"/>
              </a:rPr>
              <a:t>        progress.update(len(bytes_read))</a:t>
            </a:r>
            <a:br/>
            <a:r>
              <a:rPr i="1">
                <a:solidFill>
                  <a:srgbClr val="60A0B0"/>
                </a:solidFill>
                <a:latin typeface="Courier"/>
              </a:rPr>
              <a:t># close the socket</a:t>
            </a:r>
            <a:br/>
            <a:r>
              <a:rPr>
                <a:latin typeface="Courier"/>
              </a:rPr>
              <a:t>s.close()</a:t>
            </a:r>
            <a:br/>
          </a:p>
          <a:p>
            <a:pPr lvl="0" indent="0" marL="0">
              <a:buNone/>
            </a:pPr>
            <a:r>
              <a:rPr/>
              <a:t>Kortom, wat we hier doen, is het bestand openen als binair gelezen, stukjes uit het bestand lezen (in dit geval 4096 bytes of 4 KB) en ze naar de socket sturen met de functie sendall(), en dan werken we de voortgang bij bar elke keer, als dat klaar is, sluiten we dat stopcontact.</a:t>
            </a:r>
          </a:p>
          <a:p>
            <a:pPr lvl="0" indent="0" marL="0">
              <a:spcBef>
                <a:spcPts val="3000"/>
              </a:spcBef>
              <a:buNone/>
            </a:pPr>
            <a:r>
              <a:rPr b="1"/>
              <a:t>Servercode</a:t>
            </a:r>
          </a:p>
          <a:p>
            <a:pPr lvl="0" indent="0" marL="0">
              <a:buNone/>
            </a:pPr>
            <a:r>
              <a:rPr/>
              <a:t>Oké, dus we zijn klaar met de klant. Laten we in de server duiken, dus open een nieuw leeg Python-bestand en:</a:t>
            </a:r>
          </a:p>
          <a:p>
            <a:pPr lvl="0" indent="0">
              <a:buNone/>
            </a:pPr>
            <a:br/>
            <a:r>
              <a:rPr>
                <a:latin typeface="Courier"/>
              </a:rPr>
              <a:t>import socket</a:t>
            </a:r>
            <a:br/>
            <a:r>
              <a:rPr>
                <a:latin typeface="Courier"/>
              </a:rPr>
              <a:t>import tqdm</a:t>
            </a:r>
            <a:br/>
            <a:r>
              <a:rPr>
                <a:latin typeface="Courier"/>
              </a:rPr>
              <a:t>import os</a:t>
            </a:r>
            <a:br/>
            <a:r>
              <a:rPr i="1">
                <a:solidFill>
                  <a:srgbClr val="60A0B0"/>
                </a:solidFill>
                <a:latin typeface="Courier"/>
              </a:rPr>
              <a:t># device's IP address</a:t>
            </a:r>
            <a:br/>
            <a:r>
              <a:rPr>
                <a:latin typeface="Courier"/>
              </a:rPr>
              <a:t>SERVER_HOST </a:t>
            </a:r>
            <a:r>
              <a:rPr>
                <a:solidFill>
                  <a:srgbClr val="666666"/>
                </a:solidFill>
                <a:latin typeface="Courier"/>
              </a:rPr>
              <a:t>=</a:t>
            </a:r>
            <a:r>
              <a:rPr>
                <a:latin typeface="Courier"/>
              </a:rPr>
              <a:t> </a:t>
            </a:r>
            <a:r>
              <a:rPr>
                <a:solidFill>
                  <a:srgbClr val="4070A0"/>
                </a:solidFill>
                <a:latin typeface="Courier"/>
              </a:rPr>
              <a:t>"0.0.0.0"</a:t>
            </a:r>
            <a:br/>
            <a:r>
              <a:rPr>
                <a:latin typeface="Courier"/>
              </a:rPr>
              <a:t>SERVER_PORT </a:t>
            </a:r>
            <a:r>
              <a:rPr>
                <a:solidFill>
                  <a:srgbClr val="666666"/>
                </a:solidFill>
                <a:latin typeface="Courier"/>
              </a:rPr>
              <a:t>=</a:t>
            </a:r>
            <a:r>
              <a:rPr>
                <a:latin typeface="Courier"/>
              </a:rPr>
              <a:t> </a:t>
            </a:r>
            <a:r>
              <a:rPr>
                <a:solidFill>
                  <a:srgbClr val="40A070"/>
                </a:solidFill>
                <a:latin typeface="Courier"/>
              </a:rPr>
              <a:t>5001</a:t>
            </a:r>
            <a:br/>
            <a:r>
              <a:rPr i="1">
                <a:solidFill>
                  <a:srgbClr val="60A0B0"/>
                </a:solidFill>
                <a:latin typeface="Courier"/>
              </a:rPr>
              <a:t># receive 4096 bytes each time</a:t>
            </a:r>
            <a:br/>
            <a:r>
              <a:rPr>
                <a:latin typeface="Courier"/>
              </a:rPr>
              <a:t>BUFFER_SIZE </a:t>
            </a:r>
            <a:r>
              <a:rPr>
                <a:solidFill>
                  <a:srgbClr val="666666"/>
                </a:solidFill>
                <a:latin typeface="Courier"/>
              </a:rPr>
              <a:t>=</a:t>
            </a:r>
            <a:r>
              <a:rPr>
                <a:latin typeface="Courier"/>
              </a:rPr>
              <a:t> </a:t>
            </a:r>
            <a:r>
              <a:rPr>
                <a:solidFill>
                  <a:srgbClr val="40A070"/>
                </a:solidFill>
                <a:latin typeface="Courier"/>
              </a:rPr>
              <a:t>4096</a:t>
            </a:r>
            <a:br/>
            <a:r>
              <a:rPr>
                <a:latin typeface="Courier"/>
              </a:rPr>
              <a:t>SEPARATOR </a:t>
            </a:r>
            <a:r>
              <a:rPr>
                <a:solidFill>
                  <a:srgbClr val="666666"/>
                </a:solidFill>
                <a:latin typeface="Courier"/>
              </a:rPr>
              <a:t>=</a:t>
            </a:r>
            <a:r>
              <a:rPr>
                <a:latin typeface="Courier"/>
              </a:rPr>
              <a:t> </a:t>
            </a:r>
            <a:r>
              <a:rPr>
                <a:solidFill>
                  <a:srgbClr val="4070A0"/>
                </a:solidFill>
                <a:latin typeface="Courier"/>
              </a:rPr>
              <a:t>"&lt;SEPARATOR&gt;"</a:t>
            </a:r>
            <a:br/>
          </a:p>
          <a:p>
            <a:pPr lvl="0" indent="0" marL="0">
              <a:buNone/>
            </a:pPr>
            <a:r>
              <a:rPr/>
              <a:t>Ik heb enkele parameters geïnitialiseerd die we gaan gebruiken. Merk op dat ik “0.0.0.0” heb gebruikt als het IP-adres van de server. Dit betekent alle IPv4-adressen die zich op de lokale computer bevinden. Je vraagt ​​je misschien af ​​waarom we niet gewoon ons lokale IP-adres of “localhost” of “127.0.0.1” gebruiken? Welnu, als de server twee IP-adressen heeft, laten we zeggen “192.168.1.101” op een netwerk en “10.0.1.1” op een ander, en de server luistert op “0.0.0.0”, is hij bereikbaar op beide IP’s.</a:t>
            </a:r>
          </a:p>
          <a:p>
            <a:pPr lvl="0" indent="0" marL="0">
              <a:buNone/>
            </a:pPr>
            <a:r>
              <a:rPr/>
              <a:t>Als alternatief kunt u uw openbare of privé-IP-adres gebruiken, afhankelijk van uw klanten. Als de aangesloten clients zich in uw lokale netwerk bevinden, moet u uw privé-IP gebruiken (u kunt dit controleren met het commando </a:t>
            </a:r>
            <a:r>
              <a:rPr>
                <a:latin typeface="Courier"/>
              </a:rPr>
              <a:t>ipconfig</a:t>
            </a:r>
            <a:r>
              <a:rPr/>
              <a:t> in Windows of het commando </a:t>
            </a:r>
            <a:r>
              <a:rPr>
                <a:latin typeface="Courier"/>
              </a:rPr>
              <a:t>ifconfig</a:t>
            </a:r>
            <a:r>
              <a:rPr/>
              <a:t> in Mac OS/Linux), maar als u clients van internet verwacht , moet u zeker uw openbare adres gebruiken.</a:t>
            </a:r>
          </a:p>
          <a:p>
            <a:pPr lvl="0" indent="0" marL="0">
              <a:buNone/>
            </a:pPr>
            <a:r>
              <a:rPr/>
              <a:t>Zorg er ook voor dat u dezelfde poort in de server gebruikt als in de client.</a:t>
            </a:r>
          </a:p>
          <a:p>
            <a:pPr lvl="0" indent="0" marL="0">
              <a:buNone/>
            </a:pPr>
            <a:r>
              <a:rPr/>
              <a:t>Laten we onze TCP-socket maken:</a:t>
            </a:r>
          </a:p>
          <a:p>
            <a:pPr lvl="0" indent="0">
              <a:buNone/>
            </a:pPr>
            <a:br/>
            <a:r>
              <a:rPr i="1">
                <a:solidFill>
                  <a:srgbClr val="60A0B0"/>
                </a:solidFill>
                <a:latin typeface="Courier"/>
              </a:rPr>
              <a:t># create the server socket</a:t>
            </a:r>
            <a:br/>
            <a:r>
              <a:rPr i="1">
                <a:solidFill>
                  <a:srgbClr val="60A0B0"/>
                </a:solidFill>
                <a:latin typeface="Courier"/>
              </a:rPr>
              <a:t># TCP socket</a:t>
            </a:r>
            <a:br/>
            <a:r>
              <a:rPr>
                <a:latin typeface="Courier"/>
              </a:rPr>
              <a:t>s </a:t>
            </a:r>
            <a:r>
              <a:rPr>
                <a:solidFill>
                  <a:srgbClr val="666666"/>
                </a:solidFill>
                <a:latin typeface="Courier"/>
              </a:rPr>
              <a:t>=</a:t>
            </a:r>
            <a:r>
              <a:rPr>
                <a:latin typeface="Courier"/>
              </a:rPr>
              <a:t> socket.socket()</a:t>
            </a:r>
            <a:br/>
          </a:p>
          <a:p>
            <a:pPr lvl="0" indent="0" marL="0">
              <a:buNone/>
            </a:pPr>
            <a:r>
              <a:rPr/>
              <a:t>Dit is nu anders dan de client en we moeten de socket die we zojuist hebben gemaakt binden aan onze SERVER_HOST en SERVER_PORT:</a:t>
            </a:r>
          </a:p>
          <a:p>
            <a:pPr lvl="0" indent="0">
              <a:buNone/>
            </a:pPr>
            <a:br/>
            <a:r>
              <a:rPr i="1">
                <a:solidFill>
                  <a:srgbClr val="60A0B0"/>
                </a:solidFill>
                <a:latin typeface="Courier"/>
              </a:rPr>
              <a:t># bind the socket to our local address</a:t>
            </a:r>
            <a:br/>
            <a:r>
              <a:rPr>
                <a:latin typeface="Courier"/>
              </a:rPr>
              <a:t>s.bind((SERVER_HOST, SERVER_PORT))</a:t>
            </a:r>
          </a:p>
          <a:p>
            <a:pPr lvl="0" indent="0" marL="0">
              <a:buNone/>
            </a:pPr>
            <a:r>
              <a:rPr/>
              <a:t>Daarna gaan we luisteren naar verbanden:</a:t>
            </a:r>
          </a:p>
          <a:p>
            <a:pPr lvl="0" indent="0">
              <a:buNone/>
            </a:pPr>
            <a:br/>
            <a:r>
              <a:rPr i="1">
                <a:solidFill>
                  <a:srgbClr val="60A0B0"/>
                </a:solidFill>
                <a:latin typeface="Courier"/>
              </a:rPr>
              <a:t># enabling our server to accept connections</a:t>
            </a:r>
            <a:br/>
            <a:r>
              <a:rPr i="1">
                <a:solidFill>
                  <a:srgbClr val="60A0B0"/>
                </a:solidFill>
                <a:latin typeface="Courier"/>
              </a:rPr>
              <a:t># 5 here is the number of unaccepted connections that</a:t>
            </a:r>
            <a:br/>
            <a:r>
              <a:rPr i="1">
                <a:solidFill>
                  <a:srgbClr val="60A0B0"/>
                </a:solidFill>
                <a:latin typeface="Courier"/>
              </a:rPr>
              <a:t># the system will allow before refusing new connections</a:t>
            </a:r>
            <a:br/>
            <a:r>
              <a:rPr>
                <a:latin typeface="Courier"/>
              </a:rPr>
              <a:t>s.listen(</a:t>
            </a:r>
            <a:r>
              <a:rPr>
                <a:solidFill>
                  <a:srgbClr val="40A070"/>
                </a:solidFill>
                <a:latin typeface="Courier"/>
              </a:rPr>
              <a:t>5</a:t>
            </a:r>
            <a:r>
              <a:rPr>
                <a:latin typeface="Courier"/>
              </a:rPr>
              <a:t>)</a:t>
            </a:r>
            <a:br/>
            <a:r>
              <a:rPr>
                <a:latin typeface="Courier"/>
              </a:rPr>
              <a:t>print(</a:t>
            </a:r>
            <a:r>
              <a:rPr>
                <a:solidFill>
                  <a:srgbClr val="BB6688"/>
                </a:solidFill>
                <a:latin typeface="Courier"/>
              </a:rPr>
              <a:t>f"[*] Listening as </a:t>
            </a:r>
            <a:r>
              <a:rPr>
                <a:solidFill>
                  <a:srgbClr val="4070A0"/>
                </a:solidFill>
                <a:latin typeface="Courier"/>
              </a:rPr>
              <a:t>{</a:t>
            </a:r>
            <a:r>
              <a:rPr>
                <a:latin typeface="Courier"/>
              </a:rPr>
              <a:t>SERVER_HOST</a:t>
            </a:r>
            <a:r>
              <a:rPr>
                <a:solidFill>
                  <a:srgbClr val="4070A0"/>
                </a:solidFill>
                <a:latin typeface="Courier"/>
              </a:rPr>
              <a:t>}</a:t>
            </a:r>
            <a:r>
              <a:rPr>
                <a:solidFill>
                  <a:srgbClr val="BB6688"/>
                </a:solidFill>
                <a:latin typeface="Courier"/>
              </a:rPr>
              <a:t>:</a:t>
            </a:r>
            <a:r>
              <a:rPr>
                <a:solidFill>
                  <a:srgbClr val="4070A0"/>
                </a:solidFill>
                <a:latin typeface="Courier"/>
              </a:rPr>
              <a:t>{</a:t>
            </a:r>
            <a:r>
              <a:rPr>
                <a:latin typeface="Courier"/>
              </a:rPr>
              <a:t>SERVER_PORT</a:t>
            </a:r>
            <a:r>
              <a:rPr>
                <a:solidFill>
                  <a:srgbClr val="4070A0"/>
                </a:solidFill>
                <a:latin typeface="Courier"/>
              </a:rPr>
              <a:t>}</a:t>
            </a:r>
            <a:r>
              <a:rPr>
                <a:solidFill>
                  <a:srgbClr val="BB6688"/>
                </a:solidFill>
                <a:latin typeface="Courier"/>
              </a:rPr>
              <a:t>"</a:t>
            </a:r>
            <a:r>
              <a:rPr>
                <a:latin typeface="Courier"/>
              </a:rPr>
              <a:t>)</a:t>
            </a:r>
            <a:br/>
          </a:p>
          <a:p>
            <a:pPr lvl="0" indent="0" marL="0">
              <a:buNone/>
            </a:pPr>
            <a:r>
              <a:rPr/>
              <a:t>Zodra de client verbinding heeft gemaakt met onze server, moeten we die verbinding accepteren:</a:t>
            </a:r>
          </a:p>
          <a:p>
            <a:pPr lvl="0" indent="0">
              <a:buNone/>
            </a:pPr>
            <a:br/>
            <a:r>
              <a:rPr i="1">
                <a:solidFill>
                  <a:srgbClr val="60A0B0"/>
                </a:solidFill>
                <a:latin typeface="Courier"/>
              </a:rPr>
              <a:t># accept connection if there is any</a:t>
            </a:r>
            <a:br/>
            <a:r>
              <a:rPr>
                <a:latin typeface="Courier"/>
              </a:rPr>
              <a:t>client_socket, address </a:t>
            </a:r>
            <a:r>
              <a:rPr>
                <a:solidFill>
                  <a:srgbClr val="666666"/>
                </a:solidFill>
                <a:latin typeface="Courier"/>
              </a:rPr>
              <a:t>=</a:t>
            </a:r>
            <a:r>
              <a:rPr>
                <a:latin typeface="Courier"/>
              </a:rPr>
              <a:t> s.accept() </a:t>
            </a:r>
            <a:br/>
            <a:r>
              <a:rPr i="1">
                <a:solidFill>
                  <a:srgbClr val="60A0B0"/>
                </a:solidFill>
                <a:latin typeface="Courier"/>
              </a:rPr>
              <a:t># if below code is executed, that means the sender is connected</a:t>
            </a:r>
            <a:br/>
            <a:r>
              <a:rPr>
                <a:latin typeface="Courier"/>
              </a:rPr>
              <a:t>print(</a:t>
            </a:r>
            <a:r>
              <a:rPr>
                <a:solidFill>
                  <a:srgbClr val="BB6688"/>
                </a:solidFill>
                <a:latin typeface="Courier"/>
              </a:rPr>
              <a:t>f"[+] </a:t>
            </a:r>
            <a:r>
              <a:rPr>
                <a:solidFill>
                  <a:srgbClr val="4070A0"/>
                </a:solidFill>
                <a:latin typeface="Courier"/>
              </a:rPr>
              <a:t>{</a:t>
            </a:r>
            <a:r>
              <a:rPr>
                <a:latin typeface="Courier"/>
              </a:rPr>
              <a:t>address</a:t>
            </a:r>
            <a:r>
              <a:rPr>
                <a:solidFill>
                  <a:srgbClr val="4070A0"/>
                </a:solidFill>
                <a:latin typeface="Courier"/>
              </a:rPr>
              <a:t>}</a:t>
            </a:r>
            <a:r>
              <a:rPr>
                <a:solidFill>
                  <a:srgbClr val="BB6688"/>
                </a:solidFill>
                <a:latin typeface="Courier"/>
              </a:rPr>
              <a:t> is connected."</a:t>
            </a:r>
            <a:r>
              <a:rPr>
                <a:latin typeface="Courier"/>
              </a:rPr>
              <a:t>)</a:t>
            </a:r>
          </a:p>
          <a:p>
            <a:pPr lvl="0" indent="0" marL="0">
              <a:buNone/>
            </a:pPr>
            <a:r>
              <a:rPr/>
              <a:t>Onthoud dat wanneer de client is verbonden, deze de naam en grootte van het bestand zal verzenden. Laten we ze ontvangen:</a:t>
            </a:r>
          </a:p>
          <a:p>
            <a:pPr lvl="0" indent="0">
              <a:buNone/>
            </a:pPr>
            <a:br/>
            <a:r>
              <a:rPr i="1">
                <a:solidFill>
                  <a:srgbClr val="60A0B0"/>
                </a:solidFill>
                <a:latin typeface="Courier"/>
              </a:rPr>
              <a:t># receive the file infos</a:t>
            </a:r>
            <a:br/>
            <a:r>
              <a:rPr i="1">
                <a:solidFill>
                  <a:srgbClr val="60A0B0"/>
                </a:solidFill>
                <a:latin typeface="Courier"/>
              </a:rPr>
              <a:t># receive using client socket, not server socket</a:t>
            </a:r>
            <a:br/>
            <a:r>
              <a:rPr>
                <a:latin typeface="Courier"/>
              </a:rPr>
              <a:t>received </a:t>
            </a:r>
            <a:r>
              <a:rPr>
                <a:solidFill>
                  <a:srgbClr val="666666"/>
                </a:solidFill>
                <a:latin typeface="Courier"/>
              </a:rPr>
              <a:t>=</a:t>
            </a:r>
            <a:r>
              <a:rPr>
                <a:latin typeface="Courier"/>
              </a:rPr>
              <a:t> client_socket.recv(BUFFER_SIZE).decode()</a:t>
            </a:r>
            <a:br/>
            <a:r>
              <a:rPr>
                <a:latin typeface="Courier"/>
              </a:rPr>
              <a:t>filename, filesize </a:t>
            </a:r>
            <a:r>
              <a:rPr>
                <a:solidFill>
                  <a:srgbClr val="666666"/>
                </a:solidFill>
                <a:latin typeface="Courier"/>
              </a:rPr>
              <a:t>=</a:t>
            </a:r>
            <a:r>
              <a:rPr>
                <a:latin typeface="Courier"/>
              </a:rPr>
              <a:t> received.split(SEPARATOR)</a:t>
            </a:r>
            <a:br/>
            <a:r>
              <a:rPr i="1">
                <a:solidFill>
                  <a:srgbClr val="60A0B0"/>
                </a:solidFill>
                <a:latin typeface="Courier"/>
              </a:rPr>
              <a:t># remove absolute path if there is</a:t>
            </a:r>
            <a:br/>
            <a:r>
              <a:rPr>
                <a:latin typeface="Courier"/>
              </a:rPr>
              <a:t>filename </a:t>
            </a:r>
            <a:r>
              <a:rPr>
                <a:solidFill>
                  <a:srgbClr val="666666"/>
                </a:solidFill>
                <a:latin typeface="Courier"/>
              </a:rPr>
              <a:t>=</a:t>
            </a:r>
            <a:r>
              <a:rPr>
                <a:latin typeface="Courier"/>
              </a:rPr>
              <a:t> os.path.basename(filename)</a:t>
            </a:r>
            <a:br/>
            <a:r>
              <a:rPr i="1">
                <a:solidFill>
                  <a:srgbClr val="60A0B0"/>
                </a:solidFill>
                <a:latin typeface="Courier"/>
              </a:rPr>
              <a:t># convert to integer</a:t>
            </a:r>
            <a:br/>
            <a:r>
              <a:rPr>
                <a:latin typeface="Courier"/>
              </a:rPr>
              <a:t>filesize </a:t>
            </a:r>
            <a:r>
              <a:rPr>
                <a:solidFill>
                  <a:srgbClr val="666666"/>
                </a:solidFill>
                <a:latin typeface="Courier"/>
              </a:rPr>
              <a:t>=</a:t>
            </a:r>
            <a:r>
              <a:rPr>
                <a:latin typeface="Courier"/>
              </a:rPr>
              <a:t> int(filesize)</a:t>
            </a:r>
          </a:p>
          <a:p>
            <a:pPr lvl="0" indent="0" marL="0">
              <a:buNone/>
            </a:pPr>
            <a:r>
              <a:rPr/>
              <a:t>Zoals eerder vermeld, worden de ontvangen gegevens gecombineerd met de bestandsnaam en de bestandsgrootte, en we kunnen ze gemakkelijk extraheren door ze te splitsen door de SEPARATOR-reeks.</a:t>
            </a:r>
          </a:p>
          <a:p>
            <a:pPr lvl="0" indent="0" marL="0">
              <a:buNone/>
            </a:pPr>
            <a:r>
              <a:rPr/>
              <a:t>Daarna moeten we het absolute pad van het bestand verwijderen omdat de afzender het bestand heeft verzonden met zijn eigen bestandspad, dat kan verschillen van het onze, de functie os.path.basename() retourneert het laatste onderdeel van een padnaam.</a:t>
            </a:r>
          </a:p>
          <a:p>
            <a:pPr lvl="0" indent="0" marL="0">
              <a:buNone/>
            </a:pPr>
            <a:r>
              <a:rPr/>
              <a:t>Nu moeten we het bestand ontvangen:</a:t>
            </a:r>
          </a:p>
          <a:p>
            <a:pPr lvl="0" indent="0">
              <a:buNone/>
            </a:pPr>
            <a:br/>
            <a:r>
              <a:rPr i="1">
                <a:solidFill>
                  <a:srgbClr val="60A0B0"/>
                </a:solidFill>
                <a:latin typeface="Courier"/>
              </a:rPr>
              <a:t># start receiving the file from the socket</a:t>
            </a:r>
            <a:br/>
            <a:r>
              <a:rPr i="1">
                <a:solidFill>
                  <a:srgbClr val="60A0B0"/>
                </a:solidFill>
                <a:latin typeface="Courier"/>
              </a:rPr>
              <a:t># and writing to the file stream</a:t>
            </a:r>
            <a:br/>
            <a:r>
              <a:rPr>
                <a:latin typeface="Courier"/>
              </a:rPr>
              <a:t>progress </a:t>
            </a:r>
            <a:r>
              <a:rPr>
                <a:solidFill>
                  <a:srgbClr val="666666"/>
                </a:solidFill>
                <a:latin typeface="Courier"/>
              </a:rPr>
              <a:t>=</a:t>
            </a:r>
            <a:r>
              <a:rPr>
                <a:latin typeface="Courier"/>
              </a:rPr>
              <a:t> tqdm.tqdm(range(filesize), </a:t>
            </a:r>
            <a:r>
              <a:rPr>
                <a:solidFill>
                  <a:srgbClr val="BB6688"/>
                </a:solidFill>
                <a:latin typeface="Courier"/>
              </a:rPr>
              <a:t>f"Receiving </a:t>
            </a:r>
            <a:r>
              <a:rPr>
                <a:solidFill>
                  <a:srgbClr val="4070A0"/>
                </a:solidFill>
                <a:latin typeface="Courier"/>
              </a:rPr>
              <a:t>{</a:t>
            </a:r>
            <a:r>
              <a:rPr>
                <a:latin typeface="Courier"/>
              </a:rPr>
              <a:t>filename</a:t>
            </a:r>
            <a:r>
              <a:rPr>
                <a:solidFill>
                  <a:srgbClr val="4070A0"/>
                </a:solidFill>
                <a:latin typeface="Courier"/>
              </a:rPr>
              <a:t>}</a:t>
            </a:r>
            <a:r>
              <a:rPr>
                <a:solidFill>
                  <a:srgbClr val="BB6688"/>
                </a:solidFill>
                <a:latin typeface="Courier"/>
              </a:rPr>
              <a:t>"</a:t>
            </a:r>
            <a:r>
              <a:rPr>
                <a:latin typeface="Courier"/>
              </a:rPr>
              <a:t>, unit</a:t>
            </a:r>
            <a:r>
              <a:rPr>
                <a:solidFill>
                  <a:srgbClr val="666666"/>
                </a:solidFill>
                <a:latin typeface="Courier"/>
              </a:rPr>
              <a:t>=</a:t>
            </a:r>
            <a:r>
              <a:rPr>
                <a:solidFill>
                  <a:srgbClr val="4070A0"/>
                </a:solidFill>
                <a:latin typeface="Courier"/>
              </a:rPr>
              <a:t>"B"</a:t>
            </a:r>
            <a:r>
              <a:rPr>
                <a:latin typeface="Courier"/>
              </a:rPr>
              <a:t>, unit_scale</a:t>
            </a:r>
            <a:r>
              <a:rPr>
                <a:solidFill>
                  <a:srgbClr val="666666"/>
                </a:solidFill>
                <a:latin typeface="Courier"/>
              </a:rPr>
              <a:t>=</a:t>
            </a:r>
            <a:r>
              <a:rPr>
                <a:solidFill>
                  <a:srgbClr val="19177C"/>
                </a:solidFill>
                <a:latin typeface="Courier"/>
              </a:rPr>
              <a:t>True</a:t>
            </a:r>
            <a:r>
              <a:rPr>
                <a:latin typeface="Courier"/>
              </a:rPr>
              <a:t>, unit_divisor</a:t>
            </a:r>
            <a:r>
              <a:rPr>
                <a:solidFill>
                  <a:srgbClr val="666666"/>
                </a:solidFill>
                <a:latin typeface="Courier"/>
              </a:rPr>
              <a:t>=</a:t>
            </a:r>
            <a:r>
              <a:rPr>
                <a:solidFill>
                  <a:srgbClr val="40A070"/>
                </a:solidFill>
                <a:latin typeface="Courier"/>
              </a:rPr>
              <a:t>1024</a:t>
            </a:r>
            <a:r>
              <a:rPr>
                <a:latin typeface="Courier"/>
              </a:rPr>
              <a:t>)</a:t>
            </a:r>
            <a:br/>
            <a:r>
              <a:rPr b="1">
                <a:solidFill>
                  <a:srgbClr val="007020"/>
                </a:solidFill>
                <a:latin typeface="Courier"/>
              </a:rPr>
              <a:t>with</a:t>
            </a:r>
            <a:r>
              <a:rPr>
                <a:latin typeface="Courier"/>
              </a:rPr>
              <a:t> open(filename, </a:t>
            </a:r>
            <a:r>
              <a:rPr>
                <a:solidFill>
                  <a:srgbClr val="4070A0"/>
                </a:solidFill>
                <a:latin typeface="Courier"/>
              </a:rPr>
              <a:t>"wb"</a:t>
            </a:r>
            <a:r>
              <a:rPr>
                <a:latin typeface="Courier"/>
              </a:rPr>
              <a:t>) as f:</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read 1024 bytes from the socket (receive)</a:t>
            </a:r>
            <a:br/>
            <a:r>
              <a:rPr>
                <a:latin typeface="Courier"/>
              </a:rPr>
              <a:t>        bytes_read </a:t>
            </a:r>
            <a:r>
              <a:rPr>
                <a:solidFill>
                  <a:srgbClr val="666666"/>
                </a:solidFill>
                <a:latin typeface="Courier"/>
              </a:rPr>
              <a:t>=</a:t>
            </a:r>
            <a:r>
              <a:rPr>
                <a:latin typeface="Courier"/>
              </a:rPr>
              <a:t> client_socket.recv(BUFFER_SIZE)</a:t>
            </a:r>
            <a:br/>
            <a:r>
              <a:rPr>
                <a:latin typeface="Courier"/>
              </a:rPr>
              <a:t>        </a:t>
            </a:r>
            <a:r>
              <a:rPr b="1">
                <a:solidFill>
                  <a:srgbClr val="007020"/>
                </a:solidFill>
                <a:latin typeface="Courier"/>
              </a:rPr>
              <a:t>if</a:t>
            </a:r>
            <a:r>
              <a:rPr>
                <a:latin typeface="Courier"/>
              </a:rPr>
              <a:t> </a:t>
            </a:r>
            <a:r>
              <a:rPr b="1">
                <a:solidFill>
                  <a:srgbClr val="007020"/>
                </a:solidFill>
                <a:latin typeface="Courier"/>
              </a:rPr>
              <a:t>not</a:t>
            </a:r>
            <a:r>
              <a:rPr>
                <a:latin typeface="Courier"/>
              </a:rPr>
              <a:t> bytes_read:    </a:t>
            </a:r>
            <a:br/>
            <a:r>
              <a:rPr>
                <a:latin typeface="Courier"/>
              </a:rPr>
              <a:t>            </a:t>
            </a:r>
            <a:r>
              <a:rPr i="1">
                <a:solidFill>
                  <a:srgbClr val="60A0B0"/>
                </a:solidFill>
                <a:latin typeface="Courier"/>
              </a:rPr>
              <a:t># nothing is received</a:t>
            </a:r>
            <a:br/>
            <a:r>
              <a:rPr>
                <a:latin typeface="Courier"/>
              </a:rPr>
              <a:t>            </a:t>
            </a:r>
            <a:r>
              <a:rPr i="1">
                <a:solidFill>
                  <a:srgbClr val="60A0B0"/>
                </a:solidFill>
                <a:latin typeface="Courier"/>
              </a:rPr>
              <a:t># file transmitting is done</a:t>
            </a:r>
            <a:br/>
            <a:r>
              <a:rPr>
                <a:latin typeface="Courier"/>
              </a:rPr>
              <a:t>            </a:t>
            </a:r>
            <a:r>
              <a:rPr b="1">
                <a:solidFill>
                  <a:srgbClr val="007020"/>
                </a:solidFill>
                <a:latin typeface="Courier"/>
              </a:rPr>
              <a:t>break</a:t>
            </a:r>
            <a:br/>
            <a:r>
              <a:rPr>
                <a:latin typeface="Courier"/>
              </a:rPr>
              <a:t>        </a:t>
            </a:r>
            <a:r>
              <a:rPr i="1">
                <a:solidFill>
                  <a:srgbClr val="60A0B0"/>
                </a:solidFill>
                <a:latin typeface="Courier"/>
              </a:rPr>
              <a:t># write to the file the bytes we just received</a:t>
            </a:r>
            <a:br/>
            <a:r>
              <a:rPr>
                <a:latin typeface="Courier"/>
              </a:rPr>
              <a:t>        f.write(bytes_read)</a:t>
            </a:r>
            <a:br/>
            <a:r>
              <a:rPr>
                <a:latin typeface="Courier"/>
              </a:rPr>
              <a:t>        </a:t>
            </a:r>
            <a:r>
              <a:rPr i="1">
                <a:solidFill>
                  <a:srgbClr val="60A0B0"/>
                </a:solidFill>
                <a:latin typeface="Courier"/>
              </a:rPr>
              <a:t># update the progress bar</a:t>
            </a:r>
            <a:br/>
            <a:r>
              <a:rPr>
                <a:latin typeface="Courier"/>
              </a:rPr>
              <a:t>        progress.update(len(bytes_read))</a:t>
            </a:r>
            <a:br/>
            <a:br/>
            <a:r>
              <a:rPr i="1">
                <a:solidFill>
                  <a:srgbClr val="60A0B0"/>
                </a:solidFill>
                <a:latin typeface="Courier"/>
              </a:rPr>
              <a:t># close the client socket</a:t>
            </a:r>
            <a:br/>
            <a:r>
              <a:rPr>
                <a:latin typeface="Courier"/>
              </a:rPr>
              <a:t>client_socket.close()</a:t>
            </a:r>
            <a:br/>
            <a:r>
              <a:rPr i="1">
                <a:solidFill>
                  <a:srgbClr val="60A0B0"/>
                </a:solidFill>
                <a:latin typeface="Courier"/>
              </a:rPr>
              <a:t># close the server socket</a:t>
            </a:r>
            <a:br/>
            <a:r>
              <a:rPr>
                <a:latin typeface="Courier"/>
              </a:rPr>
              <a:t>s.close()</a:t>
            </a:r>
          </a:p>
          <a:p>
            <a:pPr lvl="0" indent="0" marL="0">
              <a:buNone/>
            </a:pPr>
            <a:r>
              <a:rPr/>
              <a:t>Niet geheel anders dan de klantcode. We openen het bestand hier echter als binair schrijven en gebruiken de methode recv(BUFFER_SIZE) om BUFFER_SIZE-bytes van de client-socket te ontvangen en naar het bestand te schrijven. Als dat klaar is, sluiten we zowel de client- als de server-sockets.</a:t>
            </a:r>
          </a:p>
          <a:p>
            <a:pPr lvl="0" indent="0" marL="0">
              <a:spcBef>
                <a:spcPts val="3000"/>
              </a:spcBef>
              <a:buNone/>
            </a:pPr>
            <a:r>
              <a:rPr b="1"/>
              <a:t>De code testen</a:t>
            </a:r>
          </a:p>
          <a:p>
            <a:pPr lvl="0" indent="0" marL="0">
              <a:buNone/>
            </a:pPr>
            <a:r>
              <a:rPr/>
              <a:t>_</a:t>
            </a:r>
            <a:r>
              <a:rPr b="1"/>
              <a:t>Leer ook:</a:t>
            </a:r>
            <a:r>
              <a:rPr/>
              <a:t> Hoe u alle bestanden en mappen op een FTP-server kunt weergeven met Python</a:t>
            </a:r>
          </a:p>
          <a:p>
            <a:pPr lvl="0" indent="0" marL="0">
              <a:buNone/>
            </a:pPr>
            <a:r>
              <a:rPr/>
              <a:t>Oké, laat me het proberen op mijn eigen privénetwerk:</a:t>
            </a:r>
          </a:p>
          <a:p>
            <a:pPr lvl="0" indent="0">
              <a:buNone/>
            </a:pPr>
            <a:br/>
            <a:r>
              <a:rPr>
                <a:latin typeface="Courier"/>
              </a:rPr>
              <a:t>C</a:t>
            </a:r>
            <a:r>
              <a:rPr>
                <a:solidFill>
                  <a:srgbClr val="666666"/>
                </a:solidFill>
                <a:latin typeface="Courier"/>
              </a:rPr>
              <a:t>:</a:t>
            </a:r>
            <a:r>
              <a:rPr>
                <a:latin typeface="Courier"/>
              </a:rPr>
              <a:t>\</a:t>
            </a:r>
            <a:r>
              <a:rPr>
                <a:solidFill>
                  <a:srgbClr val="666666"/>
                </a:solidFill>
                <a:latin typeface="Courier"/>
              </a:rPr>
              <a:t>&gt;</a:t>
            </a:r>
            <a:r>
              <a:rPr>
                <a:latin typeface="Courier"/>
              </a:rPr>
              <a:t> python receiver</a:t>
            </a:r>
            <a:r>
              <a:rPr>
                <a:solidFill>
                  <a:srgbClr val="666666"/>
                </a:solidFill>
                <a:latin typeface="Courier"/>
              </a:rPr>
              <a:t>.</a:t>
            </a:r>
            <a:r>
              <a:rPr>
                <a:solidFill>
                  <a:srgbClr val="06287E"/>
                </a:solidFill>
                <a:latin typeface="Courier"/>
              </a:rPr>
              <a:t>py</a:t>
            </a:r>
            <a:br/>
            <a:br/>
            <a:r>
              <a:rPr>
                <a:solidFill>
                  <a:srgbClr val="666666"/>
                </a:solidFill>
                <a:latin typeface="Courier"/>
              </a:rPr>
              <a:t>[*]</a:t>
            </a:r>
            <a:r>
              <a:rPr>
                <a:latin typeface="Courier"/>
              </a:rPr>
              <a:t> Listening as 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latin typeface="Courier"/>
              </a:rPr>
              <a:t>5001</a:t>
            </a:r>
          </a:p>
          <a:p>
            <a:pPr lvl="0" indent="0" marL="0">
              <a:buNone/>
            </a:pPr>
            <a:r>
              <a:rPr/>
              <a:t>Ik moet naar mijn Linux-box gaan en een voorbeeldbestand verzenden:</a:t>
            </a:r>
          </a:p>
          <a:p>
            <a:pPr lvl="0" indent="0">
              <a:buNone/>
            </a:pPr>
            <a:br/>
            <a:r>
              <a:rPr>
                <a:latin typeface="Courier"/>
              </a:rPr>
              <a:t>yilmaz@intec</a:t>
            </a:r>
            <a:r>
              <a:rPr>
                <a:solidFill>
                  <a:srgbClr val="666666"/>
                </a:solidFill>
                <a:latin typeface="Courier"/>
              </a:rPr>
              <a:t>:~/</a:t>
            </a:r>
            <a:r>
              <a:rPr>
                <a:latin typeface="Courier"/>
              </a:rPr>
              <a:t>tools</a:t>
            </a:r>
            <a:r>
              <a:rPr i="1">
                <a:solidFill>
                  <a:srgbClr val="60A0B0"/>
                </a:solidFill>
                <a:latin typeface="Courier"/>
              </a:rPr>
              <a:t># python3 sender.py</a:t>
            </a:r>
            <a:br/>
            <a:r>
              <a:rPr>
                <a:solidFill>
                  <a:srgbClr val="666666"/>
                </a:solidFill>
                <a:latin typeface="Courier"/>
              </a:rPr>
              <a:t>[+]</a:t>
            </a:r>
            <a:r>
              <a:rPr>
                <a:latin typeface="Courier"/>
              </a:rPr>
              <a:t> Connecting to 192</a:t>
            </a:r>
            <a:r>
              <a:rPr>
                <a:solidFill>
                  <a:srgbClr val="666666"/>
                </a:solidFill>
                <a:latin typeface="Courier"/>
              </a:rPr>
              <a:t>.</a:t>
            </a:r>
            <a:r>
              <a:rPr>
                <a:solidFill>
                  <a:srgbClr val="06287E"/>
                </a:solidFill>
                <a:latin typeface="Courier"/>
              </a:rPr>
              <a:t>168</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101</a:t>
            </a:r>
            <a:r>
              <a:rPr>
                <a:solidFill>
                  <a:srgbClr val="666666"/>
                </a:solidFill>
                <a:latin typeface="Courier"/>
              </a:rPr>
              <a:t>:</a:t>
            </a:r>
            <a:r>
              <a:rPr>
                <a:latin typeface="Courier"/>
              </a:rPr>
              <a:t>5001</a:t>
            </a:r>
            <a:br/>
            <a:r>
              <a:rPr>
                <a:solidFill>
                  <a:srgbClr val="666666"/>
                </a:solidFill>
                <a:latin typeface="Courier"/>
              </a:rPr>
              <a:t>[+]</a:t>
            </a:r>
            <a:r>
              <a:rPr>
                <a:latin typeface="Courier"/>
              </a:rPr>
              <a:t> Connected</a:t>
            </a:r>
            <a:r>
              <a:rPr>
                <a:solidFill>
                  <a:srgbClr val="666666"/>
                </a:solidFill>
                <a:latin typeface="Courier"/>
              </a:rPr>
              <a:t>.</a:t>
            </a:r>
            <a:br/>
            <a:r>
              <a:rPr>
                <a:latin typeface="Courier"/>
              </a:rPr>
              <a:t>Sending </a:t>
            </a:r>
            <a:r>
              <a:rPr b="1">
                <a:solidFill>
                  <a:srgbClr val="007020"/>
                </a:solidFill>
                <a:latin typeface="Courier"/>
              </a:rPr>
              <a:t>data</a:t>
            </a:r>
            <a:r>
              <a:rPr>
                <a:solidFill>
                  <a:srgbClr val="666666"/>
                </a:solidFill>
                <a:latin typeface="Courier"/>
              </a:rPr>
              <a:t>.</a:t>
            </a:r>
            <a:r>
              <a:rPr>
                <a:solidFill>
                  <a:srgbClr val="06287E"/>
                </a:solidFill>
                <a:latin typeface="Courier"/>
              </a:rPr>
              <a:t>npy</a:t>
            </a:r>
            <a:r>
              <a:rPr>
                <a:solidFill>
                  <a:srgbClr val="666666"/>
                </a:solidFill>
                <a:latin typeface="Courier"/>
              </a:rPr>
              <a:t>:</a:t>
            </a:r>
            <a:r>
              <a:rPr>
                <a:latin typeface="Courier"/>
              </a:rPr>
              <a:t>   9</a:t>
            </a:r>
            <a:r>
              <a:rPr>
                <a:solidFill>
                  <a:srgbClr val="666666"/>
                </a:solidFill>
                <a:latin typeface="Courier"/>
              </a:rPr>
              <a:t>%|</a:t>
            </a:r>
            <a:r>
              <a:rPr>
                <a:latin typeface="Courier"/>
              </a:rPr>
              <a:t>███████▊                                                     </a:t>
            </a:r>
            <a:r>
              <a:rPr>
                <a:solidFill>
                  <a:srgbClr val="666666"/>
                </a:solidFill>
                <a:latin typeface="Courier"/>
              </a:rPr>
              <a:t>|</a:t>
            </a:r>
            <a:r>
              <a:rPr>
                <a:latin typeface="Courier"/>
              </a:rPr>
              <a:t> 45</a:t>
            </a:r>
            <a:r>
              <a:rPr>
                <a:solidFill>
                  <a:srgbClr val="666666"/>
                </a:solidFill>
                <a:latin typeface="Courier"/>
              </a:rPr>
              <a:t>.</a:t>
            </a:r>
            <a:r>
              <a:rPr>
                <a:solidFill>
                  <a:srgbClr val="06287E"/>
                </a:solidFill>
                <a:latin typeface="Courier"/>
              </a:rPr>
              <a:t>5M</a:t>
            </a:r>
            <a:r>
              <a:rPr>
                <a:solidFill>
                  <a:srgbClr val="666666"/>
                </a:solidFill>
                <a:latin typeface="Courier"/>
              </a:rPr>
              <a:t>/</a:t>
            </a:r>
            <a:r>
              <a:rPr>
                <a:latin typeface="Courier"/>
              </a:rPr>
              <a:t>487M </a:t>
            </a:r>
            <a:r>
              <a:rPr>
                <a:solidFill>
                  <a:srgbClr val="666666"/>
                </a:solidFill>
                <a:latin typeface="Courier"/>
              </a:rPr>
              <a:t>[</a:t>
            </a:r>
            <a:r>
              <a:rPr>
                <a:latin typeface="Courier"/>
              </a:rPr>
              <a:t>00</a:t>
            </a:r>
            <a:r>
              <a:rPr>
                <a:solidFill>
                  <a:srgbClr val="666666"/>
                </a:solidFill>
                <a:latin typeface="Courier"/>
              </a:rPr>
              <a:t>:</a:t>
            </a:r>
            <a:r>
              <a:rPr>
                <a:latin typeface="Courier"/>
              </a:rPr>
              <a:t>14</a:t>
            </a:r>
            <a:r>
              <a:rPr>
                <a:solidFill>
                  <a:srgbClr val="666666"/>
                </a:solidFill>
                <a:latin typeface="Courier"/>
              </a:rPr>
              <a:t>&lt;</a:t>
            </a:r>
            <a:r>
              <a:rPr>
                <a:latin typeface="Courier"/>
              </a:rPr>
              <a:t>02</a:t>
            </a:r>
            <a:r>
              <a:rPr>
                <a:solidFill>
                  <a:srgbClr val="666666"/>
                </a:solidFill>
                <a:latin typeface="Courier"/>
              </a:rPr>
              <a:t>:</a:t>
            </a:r>
            <a:r>
              <a:rPr>
                <a:latin typeface="Courier"/>
              </a:rPr>
              <a:t>01</a:t>
            </a:r>
            <a:r>
              <a:rPr>
                <a:solidFill>
                  <a:srgbClr val="666666"/>
                </a:solidFill>
                <a:latin typeface="Courier"/>
              </a:rPr>
              <a:t>,</a:t>
            </a:r>
            <a:r>
              <a:rPr>
                <a:latin typeface="Courier"/>
              </a:rPr>
              <a:t> 3</a:t>
            </a:r>
            <a:r>
              <a:rPr>
                <a:solidFill>
                  <a:srgbClr val="666666"/>
                </a:solidFill>
                <a:latin typeface="Courier"/>
              </a:rPr>
              <a:t>.</a:t>
            </a:r>
            <a:r>
              <a:rPr>
                <a:solidFill>
                  <a:srgbClr val="06287E"/>
                </a:solidFill>
                <a:latin typeface="Courier"/>
              </a:rPr>
              <a:t>80MB</a:t>
            </a:r>
            <a:r>
              <a:rPr>
                <a:solidFill>
                  <a:srgbClr val="666666"/>
                </a:solidFill>
                <a:latin typeface="Courier"/>
              </a:rPr>
              <a:t>/</a:t>
            </a:r>
            <a:r>
              <a:rPr>
                <a:latin typeface="Courier"/>
              </a:rPr>
              <a:t>s</a:t>
            </a:r>
            <a:r>
              <a:rPr>
                <a:solidFill>
                  <a:srgbClr val="666666"/>
                </a:solidFill>
                <a:latin typeface="Courier"/>
              </a:rPr>
              <a:t>]</a:t>
            </a:r>
          </a:p>
          <a:p>
            <a:pPr lvl="0" indent="0" marL="0">
              <a:buNone/>
            </a:pPr>
            <a:r>
              <a:rPr/>
              <a:t>Laten we de server nu eens bekijken:</a:t>
            </a:r>
          </a:p>
          <a:p>
            <a:pPr lvl="0" indent="0">
              <a:buNone/>
            </a:pPr>
            <a:br/>
            <a:r>
              <a:rPr>
                <a:solidFill>
                  <a:srgbClr val="666666"/>
                </a:solidFill>
                <a:latin typeface="Courier"/>
              </a:rPr>
              <a:t>[+]</a:t>
            </a:r>
            <a:r>
              <a:rPr>
                <a:latin typeface="Courier"/>
              </a:rPr>
              <a:t> </a:t>
            </a:r>
            <a:r>
              <a:rPr>
                <a:solidFill>
                  <a:srgbClr val="666666"/>
                </a:solidFill>
                <a:latin typeface="Courier"/>
              </a:rPr>
              <a:t>(</a:t>
            </a:r>
            <a:r>
              <a:rPr>
                <a:latin typeface="Courier"/>
              </a:rPr>
              <a:t>'192</a:t>
            </a:r>
            <a:r>
              <a:rPr>
                <a:solidFill>
                  <a:srgbClr val="666666"/>
                </a:solidFill>
                <a:latin typeface="Courier"/>
              </a:rPr>
              <a:t>.</a:t>
            </a:r>
            <a:r>
              <a:rPr>
                <a:solidFill>
                  <a:srgbClr val="06287E"/>
                </a:solidFill>
                <a:latin typeface="Courier"/>
              </a:rPr>
              <a:t>168</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101</a:t>
            </a:r>
            <a:r>
              <a:rPr>
                <a:latin typeface="Courier"/>
              </a:rPr>
              <a:t>'</a:t>
            </a:r>
            <a:r>
              <a:rPr>
                <a:solidFill>
                  <a:srgbClr val="666666"/>
                </a:solidFill>
                <a:latin typeface="Courier"/>
              </a:rPr>
              <a:t>,</a:t>
            </a:r>
            <a:r>
              <a:rPr>
                <a:latin typeface="Courier"/>
              </a:rPr>
              <a:t> 47618</a:t>
            </a:r>
            <a:r>
              <a:rPr>
                <a:solidFill>
                  <a:srgbClr val="666666"/>
                </a:solidFill>
                <a:latin typeface="Courier"/>
              </a:rPr>
              <a:t>)</a:t>
            </a:r>
            <a:r>
              <a:rPr>
                <a:latin typeface="Courier"/>
              </a:rPr>
              <a:t> is connected</a:t>
            </a:r>
            <a:r>
              <a:rPr>
                <a:solidFill>
                  <a:srgbClr val="666666"/>
                </a:solidFill>
                <a:latin typeface="Courier"/>
              </a:rPr>
              <a:t>.</a:t>
            </a:r>
            <a:br/>
            <a:r>
              <a:rPr>
                <a:latin typeface="Courier"/>
              </a:rPr>
              <a:t>Receiving </a:t>
            </a:r>
            <a:r>
              <a:rPr b="1">
                <a:solidFill>
                  <a:srgbClr val="007020"/>
                </a:solidFill>
                <a:latin typeface="Courier"/>
              </a:rPr>
              <a:t>data</a:t>
            </a:r>
            <a:r>
              <a:rPr>
                <a:solidFill>
                  <a:srgbClr val="666666"/>
                </a:solidFill>
                <a:latin typeface="Courier"/>
              </a:rPr>
              <a:t>.</a:t>
            </a:r>
            <a:r>
              <a:rPr>
                <a:solidFill>
                  <a:srgbClr val="06287E"/>
                </a:solidFill>
                <a:latin typeface="Courier"/>
              </a:rPr>
              <a:t>npy</a:t>
            </a:r>
            <a:r>
              <a:rPr>
                <a:solidFill>
                  <a:srgbClr val="666666"/>
                </a:solidFill>
                <a:latin typeface="Courier"/>
              </a:rPr>
              <a:t>:</a:t>
            </a:r>
            <a:r>
              <a:rPr>
                <a:latin typeface="Courier"/>
              </a:rPr>
              <a:t>  33</a:t>
            </a:r>
            <a:r>
              <a:rPr>
                <a:solidFill>
                  <a:srgbClr val="666666"/>
                </a:solidFill>
                <a:latin typeface="Courier"/>
              </a:rPr>
              <a:t>%|</a:t>
            </a:r>
            <a:r>
              <a:rPr>
                <a:latin typeface="Courier"/>
              </a:rPr>
              <a:t>███████████████████▍                                       </a:t>
            </a:r>
            <a:r>
              <a:rPr>
                <a:solidFill>
                  <a:srgbClr val="666666"/>
                </a:solidFill>
                <a:latin typeface="Courier"/>
              </a:rPr>
              <a:t>|</a:t>
            </a:r>
            <a:r>
              <a:rPr>
                <a:latin typeface="Courier"/>
              </a:rPr>
              <a:t> 160M</a:t>
            </a:r>
            <a:r>
              <a:rPr>
                <a:solidFill>
                  <a:srgbClr val="666666"/>
                </a:solidFill>
                <a:latin typeface="Courier"/>
              </a:rPr>
              <a:t>/</a:t>
            </a:r>
            <a:r>
              <a:rPr>
                <a:latin typeface="Courier"/>
              </a:rPr>
              <a:t>487M </a:t>
            </a:r>
            <a:r>
              <a:rPr>
                <a:solidFill>
                  <a:srgbClr val="666666"/>
                </a:solidFill>
                <a:latin typeface="Courier"/>
              </a:rPr>
              <a:t>[</a:t>
            </a:r>
            <a:r>
              <a:rPr>
                <a:latin typeface="Courier"/>
              </a:rPr>
              <a:t>01</a:t>
            </a:r>
            <a:r>
              <a:rPr>
                <a:solidFill>
                  <a:srgbClr val="666666"/>
                </a:solidFill>
                <a:latin typeface="Courier"/>
              </a:rPr>
              <a:t>:</a:t>
            </a:r>
            <a:r>
              <a:rPr>
                <a:latin typeface="Courier"/>
              </a:rPr>
              <a:t>04</a:t>
            </a:r>
            <a:r>
              <a:rPr>
                <a:solidFill>
                  <a:srgbClr val="666666"/>
                </a:solidFill>
                <a:latin typeface="Courier"/>
              </a:rPr>
              <a:t>&lt;</a:t>
            </a:r>
            <a:r>
              <a:rPr>
                <a:latin typeface="Courier"/>
              </a:rPr>
              <a:t>04</a:t>
            </a:r>
            <a:r>
              <a:rPr>
                <a:solidFill>
                  <a:srgbClr val="666666"/>
                </a:solidFill>
                <a:latin typeface="Courier"/>
              </a:rPr>
              <a:t>:</a:t>
            </a:r>
            <a:r>
              <a:rPr>
                <a:latin typeface="Courier"/>
              </a:rPr>
              <a:t>15</a:t>
            </a:r>
            <a:r>
              <a:rPr>
                <a:solidFill>
                  <a:srgbClr val="666666"/>
                </a:solidFill>
                <a:latin typeface="Courier"/>
              </a:rPr>
              <a:t>,</a:t>
            </a:r>
            <a:r>
              <a:rPr>
                <a:latin typeface="Courier"/>
              </a:rPr>
              <a:t> 1</a:t>
            </a:r>
            <a:r>
              <a:rPr>
                <a:solidFill>
                  <a:srgbClr val="666666"/>
                </a:solidFill>
                <a:latin typeface="Courier"/>
              </a:rPr>
              <a:t>.</a:t>
            </a:r>
            <a:r>
              <a:rPr>
                <a:solidFill>
                  <a:srgbClr val="06287E"/>
                </a:solidFill>
                <a:latin typeface="Courier"/>
              </a:rPr>
              <a:t>34MB</a:t>
            </a:r>
            <a:r>
              <a:rPr>
                <a:solidFill>
                  <a:srgbClr val="666666"/>
                </a:solidFill>
                <a:latin typeface="Courier"/>
              </a:rPr>
              <a:t>/</a:t>
            </a:r>
            <a:r>
              <a:rPr>
                <a:latin typeface="Courier"/>
              </a:rPr>
              <a:t>s</a:t>
            </a:r>
            <a:r>
              <a:rPr>
                <a:solidFill>
                  <a:srgbClr val="666666"/>
                </a:solidFill>
                <a:latin typeface="Courier"/>
              </a:rPr>
              <a:t>]</a:t>
            </a:r>
          </a:p>
          <a:p>
            <a:pPr lvl="0" indent="0" marL="0">
              <a:buNone/>
            </a:pPr>
            <a:r>
              <a:rPr/>
              <a:t>Geweldig, we zijn klaar!</a:t>
            </a:r>
          </a:p>
          <a:p>
            <a:pPr lvl="0" indent="0" marL="0">
              <a:buNone/>
            </a:pPr>
            <a:r>
              <a:rPr/>
              <a:t>U kunt deze code nu voor uw eigen behoeften uitbreiden. Hier zijn enkele voorbeelden die u kunt implementeren:</a:t>
            </a:r>
          </a:p>
          <a:p>
            <a:pPr lvl="0"/>
            <a:r>
              <a:rPr/>
              <a:t>De server in staat stellen om meerdere bestanden van meerdere clients tegelijkertijd te ontvangen met behulp van threads.</a:t>
            </a:r>
          </a:p>
          <a:p>
            <a:pPr lvl="0"/>
            <a:r>
              <a:rPr/>
              <a:t>De bestanden comprimeren voordat ze worden verzonden, wat de overdrachtsduur kan verlengen. Als de doelbestanden die u wilt verzenden afbeeldingen zijn, kunt u afbeeldingen optimaliseren door ze te comprimeren.</a:t>
            </a:r>
          </a:p>
          <a:p>
            <a:pPr lvl="0"/>
            <a:r>
              <a:rPr/>
              <a:t>Het bestand coderen voordat het wordt verzonden om ervoor te zorgen dat niemand dat bestand kan onderscheppen en lezen.</a:t>
            </a:r>
          </a:p>
          <a:p>
            <a:pPr lvl="0"/>
            <a:r>
              <a:rPr/>
              <a:t>Ervoor zorgen dat het bestand correct wordt verzonden door de checksums van beide bestanden te controleren (het originele bestand van de afzender en het verzonden bestand in de ontvanger). In dit geval hebt u veilige hash-algoritmen nodig om dit te doen.</a:t>
            </a:r>
          </a:p>
          <a:p>
            <a:pPr lvl="0"/>
            <a:r>
              <a:rPr/>
              <a:t>Een chatroom toevoegen zodat u zowel kunt chatten als bestanden kunt overbrengen.</a:t>
            </a:r>
          </a:p>
          <a:p>
            <a:pPr lvl="0" indent="0" marL="0">
              <a:buNone/>
            </a:pPr>
            <a:r>
              <a:rPr/>
              <a:t>Veel geluk!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2022-04-25T11:35:29Z</dcterms:created>
  <dcterms:modified xsi:type="dcterms:W3CDTF">2022-04-25T11:35:29Z</dcterms:modified>
</cp:coreProperties>
</file>

<file path=docProps/custom.xml><?xml version="1.0" encoding="utf-8"?>
<Properties xmlns="http://schemas.openxmlformats.org/officeDocument/2006/custom-properties" xmlns:vt="http://schemas.openxmlformats.org/officeDocument/2006/docPropsVTypes"/>
</file>