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eveloper.mozilla.org/en-US/Learn/Python/Quickly_Learn_Object_Oriented_Programming" TargetMode="External" /><Relationship Id="rId3" Type="http://schemas.openxmlformats.org/officeDocument/2006/relationships/hyperlink" Target="http://www.tutorialspoint.com/python/python_classes_objects.htm" TargetMode="External" /><Relationship Id="rId4" Type="http://schemas.openxmlformats.org/officeDocument/2006/relationships/hyperlink" Target="https://docs.python.org/3/tutorial/classes.html"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les-materialen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OOP: Object georiënteerd programmeren</a:t>
            </a:r>
          </a:p>
        </p:txBody>
      </p:sp>
      <p:sp>
        <p:nvSpPr>
          <p:cNvPr id="3" name="Content Placeholder 2"/>
          <p:cNvSpPr>
            <a:spLocks noGrp="1"/>
          </p:cNvSpPr>
          <p:nvPr>
            <p:ph idx="1"/>
          </p:nvPr>
        </p:nvSpPr>
        <p:spPr/>
        <p:txBody>
          <a:bodyPr/>
          <a:lstStyle/>
          <a:p>
            <a:pPr lvl="0" indent="0" marL="0">
              <a:buNone/>
            </a:pPr>
            <a:r>
              <a:rPr/>
              <a:t>Objectgeoriënteerd programmeren (OOP: Object Oriented Programming) is meestal een van de grootste obstakels voor beginners wanneer ze voor het eerst Python beginnen te leren.</a:t>
            </a:r>
          </a:p>
          <a:p>
            <a:pPr lvl="0" indent="0" marL="0">
              <a:buNone/>
            </a:pPr>
            <a:r>
              <a:rPr/>
              <a:t>Er zijn heel veel tutorials en lessen over OOP, dus voel je vrij om op Google te zoeken naar andere lessen, en ik heb ook enkele links naar andere nuttige tutorials online onder aan dit notitieblok geplaatst.</a:t>
            </a:r>
          </a:p>
          <a:p>
            <a:pPr lvl="0" indent="0" marL="0">
              <a:buNone/>
            </a:pPr>
            <a:r>
              <a:rPr/>
              <a:t>Voor deze les bouwen we onze kennis van OOP in Python op door voort te bouwen op de volgende onderwerpen:</a:t>
            </a:r>
          </a:p>
          <a:p>
            <a:pPr lvl="0"/>
            <a:r>
              <a:rPr/>
              <a:t>Voorwerpen</a:t>
            </a:r>
          </a:p>
          <a:p>
            <a:pPr lvl="0"/>
            <a:r>
              <a:rPr/>
              <a:t>Gebruik het </a:t>
            </a:r>
            <a:r>
              <a:rPr i="1"/>
              <a:t>class</a:t>
            </a:r>
            <a:r>
              <a:rPr/>
              <a:t> trefwoord</a:t>
            </a:r>
          </a:p>
          <a:p>
            <a:pPr lvl="0"/>
            <a:r>
              <a:rPr/>
              <a:t>Klassenattributen maken</a:t>
            </a:r>
          </a:p>
          <a:p>
            <a:pPr lvl="0"/>
            <a:r>
              <a:rPr/>
              <a:t>Methoden maken in een klasse</a:t>
            </a:r>
          </a:p>
          <a:p>
            <a:pPr lvl="0"/>
            <a:r>
              <a:rPr/>
              <a:t>Leren over inheritance (erfelijkheid)</a:t>
            </a:r>
          </a:p>
          <a:p>
            <a:pPr lvl="0"/>
            <a:r>
              <a:rPr/>
              <a:t>Leren over polymorfisme</a:t>
            </a:r>
          </a:p>
          <a:p>
            <a:pPr lvl="0"/>
            <a:r>
              <a:rPr/>
              <a:t>Leren over speciale methoden voor lessen</a:t>
            </a:r>
          </a:p>
          <a:p>
            <a:pPr lvl="0" indent="0" marL="0">
              <a:buNone/>
            </a:pPr>
            <a:r>
              <a:rPr/>
              <a:t>Laten we de les beginnen door te onthouden over de basis python-objecten. Bijvoorbeeld:</a:t>
            </a:r>
          </a:p>
          <a:p>
            <a:pPr lvl="0" indent="0">
              <a:buNone/>
            </a:pPr>
            <a:r>
              <a:rPr>
                <a:latin typeface="Courier"/>
              </a:rPr>
              <a:t>lst </a:t>
            </a:r>
            <a:r>
              <a:rPr>
                <a:solidFill>
                  <a:srgbClr val="666666"/>
                </a:solidFill>
                <a:latin typeface="Courier"/>
              </a:rPr>
              <a:t>=</a:t>
            </a:r>
            <a:r>
              <a:rPr>
                <a:latin typeface="Courier"/>
              </a:rPr>
              <a:t> [</a:t>
            </a:r>
            <a:r>
              <a:rPr>
                <a:solidFill>
                  <a:srgbClr val="40A070"/>
                </a:solidFill>
                <a:latin typeface="Courier"/>
              </a:rPr>
              <a:t>1</a:t>
            </a:r>
            <a:r>
              <a:rPr>
                <a:latin typeface="Courier"/>
              </a:rPr>
              <a:t>,</a:t>
            </a:r>
            <a:r>
              <a:rPr>
                <a:solidFill>
                  <a:srgbClr val="40A070"/>
                </a:solidFill>
                <a:latin typeface="Courier"/>
              </a:rPr>
              <a:t>2</a:t>
            </a:r>
            <a:r>
              <a:rPr>
                <a:latin typeface="Courier"/>
              </a:rPr>
              <a:t>,</a:t>
            </a:r>
            <a:r>
              <a:rPr>
                <a:solidFill>
                  <a:srgbClr val="40A070"/>
                </a:solidFill>
                <a:latin typeface="Courier"/>
              </a:rPr>
              <a:t>3</a:t>
            </a:r>
            <a:r>
              <a:rPr>
                <a:latin typeface="Courier"/>
              </a:rPr>
              <a:t>]</a:t>
            </a:r>
          </a:p>
          <a:p>
            <a:pPr lvl="0" indent="0" marL="0">
              <a:buNone/>
            </a:pPr>
            <a:r>
              <a:rPr/>
              <a:t>Weet je nog hoe we methoden op een lijst konden aanroepen?</a:t>
            </a:r>
          </a:p>
          <a:p>
            <a:pPr lvl="0" indent="0">
              <a:buNone/>
            </a:pPr>
            <a:r>
              <a:rPr>
                <a:latin typeface="Courier"/>
              </a:rPr>
              <a:t>lst.count(</a:t>
            </a:r>
            <a:r>
              <a:rPr>
                <a:solidFill>
                  <a:srgbClr val="40A070"/>
                </a:solidFill>
                <a:latin typeface="Courier"/>
              </a:rPr>
              <a:t>2</a:t>
            </a:r>
            <a:r>
              <a:rPr>
                <a:latin typeface="Courier"/>
              </a:rPr>
              <a:t>)</a:t>
            </a:r>
          </a:p>
          <a:p>
            <a:pPr lvl="0" indent="0">
              <a:buNone/>
            </a:pPr>
            <a:r>
              <a:rPr>
                <a:latin typeface="Courier"/>
              </a:rPr>
              <a:t>1</a:t>
            </a:r>
          </a:p>
          <a:p>
            <a:pPr lvl="0" indent="0" marL="0">
              <a:buNone/>
            </a:pPr>
            <a:r>
              <a:rPr/>
              <a:t>Wat we in deze lezing gaan doen, is onderzoeken hoe we een objecttype zoals een lijst kunnen maken. We hebben al geleerd hoe u functies maakt. Laten we objecten in het algemeen onderzoeken:</a:t>
            </a:r>
          </a:p>
          <a:p>
            <a:pPr lvl="0" indent="0" marL="0">
              <a:spcBef>
                <a:spcPts val="3000"/>
              </a:spcBef>
              <a:buNone/>
            </a:pPr>
            <a:r>
              <a:rPr b="1"/>
              <a:t>Voorwerpen</a:t>
            </a:r>
          </a:p>
          <a:p>
            <a:pPr lvl="0" indent="0" marL="0">
              <a:buNone/>
            </a:pPr>
            <a:r>
              <a:rPr/>
              <a:t>In Python is </a:t>
            </a:r>
            <a:r>
              <a:rPr i="1"/>
              <a:t>alles een object</a:t>
            </a:r>
            <a:r>
              <a:rPr/>
              <a:t>. Onthoud uit eerdere lezingen dat we type() kunnen gebruiken om te controleren welk type object iets is:</a:t>
            </a:r>
          </a:p>
          <a:p>
            <a:pPr lvl="0" indent="0">
              <a:buNone/>
            </a:pPr>
            <a:r>
              <a:rPr>
                <a:solidFill>
                  <a:srgbClr val="008000"/>
                </a:solidFill>
                <a:latin typeface="Courier"/>
              </a:rPr>
              <a:t>print</a:t>
            </a:r>
            <a:r>
              <a:rPr>
                <a:latin typeface="Courier"/>
              </a:rPr>
              <a:t>(</a:t>
            </a:r>
            <a:r>
              <a:rPr>
                <a:solidFill>
                  <a:srgbClr val="008000"/>
                </a:solidFill>
                <a:latin typeface="Courier"/>
              </a:rPr>
              <a:t>type</a:t>
            </a:r>
            <a:r>
              <a:rPr>
                <a:latin typeface="Courier"/>
              </a:rPr>
              <a:t>(</a:t>
            </a:r>
            <a:r>
              <a:rPr>
                <a:solidFill>
                  <a:srgbClr val="40A070"/>
                </a:solidFill>
                <a:latin typeface="Courier"/>
              </a:rPr>
              <a:t>1</a:t>
            </a:r>
            <a:r>
              <a:rPr>
                <a:latin typeface="Courier"/>
              </a:rPr>
              <a:t>))</a:t>
            </a:r>
            <a:br/>
            <a:r>
              <a:rPr>
                <a:solidFill>
                  <a:srgbClr val="008000"/>
                </a:solidFill>
                <a:latin typeface="Courier"/>
              </a:rPr>
              <a:t>print</a:t>
            </a:r>
            <a:r>
              <a:rPr>
                <a:latin typeface="Courier"/>
              </a:rPr>
              <a:t>(</a:t>
            </a:r>
            <a:r>
              <a:rPr>
                <a:solidFill>
                  <a:srgbClr val="008000"/>
                </a:solidFill>
                <a:latin typeface="Courier"/>
              </a:rPr>
              <a:t>type</a:t>
            </a:r>
            <a:r>
              <a:rPr>
                <a:latin typeface="Courier"/>
              </a:rPr>
              <a:t>([]))</a:t>
            </a:r>
            <a:br/>
            <a:r>
              <a:rPr>
                <a:solidFill>
                  <a:srgbClr val="008000"/>
                </a:solidFill>
                <a:latin typeface="Courier"/>
              </a:rPr>
              <a:t>print</a:t>
            </a:r>
            <a:r>
              <a:rPr>
                <a:latin typeface="Courier"/>
              </a:rPr>
              <a:t>(</a:t>
            </a:r>
            <a:r>
              <a:rPr>
                <a:solidFill>
                  <a:srgbClr val="008000"/>
                </a:solidFill>
                <a:latin typeface="Courier"/>
              </a:rPr>
              <a:t>type</a:t>
            </a:r>
            <a:r>
              <a:rPr>
                <a:latin typeface="Courier"/>
              </a:rPr>
              <a:t>(()))</a:t>
            </a:r>
            <a:br/>
            <a:r>
              <a:rPr>
                <a:solidFill>
                  <a:srgbClr val="008000"/>
                </a:solidFill>
                <a:latin typeface="Courier"/>
              </a:rPr>
              <a:t>print</a:t>
            </a:r>
            <a:r>
              <a:rPr>
                <a:latin typeface="Courier"/>
              </a:rPr>
              <a:t>(</a:t>
            </a:r>
            <a:r>
              <a:rPr>
                <a:solidFill>
                  <a:srgbClr val="008000"/>
                </a:solidFill>
                <a:latin typeface="Courier"/>
              </a:rPr>
              <a:t>type</a:t>
            </a:r>
            <a:r>
              <a:rPr>
                <a:latin typeface="Courier"/>
              </a:rPr>
              <a:t>({}))</a:t>
            </a:r>
          </a:p>
          <a:p>
            <a:pPr lvl="0" indent="0">
              <a:buNone/>
            </a:pPr>
            <a:r>
              <a:rPr>
                <a:latin typeface="Courier"/>
              </a:rPr>
              <a:t>&lt;class 'int'&gt;
&lt;class 'list'&gt;
&lt;class 'tuple'&gt;
&lt;class 'dict'&gt;</a:t>
            </a:r>
          </a:p>
          <a:p>
            <a:pPr lvl="0" indent="0" marL="0">
              <a:buNone/>
            </a:pPr>
            <a:r>
              <a:rPr/>
              <a:t>Dus we weten dat al deze dingen objecten zijn, dus hoe kunnen we onze eigen objecttypes maken?</a:t>
            </a:r>
          </a:p>
          <a:p>
            <a:pPr lvl="0" indent="0" marL="0">
              <a:spcBef>
                <a:spcPts val="3000"/>
              </a:spcBef>
              <a:buNone/>
            </a:pPr>
            <a:r>
              <a:rPr b="1"/>
              <a:t>class</a:t>
            </a:r>
          </a:p>
          <a:p>
            <a:pPr lvl="0" indent="0" marL="0">
              <a:buNone/>
            </a:pPr>
            <a:r>
              <a:rPr/>
              <a:t>De gebruiker gedefinieerde (user-defined) objecten worden gemaakt met het trefwoord class. De klasse is een blauwdruk/sjabloon die de aard van een toekomstig object definieert. Van klassen kunnen we instanties construeren. Een instantie is een specifiek object dat is gemaakt op basis van een bepaalde klasse. Hierboven hebben we bijvoorbeeld het object lst gemaakt, dat een instantie was van een list-object.</a:t>
            </a:r>
          </a:p>
          <a:p>
            <a:pPr lvl="0" indent="0" marL="0">
              <a:buNone/>
            </a:pPr>
            <a:r>
              <a:rPr/>
              <a:t>Laten we eens kijken hoe we class kunnen gebruiken:</a:t>
            </a:r>
          </a:p>
          <a:p>
            <a:pPr lvl="0" indent="0">
              <a:buNone/>
            </a:pPr>
            <a:r>
              <a:rPr i="1">
                <a:solidFill>
                  <a:srgbClr val="60A0B0"/>
                </a:solidFill>
                <a:latin typeface="Courier"/>
              </a:rPr>
              <a:t># Maak een nieuw objecttype aan met de naam Sample</a:t>
            </a:r>
            <a:br/>
            <a:r>
              <a:rPr b="1">
                <a:solidFill>
                  <a:srgbClr val="007020"/>
                </a:solidFill>
                <a:latin typeface="Courier"/>
              </a:rPr>
              <a:t>class</a:t>
            </a:r>
            <a:r>
              <a:rPr>
                <a:latin typeface="Courier"/>
              </a:rPr>
              <a:t> Sample:</a:t>
            </a:r>
            <a:br/>
            <a:r>
              <a:rPr>
                <a:latin typeface="Courier"/>
              </a:rPr>
              <a:t>    </a:t>
            </a:r>
            <a:r>
              <a:rPr b="1">
                <a:solidFill>
                  <a:srgbClr val="007020"/>
                </a:solidFill>
                <a:latin typeface="Courier"/>
              </a:rPr>
              <a:t>pass</a:t>
            </a:r>
            <a:br/>
            <a:br/>
            <a:r>
              <a:rPr i="1">
                <a:solidFill>
                  <a:srgbClr val="60A0B0"/>
                </a:solidFill>
                <a:latin typeface="Courier"/>
              </a:rPr>
              <a:t># Een instantie van de klas Sample</a:t>
            </a:r>
            <a:br/>
            <a:r>
              <a:rPr>
                <a:latin typeface="Courier"/>
              </a:rPr>
              <a:t>x </a:t>
            </a:r>
            <a:r>
              <a:rPr>
                <a:solidFill>
                  <a:srgbClr val="666666"/>
                </a:solidFill>
                <a:latin typeface="Courier"/>
              </a:rPr>
              <a:t>=</a:t>
            </a:r>
            <a:r>
              <a:rPr>
                <a:latin typeface="Courier"/>
              </a:rPr>
              <a:t> Sample()</a:t>
            </a:r>
            <a:br/>
            <a:br/>
            <a:r>
              <a:rPr>
                <a:solidFill>
                  <a:srgbClr val="008000"/>
                </a:solidFill>
                <a:latin typeface="Courier"/>
              </a:rPr>
              <a:t>print</a:t>
            </a:r>
            <a:r>
              <a:rPr>
                <a:latin typeface="Courier"/>
              </a:rPr>
              <a:t>(</a:t>
            </a:r>
            <a:r>
              <a:rPr>
                <a:solidFill>
                  <a:srgbClr val="008000"/>
                </a:solidFill>
                <a:latin typeface="Courier"/>
              </a:rPr>
              <a:t>type</a:t>
            </a:r>
            <a:r>
              <a:rPr>
                <a:latin typeface="Courier"/>
              </a:rPr>
              <a:t>(x))</a:t>
            </a:r>
          </a:p>
          <a:p>
            <a:pPr lvl="0" indent="0">
              <a:buNone/>
            </a:pPr>
            <a:r>
              <a:rPr>
                <a:latin typeface="Courier"/>
              </a:rPr>
              <a:t>&lt;class '__main__.Sample'&gt;</a:t>
            </a:r>
          </a:p>
          <a:p>
            <a:pPr lvl="0" indent="0" marL="0">
              <a:buNone/>
            </a:pPr>
            <a:r>
              <a:rPr/>
              <a:t>Volgens conventies geven we klassen een naam die begint met een </a:t>
            </a:r>
            <a:r>
              <a:rPr b="1"/>
              <a:t>hoofdletter</a:t>
            </a:r>
            <a:r>
              <a:rPr/>
              <a:t>. Merk op hoe x nu de referentie is naar onze nieuwe instantie van een voorbeeldklasse. Met andere woorden, we </a:t>
            </a:r>
            <a:r>
              <a:rPr b="1"/>
              <a:t>instantiëren</a:t>
            </a:r>
            <a:r>
              <a:rPr/>
              <a:t> de Sample-klasse.</a:t>
            </a:r>
          </a:p>
          <a:p>
            <a:pPr lvl="0" indent="0" marL="0">
              <a:buNone/>
            </a:pPr>
            <a:r>
              <a:rPr/>
              <a:t>Binnen in de klas hebben we momenteel alleen pas. Maar we kunnen klassenattributen en -methoden definiëren.</a:t>
            </a:r>
          </a:p>
          <a:p>
            <a:pPr lvl="0" indent="0" marL="0">
              <a:buNone/>
            </a:pPr>
            <a:r>
              <a:rPr/>
              <a:t>Een </a:t>
            </a:r>
            <a:r>
              <a:rPr b="1"/>
              <a:t>attribuut</a:t>
            </a:r>
            <a:r>
              <a:rPr/>
              <a:t> is een kenmerk (characteristic) van een object.</a:t>
            </a:r>
          </a:p>
          <a:p>
            <a:pPr lvl="0" indent="0" marL="0">
              <a:buNone/>
            </a:pPr>
            <a:r>
              <a:rPr/>
              <a:t>Een </a:t>
            </a:r>
            <a:r>
              <a:rPr b="1"/>
              <a:t>methode</a:t>
            </a:r>
            <a:r>
              <a:rPr/>
              <a:t> is een bewerking/operatie die we met het object kunnen uitvoeren.</a:t>
            </a:r>
          </a:p>
          <a:p>
            <a:pPr lvl="0" indent="0" marL="0">
              <a:buNone/>
            </a:pPr>
            <a:r>
              <a:rPr/>
              <a:t>We kunnen bijvoorbeeld een klasse maken met de naam Dog. Een kenmerk van een hond kan zijn ras of zijn naam zijn, terwijl een methode van een hond kan worden gedefinieerd door een .bark() -methode die een geluid retourneert.</a:t>
            </a:r>
          </a:p>
          <a:p>
            <a:pPr lvl="0" indent="0" marL="0">
              <a:buNone/>
            </a:pPr>
            <a:r>
              <a:rPr/>
              <a:t>Laten we aan de hand van een voorbeeld een beter begrip van attributen krijgen.</a:t>
            </a:r>
          </a:p>
          <a:p>
            <a:pPr lvl="0" indent="0" marL="0">
              <a:spcBef>
                <a:spcPts val="3000"/>
              </a:spcBef>
              <a:buNone/>
            </a:pPr>
            <a:r>
              <a:rPr b="1"/>
              <a:t>Attributen</a:t>
            </a:r>
          </a:p>
          <a:p>
            <a:pPr lvl="0" indent="0" marL="0">
              <a:buNone/>
            </a:pPr>
            <a:r>
              <a:rPr/>
              <a:t>De syntaxis voor het maken van een attribuut is:</a:t>
            </a:r>
          </a:p>
          <a:p>
            <a:pPr lvl="0" indent="0">
              <a:buNone/>
            </a:pPr>
            <a:r>
              <a:rPr>
                <a:latin typeface="Courier"/>
              </a:rPr>
              <a:t> self.attribute = something</a:t>
            </a:r>
          </a:p>
          <a:p>
            <a:pPr lvl="0" indent="0" marL="0">
              <a:buNone/>
            </a:pPr>
            <a:r>
              <a:rPr/>
              <a:t>Er is een speciale methode genaamd:</a:t>
            </a:r>
          </a:p>
          <a:p>
            <a:pPr lvl="0" indent="0">
              <a:buNone/>
            </a:pPr>
            <a:r>
              <a:rPr>
                <a:latin typeface="Courier"/>
              </a:rPr>
              <a:t> __init__()</a:t>
            </a:r>
          </a:p>
          <a:p>
            <a:pPr lvl="0" indent="0" marL="0">
              <a:buNone/>
            </a:pPr>
            <a:r>
              <a:rPr/>
              <a:t>Deze methode wordt gebruikt om de attributen van een object te </a:t>
            </a:r>
            <a:r>
              <a:rPr b="1"/>
              <a:t>initialiseren</a:t>
            </a:r>
            <a:r>
              <a:rPr/>
              <a:t>. Bijvoorbeeld:</a:t>
            </a:r>
          </a:p>
          <a:p>
            <a:pPr lvl="0" indent="0">
              <a:buNone/>
            </a:pPr>
            <a:r>
              <a:rPr b="1">
                <a:solidFill>
                  <a:srgbClr val="007020"/>
                </a:solidFill>
                <a:latin typeface="Courier"/>
              </a:rPr>
              <a:t>class</a:t>
            </a:r>
            <a:r>
              <a:rPr>
                <a:latin typeface="Courier"/>
              </a:rPr>
              <a:t> Dog:</a:t>
            </a:r>
            <a:br/>
            <a:r>
              <a:rPr>
                <a:latin typeface="Courier"/>
              </a:rPr>
              <a:t>    </a:t>
            </a:r>
            <a:r>
              <a:rPr b="1">
                <a:solidFill>
                  <a:srgbClr val="007020"/>
                </a:solidFill>
                <a:latin typeface="Courier"/>
              </a:rPr>
              <a:t>def</a:t>
            </a:r>
            <a:r>
              <a:rPr>
                <a:latin typeface="Courier"/>
              </a:rPr>
              <a:t> </a:t>
            </a:r>
            <a:r>
              <a:rPr>
                <a:solidFill>
                  <a:srgbClr val="06287E"/>
                </a:solidFill>
                <a:latin typeface="Courier"/>
              </a:rPr>
              <a:t>__init__</a:t>
            </a:r>
            <a:r>
              <a:rPr>
                <a:latin typeface="Courier"/>
              </a:rPr>
              <a:t>(</a:t>
            </a:r>
            <a:r>
              <a:rPr>
                <a:solidFill>
                  <a:srgbClr val="19177C"/>
                </a:solidFill>
                <a:latin typeface="Courier"/>
              </a:rPr>
              <a:t>self</a:t>
            </a:r>
            <a:r>
              <a:rPr>
                <a:latin typeface="Courier"/>
              </a:rPr>
              <a:t>,breed):</a:t>
            </a:r>
            <a:br/>
            <a:r>
              <a:rPr>
                <a:latin typeface="Courier"/>
              </a:rPr>
              <a:t>        </a:t>
            </a:r>
            <a:r>
              <a:rPr>
                <a:solidFill>
                  <a:srgbClr val="19177C"/>
                </a:solidFill>
                <a:latin typeface="Courier"/>
              </a:rPr>
              <a:t>self</a:t>
            </a:r>
            <a:r>
              <a:rPr>
                <a:latin typeface="Courier"/>
              </a:rPr>
              <a:t>.breed </a:t>
            </a:r>
            <a:r>
              <a:rPr>
                <a:solidFill>
                  <a:srgbClr val="666666"/>
                </a:solidFill>
                <a:latin typeface="Courier"/>
              </a:rPr>
              <a:t>=</a:t>
            </a:r>
            <a:r>
              <a:rPr>
                <a:latin typeface="Courier"/>
              </a:rPr>
              <a:t> breed</a:t>
            </a:r>
            <a:br/>
            <a:br/>
            <a:r>
              <a:rPr>
                <a:latin typeface="Courier"/>
              </a:rPr>
              <a:t>sam </a:t>
            </a:r>
            <a:r>
              <a:rPr>
                <a:solidFill>
                  <a:srgbClr val="666666"/>
                </a:solidFill>
                <a:latin typeface="Courier"/>
              </a:rPr>
              <a:t>=</a:t>
            </a:r>
            <a:r>
              <a:rPr>
                <a:latin typeface="Courier"/>
              </a:rPr>
              <a:t> Dog(breed</a:t>
            </a:r>
            <a:r>
              <a:rPr>
                <a:solidFill>
                  <a:srgbClr val="666666"/>
                </a:solidFill>
                <a:latin typeface="Courier"/>
              </a:rPr>
              <a:t>=</a:t>
            </a:r>
            <a:r>
              <a:rPr>
                <a:solidFill>
                  <a:srgbClr val="4070A0"/>
                </a:solidFill>
                <a:latin typeface="Courier"/>
              </a:rPr>
              <a:t>'Lab'</a:t>
            </a:r>
            <a:r>
              <a:rPr>
                <a:latin typeface="Courier"/>
              </a:rPr>
              <a:t>)</a:t>
            </a:r>
            <a:br/>
            <a:r>
              <a:rPr>
                <a:latin typeface="Courier"/>
              </a:rPr>
              <a:t>frank </a:t>
            </a:r>
            <a:r>
              <a:rPr>
                <a:solidFill>
                  <a:srgbClr val="666666"/>
                </a:solidFill>
                <a:latin typeface="Courier"/>
              </a:rPr>
              <a:t>=</a:t>
            </a:r>
            <a:r>
              <a:rPr>
                <a:latin typeface="Courier"/>
              </a:rPr>
              <a:t> Dog(breed</a:t>
            </a:r>
            <a:r>
              <a:rPr>
                <a:solidFill>
                  <a:srgbClr val="666666"/>
                </a:solidFill>
                <a:latin typeface="Courier"/>
              </a:rPr>
              <a:t>=</a:t>
            </a:r>
            <a:r>
              <a:rPr>
                <a:solidFill>
                  <a:srgbClr val="4070A0"/>
                </a:solidFill>
                <a:latin typeface="Courier"/>
              </a:rPr>
              <a:t>'Huskie'</a:t>
            </a:r>
            <a:r>
              <a:rPr>
                <a:latin typeface="Courier"/>
              </a:rPr>
              <a:t>)</a:t>
            </a:r>
          </a:p>
          <a:p>
            <a:pPr lvl="0" indent="0" marL="0">
              <a:buNone/>
            </a:pPr>
            <a:r>
              <a:rPr/>
              <a:t>Laten we opsplitsen wat we hierboven hebben. De speciale methode:</a:t>
            </a:r>
          </a:p>
          <a:p>
            <a:pPr lvl="0" indent="0">
              <a:buNone/>
            </a:pPr>
            <a:r>
              <a:rPr>
                <a:latin typeface="Courier"/>
              </a:rPr>
              <a:t>__init__() </a:t>
            </a:r>
          </a:p>
          <a:p>
            <a:pPr lvl="0" indent="0" marL="0">
              <a:buNone/>
            </a:pPr>
            <a:r>
              <a:rPr/>
              <a:t>wordt automatisch aangeroepen direct nadat het object is gemaakt:</a:t>
            </a:r>
          </a:p>
          <a:p>
            <a:pPr lvl="0" indent="0">
              <a:buNone/>
            </a:pPr>
            <a:r>
              <a:rPr>
                <a:latin typeface="Courier"/>
              </a:rPr>
              <a:t>def __init__(self, breed):</a:t>
            </a:r>
          </a:p>
          <a:p>
            <a:pPr lvl="0" indent="0" marL="0">
              <a:buNone/>
            </a:pPr>
            <a:r>
              <a:rPr/>
              <a:t>Elk attribuut in een klassendefinitie begint met een verwijzing naar het instantieobject. Het wordt volgens afspraak zelf genoemd. Het ras is het argument. De waarde wordt doorgegeven tijdens de instantie van de klasse.</a:t>
            </a:r>
          </a:p>
          <a:p>
            <a:pPr lvl="0" indent="0">
              <a:buNone/>
            </a:pPr>
            <a:r>
              <a:rPr>
                <a:latin typeface="Courier"/>
              </a:rPr>
              <a:t> self.breed = breed</a:t>
            </a:r>
          </a:p>
          <a:p>
            <a:pPr lvl="0" indent="0" marL="0">
              <a:buNone/>
            </a:pPr>
            <a:r>
              <a:rPr/>
              <a:t>Nu hebben we twee instanties van de klasse Dog gemaakt. Met twee rassen (breed) hebben we dan als volgt toegang tot deze attributen:</a:t>
            </a:r>
          </a:p>
          <a:p>
            <a:pPr lvl="0" indent="0">
              <a:buNone/>
            </a:pPr>
            <a:r>
              <a:rPr>
                <a:latin typeface="Courier"/>
              </a:rPr>
              <a:t>sam.breed</a:t>
            </a:r>
          </a:p>
          <a:p>
            <a:pPr lvl="0" indent="0">
              <a:buNone/>
            </a:pPr>
            <a:r>
              <a:rPr>
                <a:latin typeface="Courier"/>
              </a:rPr>
              <a:t>'Lab'</a:t>
            </a:r>
          </a:p>
          <a:p>
            <a:pPr lvl="0" indent="0">
              <a:buNone/>
            </a:pPr>
            <a:r>
              <a:rPr>
                <a:latin typeface="Courier"/>
              </a:rPr>
              <a:t>frank.breed</a:t>
            </a:r>
          </a:p>
          <a:p>
            <a:pPr lvl="0" indent="0">
              <a:buNone/>
            </a:pPr>
            <a:r>
              <a:rPr>
                <a:latin typeface="Courier"/>
              </a:rPr>
              <a:t>'Huskie'</a:t>
            </a:r>
          </a:p>
          <a:p>
            <a:pPr lvl="0" indent="0" marL="0">
              <a:buNone/>
            </a:pPr>
            <a:r>
              <a:rPr/>
              <a:t>Merk op dat we geen haakjes hebben na ‘breed’; dit komt omdat het een </a:t>
            </a:r>
            <a:r>
              <a:rPr b="1"/>
              <a:t>attribuut</a:t>
            </a:r>
            <a:r>
              <a:rPr/>
              <a:t> is en er </a:t>
            </a:r>
            <a:r>
              <a:rPr b="1"/>
              <a:t>geen argumenten</a:t>
            </a:r>
            <a:r>
              <a:rPr/>
              <a:t> voor nodig zijn.</a:t>
            </a:r>
          </a:p>
          <a:p>
            <a:pPr lvl="0" indent="0" marL="0">
              <a:buNone/>
            </a:pPr>
            <a:r>
              <a:rPr/>
              <a:t>In Python zijn er ook </a:t>
            </a:r>
            <a:r>
              <a:rPr i="1"/>
              <a:t>Class Object Attributes</a:t>
            </a:r>
            <a:r>
              <a:rPr/>
              <a:t>. Deze klassenobjectkenmerken zijn hetzelfde voor elk exemplaar van de klasse. We kunnen bijvoorbeeld het attribuut </a:t>
            </a:r>
            <a:r>
              <a:rPr i="1"/>
              <a:t>species</a:t>
            </a:r>
            <a:r>
              <a:rPr/>
              <a:t> maken voor de klasse ‘Dog’. Honden, ongeacht hun ras, naam of andere eigenschappen, zullen altijd zoogdieren (mammals) zijn. We passen deze logica op de volgende manier toe:</a:t>
            </a:r>
          </a:p>
          <a:p>
            <a:pPr lvl="0" indent="0">
              <a:buNone/>
            </a:pPr>
            <a:r>
              <a:rPr b="1">
                <a:solidFill>
                  <a:srgbClr val="007020"/>
                </a:solidFill>
                <a:latin typeface="Courier"/>
              </a:rPr>
              <a:t>class</a:t>
            </a:r>
            <a:r>
              <a:rPr>
                <a:latin typeface="Courier"/>
              </a:rPr>
              <a:t> Dog:</a:t>
            </a:r>
            <a:br/>
            <a:r>
              <a:rPr>
                <a:latin typeface="Courier"/>
              </a:rPr>
              <a:t>    </a:t>
            </a:r>
            <a:br/>
            <a:r>
              <a:rPr>
                <a:latin typeface="Courier"/>
              </a:rPr>
              <a:t>    </a:t>
            </a:r>
            <a:r>
              <a:rPr i="1">
                <a:solidFill>
                  <a:srgbClr val="60A0B0"/>
                </a:solidFill>
                <a:latin typeface="Courier"/>
              </a:rPr>
              <a:t># Class Object Attribute</a:t>
            </a:r>
            <a:br/>
            <a:r>
              <a:rPr>
                <a:latin typeface="Courier"/>
              </a:rPr>
              <a:t>    species </a:t>
            </a:r>
            <a:r>
              <a:rPr>
                <a:solidFill>
                  <a:srgbClr val="666666"/>
                </a:solidFill>
                <a:latin typeface="Courier"/>
              </a:rPr>
              <a:t>=</a:t>
            </a:r>
            <a:r>
              <a:rPr>
                <a:latin typeface="Courier"/>
              </a:rPr>
              <a:t> </a:t>
            </a:r>
            <a:r>
              <a:rPr>
                <a:solidFill>
                  <a:srgbClr val="4070A0"/>
                </a:solidFill>
                <a:latin typeface="Courier"/>
              </a:rPr>
              <a:t>'mammal'</a:t>
            </a:r>
            <a:br/>
            <a:r>
              <a:rPr>
                <a:latin typeface="Courier"/>
              </a:rPr>
              <a:t>    </a:t>
            </a:r>
            <a:br/>
            <a:r>
              <a:rPr>
                <a:latin typeface="Courier"/>
              </a:rPr>
              <a:t>    </a:t>
            </a:r>
            <a:r>
              <a:rPr b="1">
                <a:solidFill>
                  <a:srgbClr val="007020"/>
                </a:solidFill>
                <a:latin typeface="Courier"/>
              </a:rPr>
              <a:t>def</a:t>
            </a:r>
            <a:r>
              <a:rPr>
                <a:latin typeface="Courier"/>
              </a:rPr>
              <a:t> </a:t>
            </a:r>
            <a:r>
              <a:rPr>
                <a:solidFill>
                  <a:srgbClr val="06287E"/>
                </a:solidFill>
                <a:latin typeface="Courier"/>
              </a:rPr>
              <a:t>__init__</a:t>
            </a:r>
            <a:r>
              <a:rPr>
                <a:latin typeface="Courier"/>
              </a:rPr>
              <a:t>(</a:t>
            </a:r>
            <a:r>
              <a:rPr>
                <a:solidFill>
                  <a:srgbClr val="19177C"/>
                </a:solidFill>
                <a:latin typeface="Courier"/>
              </a:rPr>
              <a:t>self</a:t>
            </a:r>
            <a:r>
              <a:rPr>
                <a:latin typeface="Courier"/>
              </a:rPr>
              <a:t>,breed,name):</a:t>
            </a:r>
            <a:br/>
            <a:r>
              <a:rPr>
                <a:latin typeface="Courier"/>
              </a:rPr>
              <a:t>        </a:t>
            </a:r>
            <a:r>
              <a:rPr>
                <a:solidFill>
                  <a:srgbClr val="19177C"/>
                </a:solidFill>
                <a:latin typeface="Courier"/>
              </a:rPr>
              <a:t>self</a:t>
            </a:r>
            <a:r>
              <a:rPr>
                <a:latin typeface="Courier"/>
              </a:rPr>
              <a:t>.breed </a:t>
            </a:r>
            <a:r>
              <a:rPr>
                <a:solidFill>
                  <a:srgbClr val="666666"/>
                </a:solidFill>
                <a:latin typeface="Courier"/>
              </a:rPr>
              <a:t>=</a:t>
            </a:r>
            <a:r>
              <a:rPr>
                <a:latin typeface="Courier"/>
              </a:rPr>
              <a:t> breed</a:t>
            </a:r>
            <a:br/>
            <a:r>
              <a:rPr>
                <a:latin typeface="Courier"/>
              </a:rPr>
              <a:t>        </a:t>
            </a:r>
            <a:r>
              <a:rPr>
                <a:solidFill>
                  <a:srgbClr val="19177C"/>
                </a:solidFill>
                <a:latin typeface="Courier"/>
              </a:rPr>
              <a:t>self</a:t>
            </a:r>
            <a:r>
              <a:rPr>
                <a:latin typeface="Courier"/>
              </a:rPr>
              <a:t>.name </a:t>
            </a:r>
            <a:r>
              <a:rPr>
                <a:solidFill>
                  <a:srgbClr val="666666"/>
                </a:solidFill>
                <a:latin typeface="Courier"/>
              </a:rPr>
              <a:t>=</a:t>
            </a:r>
            <a:r>
              <a:rPr>
                <a:latin typeface="Courier"/>
              </a:rPr>
              <a:t> name</a:t>
            </a:r>
          </a:p>
          <a:p>
            <a:pPr lvl="0" indent="0">
              <a:buNone/>
            </a:pPr>
            <a:r>
              <a:rPr>
                <a:latin typeface="Courier"/>
              </a:rPr>
              <a:t>sam </a:t>
            </a:r>
            <a:r>
              <a:rPr>
                <a:solidFill>
                  <a:srgbClr val="666666"/>
                </a:solidFill>
                <a:latin typeface="Courier"/>
              </a:rPr>
              <a:t>=</a:t>
            </a:r>
            <a:r>
              <a:rPr>
                <a:latin typeface="Courier"/>
              </a:rPr>
              <a:t> Dog(</a:t>
            </a:r>
            <a:r>
              <a:rPr>
                <a:solidFill>
                  <a:srgbClr val="4070A0"/>
                </a:solidFill>
                <a:latin typeface="Courier"/>
              </a:rPr>
              <a:t>'Lab'</a:t>
            </a:r>
            <a:r>
              <a:rPr>
                <a:latin typeface="Courier"/>
              </a:rPr>
              <a:t>,</a:t>
            </a:r>
            <a:r>
              <a:rPr>
                <a:solidFill>
                  <a:srgbClr val="4070A0"/>
                </a:solidFill>
                <a:latin typeface="Courier"/>
              </a:rPr>
              <a:t>'Sam'</a:t>
            </a:r>
            <a:r>
              <a:rPr>
                <a:latin typeface="Courier"/>
              </a:rPr>
              <a:t>)</a:t>
            </a:r>
          </a:p>
          <a:p>
            <a:pPr lvl="0" indent="0">
              <a:buNone/>
            </a:pPr>
            <a:r>
              <a:rPr>
                <a:latin typeface="Courier"/>
              </a:rPr>
              <a:t>sam.name</a:t>
            </a:r>
          </a:p>
          <a:p>
            <a:pPr lvl="0" indent="0">
              <a:buNone/>
            </a:pPr>
            <a:r>
              <a:rPr>
                <a:latin typeface="Courier"/>
              </a:rPr>
              <a:t>'Sam'</a:t>
            </a:r>
          </a:p>
          <a:p>
            <a:pPr lvl="0" indent="0" marL="0">
              <a:buNone/>
            </a:pPr>
            <a:r>
              <a:rPr/>
              <a:t>Merk op dat het class-object-attribuut buiten alle methoden in de klasse wordt gedefinieerd. Ook volgens conventies plaatsen we ze eerst voor de init.</a:t>
            </a:r>
          </a:p>
          <a:p>
            <a:pPr lvl="0" indent="0">
              <a:buNone/>
            </a:pPr>
            <a:r>
              <a:rPr>
                <a:latin typeface="Courier"/>
              </a:rPr>
              <a:t>sam.species</a:t>
            </a:r>
          </a:p>
          <a:p>
            <a:pPr lvl="0" indent="0">
              <a:buNone/>
            </a:pPr>
            <a:r>
              <a:rPr>
                <a:latin typeface="Courier"/>
              </a:rPr>
              <a:t>'mammal'</a:t>
            </a:r>
          </a:p>
          <a:p>
            <a:pPr lvl="0" indent="0" marL="0">
              <a:spcBef>
                <a:spcPts val="3000"/>
              </a:spcBef>
              <a:buNone/>
            </a:pPr>
            <a:r>
              <a:rPr b="1"/>
              <a:t>Methoden</a:t>
            </a:r>
          </a:p>
          <a:p>
            <a:pPr lvl="0" indent="0" marL="0">
              <a:buNone/>
            </a:pPr>
            <a:r>
              <a:rPr/>
              <a:t>Methoden zijn </a:t>
            </a:r>
            <a:r>
              <a:rPr b="1"/>
              <a:t>functies</a:t>
            </a:r>
            <a:r>
              <a:rPr/>
              <a:t> die zijn gedefinieerd in de </a:t>
            </a:r>
            <a:r>
              <a:rPr b="1"/>
              <a:t>body</a:t>
            </a:r>
            <a:r>
              <a:rPr/>
              <a:t> van een klasse. Ze worden gebruikt om operaties uit te voeren met de attributen van onze objecten. Methoden zijn een sleutelconcept van het OOP-paradigma. Ze zijn essentieel voor het verdelen van verantwoordelijkheden bij het programmeren, vooral bij grote toepassingen.</a:t>
            </a:r>
          </a:p>
          <a:p>
            <a:pPr lvl="0" indent="0" marL="0">
              <a:buNone/>
            </a:pPr>
            <a:r>
              <a:rPr/>
              <a:t>U kunt methoden zien als functies die op een object inwerken (acting) en waarbij rekening wordt gehouden met het object zelf via het </a:t>
            </a:r>
            <a:r>
              <a:rPr i="1"/>
              <a:t>self</a:t>
            </a:r>
            <a:r>
              <a:rPr/>
              <a:t>-argument.</a:t>
            </a:r>
          </a:p>
          <a:p>
            <a:pPr lvl="0" indent="0" marL="0">
              <a:buNone/>
            </a:pPr>
            <a:r>
              <a:rPr/>
              <a:t>Laten we een voorbeeld bekijken van het maken van een Circle-klasse:</a:t>
            </a:r>
          </a:p>
          <a:p>
            <a:pPr lvl="0" indent="0">
              <a:buNone/>
            </a:pPr>
            <a:r>
              <a:rPr b="1">
                <a:solidFill>
                  <a:srgbClr val="007020"/>
                </a:solidFill>
                <a:latin typeface="Courier"/>
              </a:rPr>
              <a:t>class</a:t>
            </a:r>
            <a:r>
              <a:rPr>
                <a:latin typeface="Courier"/>
              </a:rPr>
              <a:t> Circle:</a:t>
            </a:r>
            <a:br/>
            <a:r>
              <a:rPr>
                <a:latin typeface="Courier"/>
              </a:rPr>
              <a:t>    pi </a:t>
            </a:r>
            <a:r>
              <a:rPr>
                <a:solidFill>
                  <a:srgbClr val="666666"/>
                </a:solidFill>
                <a:latin typeface="Courier"/>
              </a:rPr>
              <a:t>=</a:t>
            </a:r>
            <a:r>
              <a:rPr>
                <a:latin typeface="Courier"/>
              </a:rPr>
              <a:t> </a:t>
            </a:r>
            <a:r>
              <a:rPr>
                <a:solidFill>
                  <a:srgbClr val="40A070"/>
                </a:solidFill>
                <a:latin typeface="Courier"/>
              </a:rPr>
              <a:t>3.14</a:t>
            </a:r>
            <a:br/>
            <a:br/>
            <a:r>
              <a:rPr>
                <a:latin typeface="Courier"/>
              </a:rPr>
              <a:t>    </a:t>
            </a:r>
            <a:r>
              <a:rPr i="1">
                <a:solidFill>
                  <a:srgbClr val="60A0B0"/>
                </a:solidFill>
                <a:latin typeface="Courier"/>
              </a:rPr>
              <a:t># Cirkel wordt geïnstantieerd met een straal (radius) (standaard is 1)</a:t>
            </a:r>
            <a:br/>
            <a:r>
              <a:rPr>
                <a:latin typeface="Courier"/>
              </a:rPr>
              <a:t>    </a:t>
            </a:r>
            <a:r>
              <a:rPr b="1">
                <a:solidFill>
                  <a:srgbClr val="007020"/>
                </a:solidFill>
                <a:latin typeface="Courier"/>
              </a:rPr>
              <a:t>def</a:t>
            </a:r>
            <a:r>
              <a:rPr>
                <a:latin typeface="Courier"/>
              </a:rPr>
              <a:t> </a:t>
            </a:r>
            <a:r>
              <a:rPr>
                <a:solidFill>
                  <a:srgbClr val="06287E"/>
                </a:solidFill>
                <a:latin typeface="Courier"/>
              </a:rPr>
              <a:t>__init__</a:t>
            </a:r>
            <a:r>
              <a:rPr>
                <a:latin typeface="Courier"/>
              </a:rPr>
              <a:t>(</a:t>
            </a:r>
            <a:r>
              <a:rPr>
                <a:solidFill>
                  <a:srgbClr val="19177C"/>
                </a:solidFill>
                <a:latin typeface="Courier"/>
              </a:rPr>
              <a:t>self</a:t>
            </a:r>
            <a:r>
              <a:rPr>
                <a:latin typeface="Courier"/>
              </a:rPr>
              <a:t>, radius</a:t>
            </a:r>
            <a:r>
              <a:rPr>
                <a:solidFill>
                  <a:srgbClr val="666666"/>
                </a:solidFill>
                <a:latin typeface="Courier"/>
              </a:rPr>
              <a:t>=</a:t>
            </a:r>
            <a:r>
              <a:rPr>
                <a:solidFill>
                  <a:srgbClr val="40A070"/>
                </a:solidFill>
                <a:latin typeface="Courier"/>
              </a:rPr>
              <a:t>1</a:t>
            </a:r>
            <a:r>
              <a:rPr>
                <a:latin typeface="Courier"/>
              </a:rPr>
              <a:t>):</a:t>
            </a:r>
            <a:br/>
            <a:r>
              <a:rPr>
                <a:latin typeface="Courier"/>
              </a:rPr>
              <a:t>        </a:t>
            </a:r>
            <a:r>
              <a:rPr>
                <a:solidFill>
                  <a:srgbClr val="19177C"/>
                </a:solidFill>
                <a:latin typeface="Courier"/>
              </a:rPr>
              <a:t>self</a:t>
            </a:r>
            <a:r>
              <a:rPr>
                <a:latin typeface="Courier"/>
              </a:rPr>
              <a:t>.radius </a:t>
            </a:r>
            <a:r>
              <a:rPr>
                <a:solidFill>
                  <a:srgbClr val="666666"/>
                </a:solidFill>
                <a:latin typeface="Courier"/>
              </a:rPr>
              <a:t>=</a:t>
            </a:r>
            <a:r>
              <a:rPr>
                <a:latin typeface="Courier"/>
              </a:rPr>
              <a:t> radius </a:t>
            </a:r>
            <a:br/>
            <a:r>
              <a:rPr>
                <a:latin typeface="Courier"/>
              </a:rPr>
              <a:t>        </a:t>
            </a:r>
            <a:r>
              <a:rPr>
                <a:solidFill>
                  <a:srgbClr val="19177C"/>
                </a:solidFill>
                <a:latin typeface="Courier"/>
              </a:rPr>
              <a:t>self</a:t>
            </a:r>
            <a:r>
              <a:rPr>
                <a:latin typeface="Courier"/>
              </a:rPr>
              <a:t>.area </a:t>
            </a:r>
            <a:r>
              <a:rPr>
                <a:solidFill>
                  <a:srgbClr val="666666"/>
                </a:solidFill>
                <a:latin typeface="Courier"/>
              </a:rPr>
              <a:t>=</a:t>
            </a:r>
            <a:r>
              <a:rPr>
                <a:latin typeface="Courier"/>
              </a:rPr>
              <a:t> radius </a:t>
            </a:r>
            <a:r>
              <a:rPr>
                <a:solidFill>
                  <a:srgbClr val="666666"/>
                </a:solidFill>
                <a:latin typeface="Courier"/>
              </a:rPr>
              <a:t>*</a:t>
            </a:r>
            <a:r>
              <a:rPr>
                <a:latin typeface="Courier"/>
              </a:rPr>
              <a:t> radius </a:t>
            </a:r>
            <a:r>
              <a:rPr>
                <a:solidFill>
                  <a:srgbClr val="666666"/>
                </a:solidFill>
                <a:latin typeface="Courier"/>
              </a:rPr>
              <a:t>*</a:t>
            </a:r>
            <a:r>
              <a:rPr>
                <a:latin typeface="Courier"/>
              </a:rPr>
              <a:t> Circle.pi</a:t>
            </a:r>
            <a:br/>
            <a:br/>
            <a:r>
              <a:rPr>
                <a:latin typeface="Courier"/>
              </a:rPr>
              <a:t>    </a:t>
            </a:r>
            <a:r>
              <a:rPr i="1">
                <a:solidFill>
                  <a:srgbClr val="60A0B0"/>
                </a:solidFill>
                <a:latin typeface="Courier"/>
              </a:rPr>
              <a:t># Methode voor het resetten van Radius</a:t>
            </a:r>
            <a:br/>
            <a:r>
              <a:rPr>
                <a:latin typeface="Courier"/>
              </a:rPr>
              <a:t>    </a:t>
            </a:r>
            <a:r>
              <a:rPr b="1">
                <a:solidFill>
                  <a:srgbClr val="007020"/>
                </a:solidFill>
                <a:latin typeface="Courier"/>
              </a:rPr>
              <a:t>def</a:t>
            </a:r>
            <a:r>
              <a:rPr>
                <a:latin typeface="Courier"/>
              </a:rPr>
              <a:t> setRadius(</a:t>
            </a:r>
            <a:r>
              <a:rPr>
                <a:solidFill>
                  <a:srgbClr val="19177C"/>
                </a:solidFill>
                <a:latin typeface="Courier"/>
              </a:rPr>
              <a:t>self</a:t>
            </a:r>
            <a:r>
              <a:rPr>
                <a:latin typeface="Courier"/>
              </a:rPr>
              <a:t>, new_radius):</a:t>
            </a:r>
            <a:br/>
            <a:r>
              <a:rPr>
                <a:latin typeface="Courier"/>
              </a:rPr>
              <a:t>        </a:t>
            </a:r>
            <a:r>
              <a:rPr>
                <a:solidFill>
                  <a:srgbClr val="19177C"/>
                </a:solidFill>
                <a:latin typeface="Courier"/>
              </a:rPr>
              <a:t>self</a:t>
            </a:r>
            <a:r>
              <a:rPr>
                <a:latin typeface="Courier"/>
              </a:rPr>
              <a:t>.radius </a:t>
            </a:r>
            <a:r>
              <a:rPr>
                <a:solidFill>
                  <a:srgbClr val="666666"/>
                </a:solidFill>
                <a:latin typeface="Courier"/>
              </a:rPr>
              <a:t>=</a:t>
            </a:r>
            <a:r>
              <a:rPr>
                <a:latin typeface="Courier"/>
              </a:rPr>
              <a:t> new_radius</a:t>
            </a:r>
            <a:br/>
            <a:r>
              <a:rPr>
                <a:latin typeface="Courier"/>
              </a:rPr>
              <a:t>        </a:t>
            </a:r>
            <a:r>
              <a:rPr>
                <a:solidFill>
                  <a:srgbClr val="19177C"/>
                </a:solidFill>
                <a:latin typeface="Courier"/>
              </a:rPr>
              <a:t>self</a:t>
            </a:r>
            <a:r>
              <a:rPr>
                <a:latin typeface="Courier"/>
              </a:rPr>
              <a:t>.area </a:t>
            </a:r>
            <a:r>
              <a:rPr>
                <a:solidFill>
                  <a:srgbClr val="666666"/>
                </a:solidFill>
                <a:latin typeface="Courier"/>
              </a:rPr>
              <a:t>=</a:t>
            </a:r>
            <a:r>
              <a:rPr>
                <a:latin typeface="Courier"/>
              </a:rPr>
              <a:t> new_radius </a:t>
            </a:r>
            <a:r>
              <a:rPr>
                <a:solidFill>
                  <a:srgbClr val="666666"/>
                </a:solidFill>
                <a:latin typeface="Courier"/>
              </a:rPr>
              <a:t>*</a:t>
            </a:r>
            <a:r>
              <a:rPr>
                <a:latin typeface="Courier"/>
              </a:rPr>
              <a:t> new_radius </a:t>
            </a:r>
            <a:r>
              <a:rPr>
                <a:solidFill>
                  <a:srgbClr val="666666"/>
                </a:solidFill>
                <a:latin typeface="Courier"/>
              </a:rPr>
              <a:t>*</a:t>
            </a:r>
            <a:r>
              <a:rPr>
                <a:latin typeface="Courier"/>
              </a:rPr>
              <a:t> </a:t>
            </a:r>
            <a:r>
              <a:rPr>
                <a:solidFill>
                  <a:srgbClr val="19177C"/>
                </a:solidFill>
                <a:latin typeface="Courier"/>
              </a:rPr>
              <a:t>self</a:t>
            </a:r>
            <a:r>
              <a:rPr>
                <a:latin typeface="Courier"/>
              </a:rPr>
              <a:t>.pi</a:t>
            </a:r>
            <a:br/>
            <a:br/>
            <a:r>
              <a:rPr>
                <a:latin typeface="Courier"/>
              </a:rPr>
              <a:t>    </a:t>
            </a:r>
            <a:r>
              <a:rPr i="1">
                <a:solidFill>
                  <a:srgbClr val="60A0B0"/>
                </a:solidFill>
                <a:latin typeface="Courier"/>
              </a:rPr>
              <a:t># Methode voor het verkrijgen van omtrek (circumference)</a:t>
            </a:r>
            <a:br/>
            <a:r>
              <a:rPr>
                <a:latin typeface="Courier"/>
              </a:rPr>
              <a:t>    </a:t>
            </a:r>
            <a:r>
              <a:rPr b="1">
                <a:solidFill>
                  <a:srgbClr val="007020"/>
                </a:solidFill>
                <a:latin typeface="Courier"/>
              </a:rPr>
              <a:t>def</a:t>
            </a:r>
            <a:r>
              <a:rPr>
                <a:latin typeface="Courier"/>
              </a:rPr>
              <a:t> getCircumference(</a:t>
            </a:r>
            <a:r>
              <a:rPr>
                <a:solidFill>
                  <a:srgbClr val="19177C"/>
                </a:solidFill>
                <a:latin typeface="Courier"/>
              </a:rPr>
              <a:t>self</a:t>
            </a:r>
            <a:r>
              <a:rPr>
                <a:latin typeface="Courier"/>
              </a:rPr>
              <a:t>):</a:t>
            </a:r>
            <a:br/>
            <a:r>
              <a:rPr>
                <a:latin typeface="Courier"/>
              </a:rPr>
              <a:t>        </a:t>
            </a:r>
            <a:r>
              <a:rPr b="1">
                <a:solidFill>
                  <a:srgbClr val="007020"/>
                </a:solidFill>
                <a:latin typeface="Courier"/>
              </a:rPr>
              <a:t>return</a:t>
            </a:r>
            <a:r>
              <a:rPr>
                <a:latin typeface="Courier"/>
              </a:rPr>
              <a:t> </a:t>
            </a:r>
            <a:r>
              <a:rPr>
                <a:solidFill>
                  <a:srgbClr val="19177C"/>
                </a:solidFill>
                <a:latin typeface="Courier"/>
              </a:rPr>
              <a:t>self</a:t>
            </a:r>
            <a:r>
              <a:rPr>
                <a:latin typeface="Courier"/>
              </a:rPr>
              <a:t>.radius </a:t>
            </a:r>
            <a:r>
              <a:rPr>
                <a:solidFill>
                  <a:srgbClr val="666666"/>
                </a:solidFill>
                <a:latin typeface="Courier"/>
              </a:rPr>
              <a:t>*</a:t>
            </a:r>
            <a:r>
              <a:rPr>
                <a:latin typeface="Courier"/>
              </a:rPr>
              <a:t> </a:t>
            </a:r>
            <a:r>
              <a:rPr>
                <a:solidFill>
                  <a:srgbClr val="19177C"/>
                </a:solidFill>
                <a:latin typeface="Courier"/>
              </a:rPr>
              <a:t>self</a:t>
            </a:r>
            <a:r>
              <a:rPr>
                <a:latin typeface="Courier"/>
              </a:rPr>
              <a:t>.pi </a:t>
            </a:r>
            <a:r>
              <a:rPr>
                <a:solidFill>
                  <a:srgbClr val="666666"/>
                </a:solidFill>
                <a:latin typeface="Courier"/>
              </a:rPr>
              <a:t>*</a:t>
            </a:r>
            <a:r>
              <a:rPr>
                <a:latin typeface="Courier"/>
              </a:rPr>
              <a:t> </a:t>
            </a:r>
            <a:r>
              <a:rPr>
                <a:solidFill>
                  <a:srgbClr val="40A070"/>
                </a:solidFill>
                <a:latin typeface="Courier"/>
              </a:rPr>
              <a:t>2</a:t>
            </a:r>
            <a:br/>
            <a:br/>
            <a:br/>
            <a:r>
              <a:rPr>
                <a:latin typeface="Courier"/>
              </a:rPr>
              <a:t>c </a:t>
            </a:r>
            <a:r>
              <a:rPr>
                <a:solidFill>
                  <a:srgbClr val="666666"/>
                </a:solidFill>
                <a:latin typeface="Courier"/>
              </a:rPr>
              <a:t>=</a:t>
            </a:r>
            <a:r>
              <a:rPr>
                <a:latin typeface="Courier"/>
              </a:rPr>
              <a:t> Circle()</a:t>
            </a:r>
            <a:br/>
            <a:br/>
            <a:r>
              <a:rPr>
                <a:solidFill>
                  <a:srgbClr val="008000"/>
                </a:solidFill>
                <a:latin typeface="Courier"/>
              </a:rPr>
              <a:t>print</a:t>
            </a:r>
            <a:r>
              <a:rPr>
                <a:latin typeface="Courier"/>
              </a:rPr>
              <a:t>(</a:t>
            </a:r>
            <a:r>
              <a:rPr>
                <a:solidFill>
                  <a:srgbClr val="4070A0"/>
                </a:solidFill>
                <a:latin typeface="Courier"/>
              </a:rPr>
              <a:t>'Radius is: '</a:t>
            </a:r>
            <a:r>
              <a:rPr>
                <a:latin typeface="Courier"/>
              </a:rPr>
              <a:t>, c.radius)</a:t>
            </a:r>
            <a:br/>
            <a:r>
              <a:rPr>
                <a:solidFill>
                  <a:srgbClr val="008000"/>
                </a:solidFill>
                <a:latin typeface="Courier"/>
              </a:rPr>
              <a:t>print</a:t>
            </a:r>
            <a:r>
              <a:rPr>
                <a:latin typeface="Courier"/>
              </a:rPr>
              <a:t>(</a:t>
            </a:r>
            <a:r>
              <a:rPr>
                <a:solidFill>
                  <a:srgbClr val="4070A0"/>
                </a:solidFill>
                <a:latin typeface="Courier"/>
              </a:rPr>
              <a:t>'Area is: '</a:t>
            </a:r>
            <a:r>
              <a:rPr>
                <a:latin typeface="Courier"/>
              </a:rPr>
              <a:t>, c.area)</a:t>
            </a:r>
            <a:br/>
            <a:r>
              <a:rPr>
                <a:solidFill>
                  <a:srgbClr val="008000"/>
                </a:solidFill>
                <a:latin typeface="Courier"/>
              </a:rPr>
              <a:t>print</a:t>
            </a:r>
            <a:r>
              <a:rPr>
                <a:latin typeface="Courier"/>
              </a:rPr>
              <a:t>(</a:t>
            </a:r>
            <a:r>
              <a:rPr>
                <a:solidFill>
                  <a:srgbClr val="4070A0"/>
                </a:solidFill>
                <a:latin typeface="Courier"/>
              </a:rPr>
              <a:t>'Circumference is: '</a:t>
            </a:r>
            <a:r>
              <a:rPr>
                <a:latin typeface="Courier"/>
              </a:rPr>
              <a:t>, c.getCircumference())</a:t>
            </a:r>
          </a:p>
          <a:p>
            <a:pPr lvl="0" indent="0">
              <a:buNone/>
            </a:pPr>
            <a:r>
              <a:rPr>
                <a:latin typeface="Courier"/>
              </a:rPr>
              <a:t>Radius is:  1
Area is:  3.14
Circumference is:  6.28</a:t>
            </a:r>
          </a:p>
          <a:p>
            <a:pPr lvl="0" indent="0" marL="0">
              <a:buNone/>
            </a:pPr>
            <a:r>
              <a:rPr/>
              <a:t>In de __init__ methode hierboven moesten we Circle.pi aanroepen om het oppervlakteattribuut (area) te berekenen. Dit komt omdat het object nog geen eigen .pi-attribuut heeft, dus we noemen het Class Object Attribute pi in plaats daarvan. In de setRadius-methode werken we echter met een bestaand Circle-object dat wel zijn eigen pi-attribuut heeft. Hier kunnen we Circle.pi of self.pi gebruiken. Laten we nu de straal (radius) veranderen en kijken hoe dat ons Circle-object beïnvloedt (affect):</a:t>
            </a:r>
          </a:p>
          <a:p>
            <a:pPr lvl="0" indent="0">
              <a:buNone/>
            </a:pPr>
            <a:r>
              <a:rPr>
                <a:latin typeface="Courier"/>
              </a:rPr>
              <a:t>c.setRadius(</a:t>
            </a:r>
            <a:r>
              <a:rPr>
                <a:solidFill>
                  <a:srgbClr val="40A070"/>
                </a:solidFill>
                <a:latin typeface="Courier"/>
              </a:rPr>
              <a:t>2</a:t>
            </a:r>
            <a:r>
              <a:rPr>
                <a:latin typeface="Courier"/>
              </a:rPr>
              <a:t>)</a:t>
            </a:r>
            <a:br/>
            <a:br/>
            <a:r>
              <a:rPr>
                <a:solidFill>
                  <a:srgbClr val="008000"/>
                </a:solidFill>
                <a:latin typeface="Courier"/>
              </a:rPr>
              <a:t>print</a:t>
            </a:r>
            <a:r>
              <a:rPr>
                <a:latin typeface="Courier"/>
              </a:rPr>
              <a:t>(</a:t>
            </a:r>
            <a:r>
              <a:rPr>
                <a:solidFill>
                  <a:srgbClr val="4070A0"/>
                </a:solidFill>
                <a:latin typeface="Courier"/>
              </a:rPr>
              <a:t>'Radius is: '</a:t>
            </a:r>
            <a:r>
              <a:rPr>
                <a:latin typeface="Courier"/>
              </a:rPr>
              <a:t>,c.radius)</a:t>
            </a:r>
            <a:br/>
            <a:r>
              <a:rPr>
                <a:solidFill>
                  <a:srgbClr val="008000"/>
                </a:solidFill>
                <a:latin typeface="Courier"/>
              </a:rPr>
              <a:t>print</a:t>
            </a:r>
            <a:r>
              <a:rPr>
                <a:latin typeface="Courier"/>
              </a:rPr>
              <a:t>(</a:t>
            </a:r>
            <a:r>
              <a:rPr>
                <a:solidFill>
                  <a:srgbClr val="4070A0"/>
                </a:solidFill>
                <a:latin typeface="Courier"/>
              </a:rPr>
              <a:t>'Area is: '</a:t>
            </a:r>
            <a:r>
              <a:rPr>
                <a:latin typeface="Courier"/>
              </a:rPr>
              <a:t>,c.area)</a:t>
            </a:r>
            <a:br/>
            <a:r>
              <a:rPr>
                <a:solidFill>
                  <a:srgbClr val="008000"/>
                </a:solidFill>
                <a:latin typeface="Courier"/>
              </a:rPr>
              <a:t>print</a:t>
            </a:r>
            <a:r>
              <a:rPr>
                <a:latin typeface="Courier"/>
              </a:rPr>
              <a:t>(</a:t>
            </a:r>
            <a:r>
              <a:rPr>
                <a:solidFill>
                  <a:srgbClr val="4070A0"/>
                </a:solidFill>
                <a:latin typeface="Courier"/>
              </a:rPr>
              <a:t>'Circumference is: '</a:t>
            </a:r>
            <a:r>
              <a:rPr>
                <a:latin typeface="Courier"/>
              </a:rPr>
              <a:t>,c.getCircumference())</a:t>
            </a:r>
          </a:p>
          <a:p>
            <a:pPr lvl="0" indent="0">
              <a:buNone/>
            </a:pPr>
            <a:r>
              <a:rPr>
                <a:latin typeface="Courier"/>
              </a:rPr>
              <a:t>Radius is:  2
Area is:  12.56
Circumference is:  12.56</a:t>
            </a:r>
          </a:p>
          <a:p>
            <a:pPr lvl="0" indent="0" marL="0">
              <a:buNone/>
            </a:pPr>
            <a:r>
              <a:rPr/>
              <a:t>Geweldig! Merk op hoe we hiervoor ‘self’. notatie gebruikten om te verwijzen naar attributen van de klasse binnen de methode-aanroepen. Bekijk hoe de bovenstaande code werkt en probeer uw eigen methode te maken.</a:t>
            </a:r>
          </a:p>
          <a:p>
            <a:pPr lvl="0" indent="0" marL="0">
              <a:spcBef>
                <a:spcPts val="3000"/>
              </a:spcBef>
              <a:buNone/>
            </a:pPr>
            <a:r>
              <a:rPr b="1"/>
              <a:t>Inheritance (Overerving)</a:t>
            </a:r>
          </a:p>
          <a:p>
            <a:pPr lvl="0" indent="0" marL="0">
              <a:buNone/>
            </a:pPr>
            <a:r>
              <a:rPr/>
              <a:t>Overerving is een manier om nieuwe klassen te vormen met behulp van klassen die al zijn gedefinieerd. De nieuw gevormde klassen worden </a:t>
            </a:r>
            <a:r>
              <a:rPr b="1"/>
              <a:t>afgeleide</a:t>
            </a:r>
            <a:r>
              <a:rPr/>
              <a:t> (derived-class) klassen genoemd, de klassen waaruit we afleiden worden </a:t>
            </a:r>
            <a:r>
              <a:rPr b="1"/>
              <a:t>basisklassen</a:t>
            </a:r>
            <a:r>
              <a:rPr/>
              <a:t> (base-class) genoemd. Belangrijke voordelen van overerving zijn </a:t>
            </a:r>
            <a:r>
              <a:rPr b="1"/>
              <a:t>codehergebruik</a:t>
            </a:r>
            <a:r>
              <a:rPr/>
              <a:t> en </a:t>
            </a:r>
            <a:r>
              <a:rPr b="1"/>
              <a:t>vermindering van de complexiteit</a:t>
            </a:r>
            <a:r>
              <a:rPr/>
              <a:t> van een programma. De afgeleide klassen (descendants) overschrijven of breiden de functionaliteit van basisklassen (ancestors) uit.</a:t>
            </a:r>
          </a:p>
          <a:p>
            <a:pPr lvl="0" indent="0" marL="0">
              <a:buNone/>
            </a:pPr>
            <a:r>
              <a:rPr/>
              <a:t>Laten we een voorbeeld bekijken door ons eerdere werk over de Dog-klasse op te nemen:</a:t>
            </a:r>
          </a:p>
          <a:p>
            <a:pPr lvl="0" indent="0">
              <a:buNone/>
            </a:pPr>
            <a:r>
              <a:rPr b="1">
                <a:solidFill>
                  <a:srgbClr val="007020"/>
                </a:solidFill>
                <a:latin typeface="Courier"/>
              </a:rPr>
              <a:t>class</a:t>
            </a:r>
            <a:r>
              <a:rPr>
                <a:latin typeface="Courier"/>
              </a:rPr>
              <a:t> Animal:</a:t>
            </a:r>
            <a:br/>
            <a:r>
              <a:rPr>
                <a:latin typeface="Courier"/>
              </a:rPr>
              <a:t>    </a:t>
            </a:r>
            <a:r>
              <a:rPr b="1">
                <a:solidFill>
                  <a:srgbClr val="007020"/>
                </a:solidFill>
                <a:latin typeface="Courier"/>
              </a:rPr>
              <a:t>def</a:t>
            </a:r>
            <a:r>
              <a:rPr>
                <a:latin typeface="Courier"/>
              </a:rPr>
              <a:t> </a:t>
            </a:r>
            <a:r>
              <a:rPr>
                <a:solidFill>
                  <a:srgbClr val="06287E"/>
                </a:solidFill>
                <a:latin typeface="Courier"/>
              </a:rPr>
              <a:t>__init__</a:t>
            </a:r>
            <a:r>
              <a:rPr>
                <a:latin typeface="Courier"/>
              </a:rPr>
              <a:t>(</a:t>
            </a:r>
            <a:r>
              <a:rPr>
                <a:solidFill>
                  <a:srgbClr val="19177C"/>
                </a:solidFill>
                <a:latin typeface="Courier"/>
              </a:rPr>
              <a:t>self</a:t>
            </a:r>
            <a:r>
              <a:rPr>
                <a:latin typeface="Courier"/>
              </a:rPr>
              <a:t>):</a:t>
            </a:r>
            <a:br/>
            <a:r>
              <a:rPr>
                <a:latin typeface="Courier"/>
              </a:rPr>
              <a:t>        </a:t>
            </a:r>
            <a:r>
              <a:rPr>
                <a:solidFill>
                  <a:srgbClr val="008000"/>
                </a:solidFill>
                <a:latin typeface="Courier"/>
              </a:rPr>
              <a:t>print</a:t>
            </a:r>
            <a:r>
              <a:rPr>
                <a:latin typeface="Courier"/>
              </a:rPr>
              <a:t>(</a:t>
            </a:r>
            <a:r>
              <a:rPr>
                <a:solidFill>
                  <a:srgbClr val="4070A0"/>
                </a:solidFill>
                <a:latin typeface="Courier"/>
              </a:rPr>
              <a:t>"Animal created"</a:t>
            </a:r>
            <a:r>
              <a:rPr>
                <a:latin typeface="Courier"/>
              </a:rPr>
              <a:t>)</a:t>
            </a:r>
            <a:br/>
            <a:br/>
            <a:r>
              <a:rPr>
                <a:latin typeface="Courier"/>
              </a:rPr>
              <a:t>    </a:t>
            </a:r>
            <a:r>
              <a:rPr b="1">
                <a:solidFill>
                  <a:srgbClr val="007020"/>
                </a:solidFill>
                <a:latin typeface="Courier"/>
              </a:rPr>
              <a:t>def</a:t>
            </a:r>
            <a:r>
              <a:rPr>
                <a:latin typeface="Courier"/>
              </a:rPr>
              <a:t> whoAmI(</a:t>
            </a:r>
            <a:r>
              <a:rPr>
                <a:solidFill>
                  <a:srgbClr val="19177C"/>
                </a:solidFill>
                <a:latin typeface="Courier"/>
              </a:rPr>
              <a:t>self</a:t>
            </a:r>
            <a:r>
              <a:rPr>
                <a:latin typeface="Courier"/>
              </a:rPr>
              <a:t>):</a:t>
            </a:r>
            <a:br/>
            <a:r>
              <a:rPr>
                <a:latin typeface="Courier"/>
              </a:rPr>
              <a:t>        </a:t>
            </a:r>
            <a:r>
              <a:rPr>
                <a:solidFill>
                  <a:srgbClr val="008000"/>
                </a:solidFill>
                <a:latin typeface="Courier"/>
              </a:rPr>
              <a:t>print</a:t>
            </a:r>
            <a:r>
              <a:rPr>
                <a:latin typeface="Courier"/>
              </a:rPr>
              <a:t>(</a:t>
            </a:r>
            <a:r>
              <a:rPr>
                <a:solidFill>
                  <a:srgbClr val="4070A0"/>
                </a:solidFill>
                <a:latin typeface="Courier"/>
              </a:rPr>
              <a:t>"Animal"</a:t>
            </a:r>
            <a:r>
              <a:rPr>
                <a:latin typeface="Courier"/>
              </a:rPr>
              <a:t>)</a:t>
            </a:r>
            <a:br/>
            <a:br/>
            <a:r>
              <a:rPr>
                <a:latin typeface="Courier"/>
              </a:rPr>
              <a:t>    </a:t>
            </a:r>
            <a:r>
              <a:rPr b="1">
                <a:solidFill>
                  <a:srgbClr val="007020"/>
                </a:solidFill>
                <a:latin typeface="Courier"/>
              </a:rPr>
              <a:t>def</a:t>
            </a:r>
            <a:r>
              <a:rPr>
                <a:latin typeface="Courier"/>
              </a:rPr>
              <a:t> eat(</a:t>
            </a:r>
            <a:r>
              <a:rPr>
                <a:solidFill>
                  <a:srgbClr val="19177C"/>
                </a:solidFill>
                <a:latin typeface="Courier"/>
              </a:rPr>
              <a:t>self</a:t>
            </a:r>
            <a:r>
              <a:rPr>
                <a:latin typeface="Courier"/>
              </a:rPr>
              <a:t>):</a:t>
            </a:r>
            <a:br/>
            <a:r>
              <a:rPr>
                <a:latin typeface="Courier"/>
              </a:rPr>
              <a:t>        </a:t>
            </a:r>
            <a:r>
              <a:rPr>
                <a:solidFill>
                  <a:srgbClr val="008000"/>
                </a:solidFill>
                <a:latin typeface="Courier"/>
              </a:rPr>
              <a:t>print</a:t>
            </a:r>
            <a:r>
              <a:rPr>
                <a:latin typeface="Courier"/>
              </a:rPr>
              <a:t>(</a:t>
            </a:r>
            <a:r>
              <a:rPr>
                <a:solidFill>
                  <a:srgbClr val="4070A0"/>
                </a:solidFill>
                <a:latin typeface="Courier"/>
              </a:rPr>
              <a:t>"Eating"</a:t>
            </a:r>
            <a:r>
              <a:rPr>
                <a:latin typeface="Courier"/>
              </a:rPr>
              <a:t>)</a:t>
            </a:r>
            <a:br/>
            <a:br/>
            <a:br/>
            <a:r>
              <a:rPr b="1">
                <a:solidFill>
                  <a:srgbClr val="007020"/>
                </a:solidFill>
                <a:latin typeface="Courier"/>
              </a:rPr>
              <a:t>class</a:t>
            </a:r>
            <a:r>
              <a:rPr>
                <a:latin typeface="Courier"/>
              </a:rPr>
              <a:t> Dog(Animal):</a:t>
            </a:r>
            <a:br/>
            <a:r>
              <a:rPr>
                <a:latin typeface="Courier"/>
              </a:rPr>
              <a:t>    </a:t>
            </a:r>
            <a:r>
              <a:rPr b="1">
                <a:solidFill>
                  <a:srgbClr val="007020"/>
                </a:solidFill>
                <a:latin typeface="Courier"/>
              </a:rPr>
              <a:t>def</a:t>
            </a:r>
            <a:r>
              <a:rPr>
                <a:latin typeface="Courier"/>
              </a:rPr>
              <a:t> </a:t>
            </a:r>
            <a:r>
              <a:rPr>
                <a:solidFill>
                  <a:srgbClr val="06287E"/>
                </a:solidFill>
                <a:latin typeface="Courier"/>
              </a:rPr>
              <a:t>__init__</a:t>
            </a:r>
            <a:r>
              <a:rPr>
                <a:latin typeface="Courier"/>
              </a:rPr>
              <a:t>(</a:t>
            </a:r>
            <a:r>
              <a:rPr>
                <a:solidFill>
                  <a:srgbClr val="19177C"/>
                </a:solidFill>
                <a:latin typeface="Courier"/>
              </a:rPr>
              <a:t>self</a:t>
            </a:r>
            <a:r>
              <a:rPr>
                <a:latin typeface="Courier"/>
              </a:rPr>
              <a:t>):</a:t>
            </a:r>
            <a:br/>
            <a:r>
              <a:rPr>
                <a:latin typeface="Courier"/>
              </a:rPr>
              <a:t>        Animal.</a:t>
            </a:r>
            <a:r>
              <a:rPr>
                <a:solidFill>
                  <a:srgbClr val="06287E"/>
                </a:solidFill>
                <a:latin typeface="Courier"/>
              </a:rPr>
              <a:t>__init__</a:t>
            </a:r>
            <a:r>
              <a:rPr>
                <a:latin typeface="Courier"/>
              </a:rPr>
              <a:t>(</a:t>
            </a:r>
            <a:r>
              <a:rPr>
                <a:solidFill>
                  <a:srgbClr val="19177C"/>
                </a:solidFill>
                <a:latin typeface="Courier"/>
              </a:rPr>
              <a:t>self</a:t>
            </a:r>
            <a:r>
              <a:rPr>
                <a:latin typeface="Courier"/>
              </a:rPr>
              <a:t>)</a:t>
            </a:r>
            <a:br/>
            <a:r>
              <a:rPr>
                <a:latin typeface="Courier"/>
              </a:rPr>
              <a:t>        </a:t>
            </a:r>
            <a:r>
              <a:rPr>
                <a:solidFill>
                  <a:srgbClr val="008000"/>
                </a:solidFill>
                <a:latin typeface="Courier"/>
              </a:rPr>
              <a:t>print</a:t>
            </a:r>
            <a:r>
              <a:rPr>
                <a:latin typeface="Courier"/>
              </a:rPr>
              <a:t>(</a:t>
            </a:r>
            <a:r>
              <a:rPr>
                <a:solidFill>
                  <a:srgbClr val="4070A0"/>
                </a:solidFill>
                <a:latin typeface="Courier"/>
              </a:rPr>
              <a:t>"Dog created"</a:t>
            </a:r>
            <a:r>
              <a:rPr>
                <a:latin typeface="Courier"/>
              </a:rPr>
              <a:t>)</a:t>
            </a:r>
            <a:br/>
            <a:br/>
            <a:r>
              <a:rPr>
                <a:latin typeface="Courier"/>
              </a:rPr>
              <a:t>    </a:t>
            </a:r>
            <a:r>
              <a:rPr b="1">
                <a:solidFill>
                  <a:srgbClr val="007020"/>
                </a:solidFill>
                <a:latin typeface="Courier"/>
              </a:rPr>
              <a:t>def</a:t>
            </a:r>
            <a:r>
              <a:rPr>
                <a:latin typeface="Courier"/>
              </a:rPr>
              <a:t> whoAmI(</a:t>
            </a:r>
            <a:r>
              <a:rPr>
                <a:solidFill>
                  <a:srgbClr val="19177C"/>
                </a:solidFill>
                <a:latin typeface="Courier"/>
              </a:rPr>
              <a:t>self</a:t>
            </a:r>
            <a:r>
              <a:rPr>
                <a:latin typeface="Courier"/>
              </a:rPr>
              <a:t>):</a:t>
            </a:r>
            <a:br/>
            <a:r>
              <a:rPr>
                <a:latin typeface="Courier"/>
              </a:rPr>
              <a:t>        </a:t>
            </a:r>
            <a:r>
              <a:rPr>
                <a:solidFill>
                  <a:srgbClr val="008000"/>
                </a:solidFill>
                <a:latin typeface="Courier"/>
              </a:rPr>
              <a:t>print</a:t>
            </a:r>
            <a:r>
              <a:rPr>
                <a:latin typeface="Courier"/>
              </a:rPr>
              <a:t>(</a:t>
            </a:r>
            <a:r>
              <a:rPr>
                <a:solidFill>
                  <a:srgbClr val="4070A0"/>
                </a:solidFill>
                <a:latin typeface="Courier"/>
              </a:rPr>
              <a:t>"Dog"</a:t>
            </a:r>
            <a:r>
              <a:rPr>
                <a:latin typeface="Courier"/>
              </a:rPr>
              <a:t>)</a:t>
            </a:r>
            <a:br/>
            <a:br/>
            <a:r>
              <a:rPr>
                <a:latin typeface="Courier"/>
              </a:rPr>
              <a:t>    </a:t>
            </a:r>
            <a:r>
              <a:rPr b="1">
                <a:solidFill>
                  <a:srgbClr val="007020"/>
                </a:solidFill>
                <a:latin typeface="Courier"/>
              </a:rPr>
              <a:t>def</a:t>
            </a:r>
            <a:r>
              <a:rPr>
                <a:latin typeface="Courier"/>
              </a:rPr>
              <a:t> bark(</a:t>
            </a:r>
            <a:r>
              <a:rPr>
                <a:solidFill>
                  <a:srgbClr val="19177C"/>
                </a:solidFill>
                <a:latin typeface="Courier"/>
              </a:rPr>
              <a:t>self</a:t>
            </a:r>
            <a:r>
              <a:rPr>
                <a:latin typeface="Courier"/>
              </a:rPr>
              <a:t>):</a:t>
            </a:r>
            <a:br/>
            <a:r>
              <a:rPr>
                <a:latin typeface="Courier"/>
              </a:rPr>
              <a:t>        </a:t>
            </a:r>
            <a:r>
              <a:rPr>
                <a:solidFill>
                  <a:srgbClr val="008000"/>
                </a:solidFill>
                <a:latin typeface="Courier"/>
              </a:rPr>
              <a:t>print</a:t>
            </a:r>
            <a:r>
              <a:rPr>
                <a:latin typeface="Courier"/>
              </a:rPr>
              <a:t>(</a:t>
            </a:r>
            <a:r>
              <a:rPr>
                <a:solidFill>
                  <a:srgbClr val="4070A0"/>
                </a:solidFill>
                <a:latin typeface="Courier"/>
              </a:rPr>
              <a:t>"Woof!"</a:t>
            </a:r>
            <a:r>
              <a:rPr>
                <a:latin typeface="Courier"/>
              </a:rPr>
              <a:t>)</a:t>
            </a:r>
          </a:p>
          <a:p>
            <a:pPr lvl="0" indent="0">
              <a:buNone/>
            </a:pPr>
            <a:r>
              <a:rPr>
                <a:latin typeface="Courier"/>
              </a:rPr>
              <a:t>d </a:t>
            </a:r>
            <a:r>
              <a:rPr>
                <a:solidFill>
                  <a:srgbClr val="666666"/>
                </a:solidFill>
                <a:latin typeface="Courier"/>
              </a:rPr>
              <a:t>=</a:t>
            </a:r>
            <a:r>
              <a:rPr>
                <a:latin typeface="Courier"/>
              </a:rPr>
              <a:t> Dog()</a:t>
            </a:r>
          </a:p>
          <a:p>
            <a:pPr lvl="0" indent="0">
              <a:buNone/>
            </a:pPr>
            <a:r>
              <a:rPr>
                <a:latin typeface="Courier"/>
              </a:rPr>
              <a:t>Animal created
Dog created</a:t>
            </a:r>
          </a:p>
          <a:p>
            <a:pPr lvl="0" indent="0">
              <a:buNone/>
            </a:pPr>
            <a:r>
              <a:rPr>
                <a:latin typeface="Courier"/>
              </a:rPr>
              <a:t>d.whoAmI()</a:t>
            </a:r>
          </a:p>
          <a:p>
            <a:pPr lvl="0" indent="0">
              <a:buNone/>
            </a:pPr>
            <a:r>
              <a:rPr>
                <a:latin typeface="Courier"/>
              </a:rPr>
              <a:t>Dog</a:t>
            </a:r>
          </a:p>
          <a:p>
            <a:pPr lvl="0" indent="0">
              <a:buNone/>
            </a:pPr>
            <a:r>
              <a:rPr>
                <a:latin typeface="Courier"/>
              </a:rPr>
              <a:t>d.eat()</a:t>
            </a:r>
          </a:p>
          <a:p>
            <a:pPr lvl="0" indent="0">
              <a:buNone/>
            </a:pPr>
            <a:r>
              <a:rPr>
                <a:latin typeface="Courier"/>
              </a:rPr>
              <a:t>Eating</a:t>
            </a:r>
          </a:p>
          <a:p>
            <a:pPr lvl="0" indent="0">
              <a:buNone/>
            </a:pPr>
            <a:r>
              <a:rPr>
                <a:latin typeface="Courier"/>
              </a:rPr>
              <a:t>d.bark()</a:t>
            </a:r>
          </a:p>
          <a:p>
            <a:pPr lvl="0" indent="0">
              <a:buNone/>
            </a:pPr>
            <a:r>
              <a:rPr>
                <a:latin typeface="Courier"/>
              </a:rPr>
              <a:t>Woof!</a:t>
            </a:r>
          </a:p>
          <a:p>
            <a:pPr lvl="0" indent="0" marL="0">
              <a:buNone/>
            </a:pPr>
            <a:r>
              <a:rPr/>
              <a:t>In dit voorbeeld hebben we 2 klassen: Animal en Dog. Animal is de basisklasse (base), Dog is de afgeleide (derived) klasse.</a:t>
            </a:r>
          </a:p>
          <a:p>
            <a:pPr lvl="0" indent="0" marL="0">
              <a:buNone/>
            </a:pPr>
            <a:r>
              <a:rPr/>
              <a:t>De afgeleide klasse erft de functionaliteit van de basisklasse.</a:t>
            </a:r>
          </a:p>
          <a:p>
            <a:pPr lvl="0"/>
            <a:r>
              <a:rPr/>
              <a:t>Het wordt getoond door de eat() methode.</a:t>
            </a:r>
          </a:p>
          <a:p>
            <a:pPr lvl="0" indent="0" marL="0">
              <a:buNone/>
            </a:pPr>
            <a:r>
              <a:rPr/>
              <a:t>De afgeleide klasse wijzigt het bestaande gedrag (behaviour) van de basisklasse.</a:t>
            </a:r>
          </a:p>
          <a:p>
            <a:pPr lvl="0"/>
            <a:r>
              <a:rPr/>
              <a:t>getoond door de whoAmI() methode.</a:t>
            </a:r>
          </a:p>
          <a:p>
            <a:pPr lvl="0" indent="0" marL="0">
              <a:buNone/>
            </a:pPr>
            <a:r>
              <a:rPr/>
              <a:t>Ten slotte breidt de afgeleide klasse de functionaliteit van de basisklasse uit door een nieuwe bark()-methode te definiëren.</a:t>
            </a:r>
          </a:p>
          <a:p>
            <a:pPr lvl="0" indent="0" marL="0">
              <a:spcBef>
                <a:spcPts val="3000"/>
              </a:spcBef>
              <a:buNone/>
            </a:pPr>
            <a:r>
              <a:rPr b="1"/>
              <a:t>Polymorfisme</a:t>
            </a:r>
          </a:p>
          <a:p>
            <a:pPr lvl="0" indent="0" marL="0">
              <a:buNone/>
            </a:pPr>
            <a:r>
              <a:rPr/>
              <a:t>We hebben geleerd dat hoewel functies verschillende argumenten kunnen bevatten, methoden behoren tot de objecten waarop ze werken. In Python verwijst </a:t>
            </a:r>
            <a:r>
              <a:rPr i="1"/>
              <a:t>polymorfisme</a:t>
            </a:r>
            <a:r>
              <a:rPr/>
              <a:t> naar de manier waarop verschillende objectklassen dezelfde methodenaam kunnen delen, en die methoden kunnen vanaf dezelfde plaats worden aangeroepen, ook al kunnen er verschillende objecten worden ingevoerd. De beste manier om dit uit te leggen is bij voorbeeld:</a:t>
            </a:r>
          </a:p>
          <a:p>
            <a:pPr lvl="0" indent="0">
              <a:buNone/>
            </a:pPr>
            <a:r>
              <a:rPr b="1">
                <a:solidFill>
                  <a:srgbClr val="007020"/>
                </a:solidFill>
                <a:latin typeface="Courier"/>
              </a:rPr>
              <a:t>class</a:t>
            </a:r>
            <a:r>
              <a:rPr>
                <a:latin typeface="Courier"/>
              </a:rPr>
              <a:t> Dog:</a:t>
            </a:r>
            <a:br/>
            <a:r>
              <a:rPr>
                <a:latin typeface="Courier"/>
              </a:rPr>
              <a:t>    </a:t>
            </a:r>
            <a:r>
              <a:rPr b="1">
                <a:solidFill>
                  <a:srgbClr val="007020"/>
                </a:solidFill>
                <a:latin typeface="Courier"/>
              </a:rPr>
              <a:t>def</a:t>
            </a:r>
            <a:r>
              <a:rPr>
                <a:latin typeface="Courier"/>
              </a:rPr>
              <a:t> </a:t>
            </a:r>
            <a:r>
              <a:rPr>
                <a:solidFill>
                  <a:srgbClr val="06287E"/>
                </a:solidFill>
                <a:latin typeface="Courier"/>
              </a:rPr>
              <a:t>__init__</a:t>
            </a:r>
            <a:r>
              <a:rPr>
                <a:latin typeface="Courier"/>
              </a:rPr>
              <a:t>(</a:t>
            </a:r>
            <a:r>
              <a:rPr>
                <a:solidFill>
                  <a:srgbClr val="19177C"/>
                </a:solidFill>
                <a:latin typeface="Courier"/>
              </a:rPr>
              <a:t>self</a:t>
            </a:r>
            <a:r>
              <a:rPr>
                <a:latin typeface="Courier"/>
              </a:rPr>
              <a:t>, name):</a:t>
            </a:r>
            <a:br/>
            <a:r>
              <a:rPr>
                <a:latin typeface="Courier"/>
              </a:rPr>
              <a:t>        </a:t>
            </a:r>
            <a:r>
              <a:rPr>
                <a:solidFill>
                  <a:srgbClr val="19177C"/>
                </a:solidFill>
                <a:latin typeface="Courier"/>
              </a:rPr>
              <a:t>self</a:t>
            </a:r>
            <a:r>
              <a:rPr>
                <a:latin typeface="Courier"/>
              </a:rPr>
              <a:t>.name </a:t>
            </a:r>
            <a:r>
              <a:rPr>
                <a:solidFill>
                  <a:srgbClr val="666666"/>
                </a:solidFill>
                <a:latin typeface="Courier"/>
              </a:rPr>
              <a:t>=</a:t>
            </a:r>
            <a:r>
              <a:rPr>
                <a:latin typeface="Courier"/>
              </a:rPr>
              <a:t> name</a:t>
            </a:r>
            <a:br/>
            <a:br/>
            <a:r>
              <a:rPr>
                <a:latin typeface="Courier"/>
              </a:rPr>
              <a:t>    </a:t>
            </a:r>
            <a:r>
              <a:rPr b="1">
                <a:solidFill>
                  <a:srgbClr val="007020"/>
                </a:solidFill>
                <a:latin typeface="Courier"/>
              </a:rPr>
              <a:t>def</a:t>
            </a:r>
            <a:r>
              <a:rPr>
                <a:latin typeface="Courier"/>
              </a:rPr>
              <a:t> speak(</a:t>
            </a:r>
            <a:r>
              <a:rPr>
                <a:solidFill>
                  <a:srgbClr val="19177C"/>
                </a:solidFill>
                <a:latin typeface="Courier"/>
              </a:rPr>
              <a:t>self</a:t>
            </a:r>
            <a:r>
              <a:rPr>
                <a:latin typeface="Courier"/>
              </a:rPr>
              <a:t>):</a:t>
            </a:r>
            <a:br/>
            <a:r>
              <a:rPr>
                <a:latin typeface="Courier"/>
              </a:rPr>
              <a:t>        </a:t>
            </a:r>
            <a:r>
              <a:rPr b="1">
                <a:solidFill>
                  <a:srgbClr val="007020"/>
                </a:solidFill>
                <a:latin typeface="Courier"/>
              </a:rPr>
              <a:t>return</a:t>
            </a:r>
            <a:r>
              <a:rPr>
                <a:latin typeface="Courier"/>
              </a:rPr>
              <a:t> </a:t>
            </a:r>
            <a:r>
              <a:rPr>
                <a:solidFill>
                  <a:srgbClr val="19177C"/>
                </a:solidFill>
                <a:latin typeface="Courier"/>
              </a:rPr>
              <a:t>self</a:t>
            </a:r>
            <a:r>
              <a:rPr>
                <a:latin typeface="Courier"/>
              </a:rPr>
              <a:t>.name</a:t>
            </a:r>
            <a:r>
              <a:rPr>
                <a:solidFill>
                  <a:srgbClr val="666666"/>
                </a:solidFill>
                <a:latin typeface="Courier"/>
              </a:rPr>
              <a:t>+</a:t>
            </a:r>
            <a:r>
              <a:rPr>
                <a:solidFill>
                  <a:srgbClr val="4070A0"/>
                </a:solidFill>
                <a:latin typeface="Courier"/>
              </a:rPr>
              <a:t>' says Woof!'</a:t>
            </a:r>
            <a:br/>
            <a:r>
              <a:rPr>
                <a:latin typeface="Courier"/>
              </a:rPr>
              <a:t>    </a:t>
            </a:r>
            <a:br/>
            <a:r>
              <a:rPr b="1">
                <a:solidFill>
                  <a:srgbClr val="007020"/>
                </a:solidFill>
                <a:latin typeface="Courier"/>
              </a:rPr>
              <a:t>class</a:t>
            </a:r>
            <a:r>
              <a:rPr>
                <a:latin typeface="Courier"/>
              </a:rPr>
              <a:t> Cat:</a:t>
            </a:r>
            <a:br/>
            <a:r>
              <a:rPr>
                <a:latin typeface="Courier"/>
              </a:rPr>
              <a:t>    </a:t>
            </a:r>
            <a:r>
              <a:rPr b="1">
                <a:solidFill>
                  <a:srgbClr val="007020"/>
                </a:solidFill>
                <a:latin typeface="Courier"/>
              </a:rPr>
              <a:t>def</a:t>
            </a:r>
            <a:r>
              <a:rPr>
                <a:latin typeface="Courier"/>
              </a:rPr>
              <a:t> </a:t>
            </a:r>
            <a:r>
              <a:rPr>
                <a:solidFill>
                  <a:srgbClr val="06287E"/>
                </a:solidFill>
                <a:latin typeface="Courier"/>
              </a:rPr>
              <a:t>__init__</a:t>
            </a:r>
            <a:r>
              <a:rPr>
                <a:latin typeface="Courier"/>
              </a:rPr>
              <a:t>(</a:t>
            </a:r>
            <a:r>
              <a:rPr>
                <a:solidFill>
                  <a:srgbClr val="19177C"/>
                </a:solidFill>
                <a:latin typeface="Courier"/>
              </a:rPr>
              <a:t>self</a:t>
            </a:r>
            <a:r>
              <a:rPr>
                <a:latin typeface="Courier"/>
              </a:rPr>
              <a:t>, name):</a:t>
            </a:r>
            <a:br/>
            <a:r>
              <a:rPr>
                <a:latin typeface="Courier"/>
              </a:rPr>
              <a:t>        </a:t>
            </a:r>
            <a:r>
              <a:rPr>
                <a:solidFill>
                  <a:srgbClr val="19177C"/>
                </a:solidFill>
                <a:latin typeface="Courier"/>
              </a:rPr>
              <a:t>self</a:t>
            </a:r>
            <a:r>
              <a:rPr>
                <a:latin typeface="Courier"/>
              </a:rPr>
              <a:t>.name </a:t>
            </a:r>
            <a:r>
              <a:rPr>
                <a:solidFill>
                  <a:srgbClr val="666666"/>
                </a:solidFill>
                <a:latin typeface="Courier"/>
              </a:rPr>
              <a:t>=</a:t>
            </a:r>
            <a:r>
              <a:rPr>
                <a:latin typeface="Courier"/>
              </a:rPr>
              <a:t> name</a:t>
            </a:r>
            <a:br/>
            <a:br/>
            <a:r>
              <a:rPr>
                <a:latin typeface="Courier"/>
              </a:rPr>
              <a:t>    </a:t>
            </a:r>
            <a:r>
              <a:rPr b="1">
                <a:solidFill>
                  <a:srgbClr val="007020"/>
                </a:solidFill>
                <a:latin typeface="Courier"/>
              </a:rPr>
              <a:t>def</a:t>
            </a:r>
            <a:r>
              <a:rPr>
                <a:latin typeface="Courier"/>
              </a:rPr>
              <a:t> speak(</a:t>
            </a:r>
            <a:r>
              <a:rPr>
                <a:solidFill>
                  <a:srgbClr val="19177C"/>
                </a:solidFill>
                <a:latin typeface="Courier"/>
              </a:rPr>
              <a:t>self</a:t>
            </a:r>
            <a:r>
              <a:rPr>
                <a:latin typeface="Courier"/>
              </a:rPr>
              <a:t>):</a:t>
            </a:r>
            <a:br/>
            <a:r>
              <a:rPr>
                <a:latin typeface="Courier"/>
              </a:rPr>
              <a:t>        </a:t>
            </a:r>
            <a:r>
              <a:rPr b="1">
                <a:solidFill>
                  <a:srgbClr val="007020"/>
                </a:solidFill>
                <a:latin typeface="Courier"/>
              </a:rPr>
              <a:t>return</a:t>
            </a:r>
            <a:r>
              <a:rPr>
                <a:latin typeface="Courier"/>
              </a:rPr>
              <a:t> </a:t>
            </a:r>
            <a:r>
              <a:rPr>
                <a:solidFill>
                  <a:srgbClr val="19177C"/>
                </a:solidFill>
                <a:latin typeface="Courier"/>
              </a:rPr>
              <a:t>self</a:t>
            </a:r>
            <a:r>
              <a:rPr>
                <a:latin typeface="Courier"/>
              </a:rPr>
              <a:t>.name</a:t>
            </a:r>
            <a:r>
              <a:rPr>
                <a:solidFill>
                  <a:srgbClr val="666666"/>
                </a:solidFill>
                <a:latin typeface="Courier"/>
              </a:rPr>
              <a:t>+</a:t>
            </a:r>
            <a:r>
              <a:rPr>
                <a:solidFill>
                  <a:srgbClr val="4070A0"/>
                </a:solidFill>
                <a:latin typeface="Courier"/>
              </a:rPr>
              <a:t>' says Meow!'</a:t>
            </a:r>
            <a:r>
              <a:rPr>
                <a:latin typeface="Courier"/>
              </a:rPr>
              <a:t> </a:t>
            </a:r>
            <a:br/>
            <a:r>
              <a:rPr>
                <a:latin typeface="Courier"/>
              </a:rPr>
              <a:t>    </a:t>
            </a:r>
            <a:br/>
            <a:r>
              <a:rPr>
                <a:latin typeface="Courier"/>
              </a:rPr>
              <a:t>niko </a:t>
            </a:r>
            <a:r>
              <a:rPr>
                <a:solidFill>
                  <a:srgbClr val="666666"/>
                </a:solidFill>
                <a:latin typeface="Courier"/>
              </a:rPr>
              <a:t>=</a:t>
            </a:r>
            <a:r>
              <a:rPr>
                <a:latin typeface="Courier"/>
              </a:rPr>
              <a:t> Dog(</a:t>
            </a:r>
            <a:r>
              <a:rPr>
                <a:solidFill>
                  <a:srgbClr val="4070A0"/>
                </a:solidFill>
                <a:latin typeface="Courier"/>
              </a:rPr>
              <a:t>'Niko'</a:t>
            </a:r>
            <a:r>
              <a:rPr>
                <a:latin typeface="Courier"/>
              </a:rPr>
              <a:t>)</a:t>
            </a:r>
            <a:br/>
            <a:r>
              <a:rPr>
                <a:latin typeface="Courier"/>
              </a:rPr>
              <a:t>felix </a:t>
            </a:r>
            <a:r>
              <a:rPr>
                <a:solidFill>
                  <a:srgbClr val="666666"/>
                </a:solidFill>
                <a:latin typeface="Courier"/>
              </a:rPr>
              <a:t>=</a:t>
            </a:r>
            <a:r>
              <a:rPr>
                <a:latin typeface="Courier"/>
              </a:rPr>
              <a:t> Cat(</a:t>
            </a:r>
            <a:r>
              <a:rPr>
                <a:solidFill>
                  <a:srgbClr val="4070A0"/>
                </a:solidFill>
                <a:latin typeface="Courier"/>
              </a:rPr>
              <a:t>'Felix'</a:t>
            </a:r>
            <a:r>
              <a:rPr>
                <a:latin typeface="Courier"/>
              </a:rPr>
              <a:t>)</a:t>
            </a:r>
            <a:br/>
            <a:br/>
            <a:r>
              <a:rPr>
                <a:solidFill>
                  <a:srgbClr val="008000"/>
                </a:solidFill>
                <a:latin typeface="Courier"/>
              </a:rPr>
              <a:t>print</a:t>
            </a:r>
            <a:r>
              <a:rPr>
                <a:latin typeface="Courier"/>
              </a:rPr>
              <a:t>(niko.speak())</a:t>
            </a:r>
            <a:br/>
            <a:r>
              <a:rPr>
                <a:solidFill>
                  <a:srgbClr val="008000"/>
                </a:solidFill>
                <a:latin typeface="Courier"/>
              </a:rPr>
              <a:t>print</a:t>
            </a:r>
            <a:r>
              <a:rPr>
                <a:latin typeface="Courier"/>
              </a:rPr>
              <a:t>(felix.speak())</a:t>
            </a:r>
          </a:p>
          <a:p>
            <a:pPr lvl="0" indent="0">
              <a:buNone/>
            </a:pPr>
            <a:r>
              <a:rPr>
                <a:latin typeface="Courier"/>
              </a:rPr>
              <a:t>Niko says Woof!
Felix says Meow!</a:t>
            </a:r>
          </a:p>
          <a:p>
            <a:pPr lvl="0" indent="0" marL="0">
              <a:buNone/>
            </a:pPr>
            <a:r>
              <a:rPr/>
              <a:t>Hier hebben we een Dog-klasse en een Cat-klasse, en elk heeft een </a:t>
            </a:r>
            <a:r>
              <a:rPr>
                <a:latin typeface="Courier"/>
              </a:rPr>
              <a:t>.speak()</a:t>
            </a:r>
            <a:r>
              <a:rPr/>
              <a:t>-methode. Wanneer </a:t>
            </a:r>
            <a:r>
              <a:rPr b="1"/>
              <a:t>aangeroepen</a:t>
            </a:r>
            <a:r>
              <a:rPr/>
              <a:t>, retourneert de </a:t>
            </a:r>
            <a:r>
              <a:rPr>
                <a:latin typeface="Courier"/>
              </a:rPr>
              <a:t>.speak()</a:t>
            </a:r>
            <a:r>
              <a:rPr/>
              <a:t>-methode van elk object een resultaat dat </a:t>
            </a:r>
            <a:r>
              <a:rPr b="1"/>
              <a:t>uniek</a:t>
            </a:r>
            <a:r>
              <a:rPr/>
              <a:t> is voor het object.</a:t>
            </a:r>
          </a:p>
          <a:p>
            <a:pPr lvl="0" indent="0" marL="0">
              <a:buNone/>
            </a:pPr>
            <a:r>
              <a:rPr/>
              <a:t>Er zijn een paar verschillende manieren om polymorfisme aan te tonen. Eerst met een for-lus:</a:t>
            </a:r>
          </a:p>
          <a:p>
            <a:pPr lvl="0" indent="0">
              <a:buNone/>
            </a:pPr>
            <a:r>
              <a:rPr b="1">
                <a:solidFill>
                  <a:srgbClr val="007020"/>
                </a:solidFill>
                <a:latin typeface="Courier"/>
              </a:rPr>
              <a:t>for</a:t>
            </a:r>
            <a:r>
              <a:rPr>
                <a:latin typeface="Courier"/>
              </a:rPr>
              <a:t> pet </a:t>
            </a:r>
            <a:r>
              <a:rPr b="1">
                <a:solidFill>
                  <a:srgbClr val="007020"/>
                </a:solidFill>
                <a:latin typeface="Courier"/>
              </a:rPr>
              <a:t>in</a:t>
            </a:r>
            <a:r>
              <a:rPr>
                <a:latin typeface="Courier"/>
              </a:rPr>
              <a:t> [niko,felix]:</a:t>
            </a:r>
            <a:br/>
            <a:r>
              <a:rPr>
                <a:latin typeface="Courier"/>
              </a:rPr>
              <a:t>    </a:t>
            </a:r>
            <a:r>
              <a:rPr>
                <a:solidFill>
                  <a:srgbClr val="008000"/>
                </a:solidFill>
                <a:latin typeface="Courier"/>
              </a:rPr>
              <a:t>print</a:t>
            </a:r>
            <a:r>
              <a:rPr>
                <a:latin typeface="Courier"/>
              </a:rPr>
              <a:t>(pet.speak())</a:t>
            </a:r>
          </a:p>
          <a:p>
            <a:pPr lvl="0" indent="0">
              <a:buNone/>
            </a:pPr>
            <a:r>
              <a:rPr>
                <a:latin typeface="Courier"/>
              </a:rPr>
              <a:t>Niko says Woof!
Felix says Meow!</a:t>
            </a:r>
          </a:p>
          <a:p>
            <a:pPr lvl="0" indent="0" marL="0">
              <a:buNone/>
            </a:pPr>
            <a:r>
              <a:rPr/>
              <a:t>Een andere is met functies:</a:t>
            </a:r>
          </a:p>
          <a:p>
            <a:pPr lvl="0" indent="0">
              <a:buNone/>
            </a:pPr>
            <a:r>
              <a:rPr b="1">
                <a:solidFill>
                  <a:srgbClr val="007020"/>
                </a:solidFill>
                <a:latin typeface="Courier"/>
              </a:rPr>
              <a:t>def</a:t>
            </a:r>
            <a:r>
              <a:rPr>
                <a:latin typeface="Courier"/>
              </a:rPr>
              <a:t> pet_speak(pet):</a:t>
            </a:r>
            <a:br/>
            <a:r>
              <a:rPr>
                <a:latin typeface="Courier"/>
              </a:rPr>
              <a:t>    </a:t>
            </a:r>
            <a:r>
              <a:rPr>
                <a:solidFill>
                  <a:srgbClr val="008000"/>
                </a:solidFill>
                <a:latin typeface="Courier"/>
              </a:rPr>
              <a:t>print</a:t>
            </a:r>
            <a:r>
              <a:rPr>
                <a:latin typeface="Courier"/>
              </a:rPr>
              <a:t>(pet.speak())</a:t>
            </a:r>
            <a:br/>
            <a:br/>
            <a:r>
              <a:rPr>
                <a:latin typeface="Courier"/>
              </a:rPr>
              <a:t>pet_speak(niko)</a:t>
            </a:r>
            <a:br/>
            <a:r>
              <a:rPr>
                <a:latin typeface="Courier"/>
              </a:rPr>
              <a:t>pet_speak(felix)</a:t>
            </a:r>
          </a:p>
          <a:p>
            <a:pPr lvl="0" indent="0">
              <a:buNone/>
            </a:pPr>
            <a:r>
              <a:rPr>
                <a:latin typeface="Courier"/>
              </a:rPr>
              <a:t>Niko says Woof!
Felix says Meow!</a:t>
            </a:r>
          </a:p>
          <a:p>
            <a:pPr lvl="0" indent="0" marL="0">
              <a:buNone/>
            </a:pPr>
            <a:r>
              <a:rPr/>
              <a:t>In beide gevallen konden we verschillende objecttypes doorgeven en kregen we objectspecifieke resultaten van hetzelfde mechanisme.</a:t>
            </a:r>
          </a:p>
          <a:p>
            <a:pPr lvl="0" indent="0" marL="0">
              <a:buNone/>
            </a:pPr>
            <a:r>
              <a:rPr/>
              <a:t>Een meer gebruikelijke (common) praktijk is om abstracte klassen en overerving te gebruiken. Een abstracte klasse is er een die </a:t>
            </a:r>
            <a:r>
              <a:rPr b="1"/>
              <a:t>nooit verwacht</a:t>
            </a:r>
            <a:r>
              <a:rPr/>
              <a:t> te worden </a:t>
            </a:r>
            <a:r>
              <a:rPr b="1"/>
              <a:t>geïnstantieerd</a:t>
            </a:r>
            <a:r>
              <a:rPr/>
              <a:t>. We zullen bijvoorbeeld nooit een Animal-object hebben, alleen Dog- en Cat-objecten, hoewel Dogs and Cats zijn afgeleid van Animals:</a:t>
            </a:r>
          </a:p>
          <a:p>
            <a:pPr lvl="0" indent="0">
              <a:buNone/>
            </a:pPr>
            <a:r>
              <a:rPr b="1">
                <a:solidFill>
                  <a:srgbClr val="007020"/>
                </a:solidFill>
                <a:latin typeface="Courier"/>
              </a:rPr>
              <a:t>class</a:t>
            </a:r>
            <a:r>
              <a:rPr>
                <a:latin typeface="Courier"/>
              </a:rPr>
              <a:t> Animal:</a:t>
            </a:r>
            <a:br/>
            <a:r>
              <a:rPr>
                <a:latin typeface="Courier"/>
              </a:rPr>
              <a:t>    </a:t>
            </a:r>
            <a:r>
              <a:rPr b="1">
                <a:solidFill>
                  <a:srgbClr val="007020"/>
                </a:solidFill>
                <a:latin typeface="Courier"/>
              </a:rPr>
              <a:t>def</a:t>
            </a:r>
            <a:r>
              <a:rPr>
                <a:latin typeface="Courier"/>
              </a:rPr>
              <a:t> </a:t>
            </a:r>
            <a:r>
              <a:rPr>
                <a:solidFill>
                  <a:srgbClr val="06287E"/>
                </a:solidFill>
                <a:latin typeface="Courier"/>
              </a:rPr>
              <a:t>__init__</a:t>
            </a:r>
            <a:r>
              <a:rPr>
                <a:latin typeface="Courier"/>
              </a:rPr>
              <a:t>(</a:t>
            </a:r>
            <a:r>
              <a:rPr>
                <a:solidFill>
                  <a:srgbClr val="19177C"/>
                </a:solidFill>
                <a:latin typeface="Courier"/>
              </a:rPr>
              <a:t>self</a:t>
            </a:r>
            <a:r>
              <a:rPr>
                <a:latin typeface="Courier"/>
              </a:rPr>
              <a:t>, name):    </a:t>
            </a:r>
            <a:r>
              <a:rPr i="1">
                <a:solidFill>
                  <a:srgbClr val="60A0B0"/>
                </a:solidFill>
                <a:latin typeface="Courier"/>
              </a:rPr>
              <a:t># Constructeur van de klas</a:t>
            </a:r>
            <a:br/>
            <a:r>
              <a:rPr>
                <a:latin typeface="Courier"/>
              </a:rPr>
              <a:t>        </a:t>
            </a:r>
            <a:r>
              <a:rPr>
                <a:solidFill>
                  <a:srgbClr val="19177C"/>
                </a:solidFill>
                <a:latin typeface="Courier"/>
              </a:rPr>
              <a:t>self</a:t>
            </a:r>
            <a:r>
              <a:rPr>
                <a:latin typeface="Courier"/>
              </a:rPr>
              <a:t>.name </a:t>
            </a:r>
            <a:r>
              <a:rPr>
                <a:solidFill>
                  <a:srgbClr val="666666"/>
                </a:solidFill>
                <a:latin typeface="Courier"/>
              </a:rPr>
              <a:t>=</a:t>
            </a:r>
            <a:r>
              <a:rPr>
                <a:latin typeface="Courier"/>
              </a:rPr>
              <a:t> name</a:t>
            </a:r>
            <a:br/>
            <a:br/>
            <a:r>
              <a:rPr>
                <a:latin typeface="Courier"/>
              </a:rPr>
              <a:t>    </a:t>
            </a:r>
            <a:r>
              <a:rPr b="1">
                <a:solidFill>
                  <a:srgbClr val="007020"/>
                </a:solidFill>
                <a:latin typeface="Courier"/>
              </a:rPr>
              <a:t>def</a:t>
            </a:r>
            <a:r>
              <a:rPr>
                <a:latin typeface="Courier"/>
              </a:rPr>
              <a:t> speak(</a:t>
            </a:r>
            <a:r>
              <a:rPr>
                <a:solidFill>
                  <a:srgbClr val="19177C"/>
                </a:solidFill>
                <a:latin typeface="Courier"/>
              </a:rPr>
              <a:t>self</a:t>
            </a:r>
            <a:r>
              <a:rPr>
                <a:latin typeface="Courier"/>
              </a:rPr>
              <a:t>):             </a:t>
            </a:r>
            <a:r>
              <a:rPr i="1">
                <a:solidFill>
                  <a:srgbClr val="60A0B0"/>
                </a:solidFill>
                <a:latin typeface="Courier"/>
              </a:rPr>
              <a:t># Abstracte methode, alleen gedefinieerd door conventie</a:t>
            </a:r>
            <a:br/>
            <a:r>
              <a:rPr>
                <a:latin typeface="Courier"/>
              </a:rPr>
              <a:t>        </a:t>
            </a:r>
            <a:r>
              <a:rPr b="1">
                <a:solidFill>
                  <a:srgbClr val="007020"/>
                </a:solidFill>
                <a:latin typeface="Courier"/>
              </a:rPr>
              <a:t>raise</a:t>
            </a:r>
            <a:r>
              <a:rPr>
                <a:latin typeface="Courier"/>
              </a:rPr>
              <a:t> </a:t>
            </a:r>
            <a:r>
              <a:rPr>
                <a:solidFill>
                  <a:srgbClr val="BC7A00"/>
                </a:solidFill>
                <a:latin typeface="Courier"/>
              </a:rPr>
              <a:t>NotImplementedError</a:t>
            </a:r>
            <a:r>
              <a:rPr>
                <a:latin typeface="Courier"/>
              </a:rPr>
              <a:t>(</a:t>
            </a:r>
            <a:r>
              <a:rPr>
                <a:solidFill>
                  <a:srgbClr val="4070A0"/>
                </a:solidFill>
                <a:latin typeface="Courier"/>
              </a:rPr>
              <a:t>"Subclass must implement abstract method"</a:t>
            </a:r>
            <a:r>
              <a:rPr>
                <a:latin typeface="Courier"/>
              </a:rPr>
              <a:t>)</a:t>
            </a:r>
            <a:br/>
            <a:br/>
            <a:br/>
            <a:r>
              <a:rPr b="1">
                <a:solidFill>
                  <a:srgbClr val="007020"/>
                </a:solidFill>
                <a:latin typeface="Courier"/>
              </a:rPr>
              <a:t>class</a:t>
            </a:r>
            <a:r>
              <a:rPr>
                <a:latin typeface="Courier"/>
              </a:rPr>
              <a:t> Dog(Animal):</a:t>
            </a:r>
            <a:br/>
            <a:r>
              <a:rPr>
                <a:latin typeface="Courier"/>
              </a:rPr>
              <a:t>    </a:t>
            </a:r>
            <a:br/>
            <a:r>
              <a:rPr>
                <a:latin typeface="Courier"/>
              </a:rPr>
              <a:t>    </a:t>
            </a:r>
            <a:r>
              <a:rPr b="1">
                <a:solidFill>
                  <a:srgbClr val="007020"/>
                </a:solidFill>
                <a:latin typeface="Courier"/>
              </a:rPr>
              <a:t>def</a:t>
            </a:r>
            <a:r>
              <a:rPr>
                <a:latin typeface="Courier"/>
              </a:rPr>
              <a:t> speak(</a:t>
            </a:r>
            <a:r>
              <a:rPr>
                <a:solidFill>
                  <a:srgbClr val="19177C"/>
                </a:solidFill>
                <a:latin typeface="Courier"/>
              </a:rPr>
              <a:t>self</a:t>
            </a:r>
            <a:r>
              <a:rPr>
                <a:latin typeface="Courier"/>
              </a:rPr>
              <a:t>):</a:t>
            </a:r>
            <a:br/>
            <a:r>
              <a:rPr>
                <a:latin typeface="Courier"/>
              </a:rPr>
              <a:t>        </a:t>
            </a:r>
            <a:r>
              <a:rPr b="1">
                <a:solidFill>
                  <a:srgbClr val="007020"/>
                </a:solidFill>
                <a:latin typeface="Courier"/>
              </a:rPr>
              <a:t>return</a:t>
            </a:r>
            <a:r>
              <a:rPr>
                <a:latin typeface="Courier"/>
              </a:rPr>
              <a:t> </a:t>
            </a:r>
            <a:r>
              <a:rPr>
                <a:solidFill>
                  <a:srgbClr val="19177C"/>
                </a:solidFill>
                <a:latin typeface="Courier"/>
              </a:rPr>
              <a:t>self</a:t>
            </a:r>
            <a:r>
              <a:rPr>
                <a:latin typeface="Courier"/>
              </a:rPr>
              <a:t>.name</a:t>
            </a:r>
            <a:r>
              <a:rPr>
                <a:solidFill>
                  <a:srgbClr val="666666"/>
                </a:solidFill>
                <a:latin typeface="Courier"/>
              </a:rPr>
              <a:t>+</a:t>
            </a:r>
            <a:r>
              <a:rPr>
                <a:solidFill>
                  <a:srgbClr val="4070A0"/>
                </a:solidFill>
                <a:latin typeface="Courier"/>
              </a:rPr>
              <a:t>' says Woof!'</a:t>
            </a:r>
            <a:br/>
            <a:r>
              <a:rPr>
                <a:latin typeface="Courier"/>
              </a:rPr>
              <a:t>    </a:t>
            </a:r>
            <a:br/>
            <a:r>
              <a:rPr b="1">
                <a:solidFill>
                  <a:srgbClr val="007020"/>
                </a:solidFill>
                <a:latin typeface="Courier"/>
              </a:rPr>
              <a:t>class</a:t>
            </a:r>
            <a:r>
              <a:rPr>
                <a:latin typeface="Courier"/>
              </a:rPr>
              <a:t> Cat(Animal):</a:t>
            </a:r>
            <a:br/>
            <a:br/>
            <a:r>
              <a:rPr>
                <a:latin typeface="Courier"/>
              </a:rPr>
              <a:t>    </a:t>
            </a:r>
            <a:r>
              <a:rPr b="1">
                <a:solidFill>
                  <a:srgbClr val="007020"/>
                </a:solidFill>
                <a:latin typeface="Courier"/>
              </a:rPr>
              <a:t>def</a:t>
            </a:r>
            <a:r>
              <a:rPr>
                <a:latin typeface="Courier"/>
              </a:rPr>
              <a:t> speak(</a:t>
            </a:r>
            <a:r>
              <a:rPr>
                <a:solidFill>
                  <a:srgbClr val="19177C"/>
                </a:solidFill>
                <a:latin typeface="Courier"/>
              </a:rPr>
              <a:t>self</a:t>
            </a:r>
            <a:r>
              <a:rPr>
                <a:latin typeface="Courier"/>
              </a:rPr>
              <a:t>):</a:t>
            </a:r>
            <a:br/>
            <a:r>
              <a:rPr>
                <a:latin typeface="Courier"/>
              </a:rPr>
              <a:t>        </a:t>
            </a:r>
            <a:r>
              <a:rPr b="1">
                <a:solidFill>
                  <a:srgbClr val="007020"/>
                </a:solidFill>
                <a:latin typeface="Courier"/>
              </a:rPr>
              <a:t>return</a:t>
            </a:r>
            <a:r>
              <a:rPr>
                <a:latin typeface="Courier"/>
              </a:rPr>
              <a:t> </a:t>
            </a:r>
            <a:r>
              <a:rPr>
                <a:solidFill>
                  <a:srgbClr val="19177C"/>
                </a:solidFill>
                <a:latin typeface="Courier"/>
              </a:rPr>
              <a:t>self</a:t>
            </a:r>
            <a:r>
              <a:rPr>
                <a:latin typeface="Courier"/>
              </a:rPr>
              <a:t>.name</a:t>
            </a:r>
            <a:r>
              <a:rPr>
                <a:solidFill>
                  <a:srgbClr val="666666"/>
                </a:solidFill>
                <a:latin typeface="Courier"/>
              </a:rPr>
              <a:t>+</a:t>
            </a:r>
            <a:r>
              <a:rPr>
                <a:solidFill>
                  <a:srgbClr val="4070A0"/>
                </a:solidFill>
                <a:latin typeface="Courier"/>
              </a:rPr>
              <a:t>' says Meow!'</a:t>
            </a:r>
            <a:br/>
            <a:r>
              <a:rPr>
                <a:latin typeface="Courier"/>
              </a:rPr>
              <a:t>    </a:t>
            </a:r>
            <a:br/>
            <a:r>
              <a:rPr>
                <a:latin typeface="Courier"/>
              </a:rPr>
              <a:t>fido </a:t>
            </a:r>
            <a:r>
              <a:rPr>
                <a:solidFill>
                  <a:srgbClr val="666666"/>
                </a:solidFill>
                <a:latin typeface="Courier"/>
              </a:rPr>
              <a:t>=</a:t>
            </a:r>
            <a:r>
              <a:rPr>
                <a:latin typeface="Courier"/>
              </a:rPr>
              <a:t> Dog(</a:t>
            </a:r>
            <a:r>
              <a:rPr>
                <a:solidFill>
                  <a:srgbClr val="4070A0"/>
                </a:solidFill>
                <a:latin typeface="Courier"/>
              </a:rPr>
              <a:t>'Fido'</a:t>
            </a:r>
            <a:r>
              <a:rPr>
                <a:latin typeface="Courier"/>
              </a:rPr>
              <a:t>)</a:t>
            </a:r>
            <a:br/>
            <a:r>
              <a:rPr>
                <a:latin typeface="Courier"/>
              </a:rPr>
              <a:t>isis </a:t>
            </a:r>
            <a:r>
              <a:rPr>
                <a:solidFill>
                  <a:srgbClr val="666666"/>
                </a:solidFill>
                <a:latin typeface="Courier"/>
              </a:rPr>
              <a:t>=</a:t>
            </a:r>
            <a:r>
              <a:rPr>
                <a:latin typeface="Courier"/>
              </a:rPr>
              <a:t> Cat(</a:t>
            </a:r>
            <a:r>
              <a:rPr>
                <a:solidFill>
                  <a:srgbClr val="4070A0"/>
                </a:solidFill>
                <a:latin typeface="Courier"/>
              </a:rPr>
              <a:t>'Isis'</a:t>
            </a:r>
            <a:r>
              <a:rPr>
                <a:latin typeface="Courier"/>
              </a:rPr>
              <a:t>)</a:t>
            </a:r>
            <a:br/>
            <a:br/>
            <a:r>
              <a:rPr>
                <a:solidFill>
                  <a:srgbClr val="008000"/>
                </a:solidFill>
                <a:latin typeface="Courier"/>
              </a:rPr>
              <a:t>print</a:t>
            </a:r>
            <a:r>
              <a:rPr>
                <a:latin typeface="Courier"/>
              </a:rPr>
              <a:t>(fido.speak())</a:t>
            </a:r>
            <a:br/>
            <a:r>
              <a:rPr>
                <a:solidFill>
                  <a:srgbClr val="008000"/>
                </a:solidFill>
                <a:latin typeface="Courier"/>
              </a:rPr>
              <a:t>print</a:t>
            </a:r>
            <a:r>
              <a:rPr>
                <a:latin typeface="Courier"/>
              </a:rPr>
              <a:t>(isis.speak())</a:t>
            </a:r>
          </a:p>
          <a:p>
            <a:pPr lvl="0" indent="0">
              <a:buNone/>
            </a:pPr>
            <a:r>
              <a:rPr>
                <a:latin typeface="Courier"/>
              </a:rPr>
              <a:t>Fido says Woof!
Isis says Meow!</a:t>
            </a:r>
          </a:p>
          <a:p>
            <a:pPr lvl="0" indent="0" marL="0">
              <a:buNone/>
            </a:pPr>
            <a:r>
              <a:rPr/>
              <a:t>Voorbeelden van polymorfisme uit het levensecht-applicaties zijn als de volgende: * Voor het openen van de verschillende bestandstypen: Er zijn verschillende tools nodig om Word-, pdf- en Excel-bestanden weer te geven * Voor het toevoeging van de verschillende objecten: De operator </a:t>
            </a:r>
            <a:r>
              <a:rPr>
                <a:latin typeface="Courier"/>
              </a:rPr>
              <a:t>+</a:t>
            </a:r>
            <a:r>
              <a:rPr/>
              <a:t> voert rekenkundige bewerkingen (arithmetic) en aaneenschakelingen (concatenation) uit</a:t>
            </a:r>
          </a:p>
          <a:p>
            <a:pPr lvl="0" indent="0" marL="0">
              <a:spcBef>
                <a:spcPts val="3000"/>
              </a:spcBef>
              <a:buNone/>
            </a:pPr>
            <a:r>
              <a:rPr b="1"/>
              <a:t>Speciale methoden met __ methode-naam __</a:t>
            </a:r>
          </a:p>
          <a:p>
            <a:pPr lvl="0" indent="0" marL="0">
              <a:buNone/>
            </a:pPr>
            <a:r>
              <a:rPr/>
              <a:t>Laten we tot slot speciale methoden bespreken. Klassen in Python kunnen bepaalde bewerkingen uitvoeren met speciale methodenamen. Deze methoden worden niet rechtstreeks aangeroepen, maar door Python-specifieke taal-syntaxis. Laten we bijvoorbeeld een Boek-klas maken:</a:t>
            </a:r>
          </a:p>
          <a:p>
            <a:pPr lvl="0" indent="0">
              <a:buNone/>
            </a:pPr>
            <a:r>
              <a:rPr b="1">
                <a:solidFill>
                  <a:srgbClr val="007020"/>
                </a:solidFill>
                <a:latin typeface="Courier"/>
              </a:rPr>
              <a:t>class</a:t>
            </a:r>
            <a:r>
              <a:rPr>
                <a:latin typeface="Courier"/>
              </a:rPr>
              <a:t> Book:</a:t>
            </a:r>
            <a:br/>
            <a:r>
              <a:rPr>
                <a:latin typeface="Courier"/>
              </a:rPr>
              <a:t>    </a:t>
            </a:r>
            <a:r>
              <a:rPr b="1">
                <a:solidFill>
                  <a:srgbClr val="007020"/>
                </a:solidFill>
                <a:latin typeface="Courier"/>
              </a:rPr>
              <a:t>def</a:t>
            </a:r>
            <a:r>
              <a:rPr>
                <a:latin typeface="Courier"/>
              </a:rPr>
              <a:t> </a:t>
            </a:r>
            <a:r>
              <a:rPr>
                <a:solidFill>
                  <a:srgbClr val="06287E"/>
                </a:solidFill>
                <a:latin typeface="Courier"/>
              </a:rPr>
              <a:t>__init__</a:t>
            </a:r>
            <a:r>
              <a:rPr>
                <a:latin typeface="Courier"/>
              </a:rPr>
              <a:t>(</a:t>
            </a:r>
            <a:r>
              <a:rPr>
                <a:solidFill>
                  <a:srgbClr val="19177C"/>
                </a:solidFill>
                <a:latin typeface="Courier"/>
              </a:rPr>
              <a:t>self</a:t>
            </a:r>
            <a:r>
              <a:rPr>
                <a:latin typeface="Courier"/>
              </a:rPr>
              <a:t>, title, author, pages):</a:t>
            </a:r>
            <a:br/>
            <a:r>
              <a:rPr>
                <a:latin typeface="Courier"/>
              </a:rPr>
              <a:t>        </a:t>
            </a:r>
            <a:r>
              <a:rPr>
                <a:solidFill>
                  <a:srgbClr val="008000"/>
                </a:solidFill>
                <a:latin typeface="Courier"/>
              </a:rPr>
              <a:t>print</a:t>
            </a:r>
            <a:r>
              <a:rPr>
                <a:latin typeface="Courier"/>
              </a:rPr>
              <a:t>(</a:t>
            </a:r>
            <a:r>
              <a:rPr>
                <a:solidFill>
                  <a:srgbClr val="4070A0"/>
                </a:solidFill>
                <a:latin typeface="Courier"/>
              </a:rPr>
              <a:t>"A book is created"</a:t>
            </a:r>
            <a:r>
              <a:rPr>
                <a:latin typeface="Courier"/>
              </a:rPr>
              <a:t>)</a:t>
            </a:r>
            <a:br/>
            <a:r>
              <a:rPr>
                <a:latin typeface="Courier"/>
              </a:rPr>
              <a:t>        </a:t>
            </a:r>
            <a:r>
              <a:rPr>
                <a:solidFill>
                  <a:srgbClr val="19177C"/>
                </a:solidFill>
                <a:latin typeface="Courier"/>
              </a:rPr>
              <a:t>self</a:t>
            </a:r>
            <a:r>
              <a:rPr>
                <a:latin typeface="Courier"/>
              </a:rPr>
              <a:t>.title </a:t>
            </a:r>
            <a:r>
              <a:rPr>
                <a:solidFill>
                  <a:srgbClr val="666666"/>
                </a:solidFill>
                <a:latin typeface="Courier"/>
              </a:rPr>
              <a:t>=</a:t>
            </a:r>
            <a:r>
              <a:rPr>
                <a:latin typeface="Courier"/>
              </a:rPr>
              <a:t> title</a:t>
            </a:r>
            <a:br/>
            <a:r>
              <a:rPr>
                <a:latin typeface="Courier"/>
              </a:rPr>
              <a:t>        </a:t>
            </a:r>
            <a:r>
              <a:rPr>
                <a:solidFill>
                  <a:srgbClr val="19177C"/>
                </a:solidFill>
                <a:latin typeface="Courier"/>
              </a:rPr>
              <a:t>self</a:t>
            </a:r>
            <a:r>
              <a:rPr>
                <a:latin typeface="Courier"/>
              </a:rPr>
              <a:t>.author </a:t>
            </a:r>
            <a:r>
              <a:rPr>
                <a:solidFill>
                  <a:srgbClr val="666666"/>
                </a:solidFill>
                <a:latin typeface="Courier"/>
              </a:rPr>
              <a:t>=</a:t>
            </a:r>
            <a:r>
              <a:rPr>
                <a:latin typeface="Courier"/>
              </a:rPr>
              <a:t> author</a:t>
            </a:r>
            <a:br/>
            <a:r>
              <a:rPr>
                <a:latin typeface="Courier"/>
              </a:rPr>
              <a:t>        </a:t>
            </a:r>
            <a:r>
              <a:rPr>
                <a:solidFill>
                  <a:srgbClr val="19177C"/>
                </a:solidFill>
                <a:latin typeface="Courier"/>
              </a:rPr>
              <a:t>self</a:t>
            </a:r>
            <a:r>
              <a:rPr>
                <a:latin typeface="Courier"/>
              </a:rPr>
              <a:t>.pages </a:t>
            </a:r>
            <a:r>
              <a:rPr>
                <a:solidFill>
                  <a:srgbClr val="666666"/>
                </a:solidFill>
                <a:latin typeface="Courier"/>
              </a:rPr>
              <a:t>=</a:t>
            </a:r>
            <a:r>
              <a:rPr>
                <a:latin typeface="Courier"/>
              </a:rPr>
              <a:t> pages</a:t>
            </a:r>
            <a:br/>
            <a:br/>
            <a:r>
              <a:rPr>
                <a:latin typeface="Courier"/>
              </a:rPr>
              <a:t>    </a:t>
            </a:r>
            <a:r>
              <a:rPr b="1">
                <a:solidFill>
                  <a:srgbClr val="007020"/>
                </a:solidFill>
                <a:latin typeface="Courier"/>
              </a:rPr>
              <a:t>def</a:t>
            </a:r>
            <a:r>
              <a:rPr>
                <a:latin typeface="Courier"/>
              </a:rPr>
              <a:t> </a:t>
            </a:r>
            <a:r>
              <a:rPr>
                <a:solidFill>
                  <a:srgbClr val="06287E"/>
                </a:solidFill>
                <a:latin typeface="Courier"/>
              </a:rPr>
              <a:t>__str__</a:t>
            </a:r>
            <a:r>
              <a:rPr>
                <a:latin typeface="Courier"/>
              </a:rPr>
              <a:t>(</a:t>
            </a:r>
            <a:r>
              <a:rPr>
                <a:solidFill>
                  <a:srgbClr val="19177C"/>
                </a:solidFill>
                <a:latin typeface="Courier"/>
              </a:rPr>
              <a:t>self</a:t>
            </a:r>
            <a:r>
              <a:rPr>
                <a:latin typeface="Courier"/>
              </a:rPr>
              <a:t>):</a:t>
            </a:r>
            <a:br/>
            <a:r>
              <a:rPr>
                <a:latin typeface="Courier"/>
              </a:rPr>
              <a:t>        </a:t>
            </a:r>
            <a:r>
              <a:rPr b="1">
                <a:solidFill>
                  <a:srgbClr val="007020"/>
                </a:solidFill>
                <a:latin typeface="Courier"/>
              </a:rPr>
              <a:t>return</a:t>
            </a:r>
            <a:r>
              <a:rPr>
                <a:latin typeface="Courier"/>
              </a:rPr>
              <a:t> </a:t>
            </a:r>
            <a:r>
              <a:rPr>
                <a:solidFill>
                  <a:srgbClr val="4070A0"/>
                </a:solidFill>
                <a:latin typeface="Courier"/>
              </a:rPr>
              <a:t>"Title: %s, author: %s, pages: %s"</a:t>
            </a:r>
            <a:r>
              <a:rPr>
                <a:latin typeface="Courier"/>
              </a:rPr>
              <a:t> </a:t>
            </a:r>
            <a:r>
              <a:rPr>
                <a:solidFill>
                  <a:srgbClr val="666666"/>
                </a:solidFill>
                <a:latin typeface="Courier"/>
              </a:rPr>
              <a:t>%</a:t>
            </a:r>
            <a:r>
              <a:rPr>
                <a:latin typeface="Courier"/>
              </a:rPr>
              <a:t>(</a:t>
            </a:r>
            <a:r>
              <a:rPr>
                <a:solidFill>
                  <a:srgbClr val="19177C"/>
                </a:solidFill>
                <a:latin typeface="Courier"/>
              </a:rPr>
              <a:t>self</a:t>
            </a:r>
            <a:r>
              <a:rPr>
                <a:latin typeface="Courier"/>
              </a:rPr>
              <a:t>.title, </a:t>
            </a:r>
            <a:r>
              <a:rPr>
                <a:solidFill>
                  <a:srgbClr val="19177C"/>
                </a:solidFill>
                <a:latin typeface="Courier"/>
              </a:rPr>
              <a:t>self</a:t>
            </a:r>
            <a:r>
              <a:rPr>
                <a:latin typeface="Courier"/>
              </a:rPr>
              <a:t>.author, </a:t>
            </a:r>
            <a:r>
              <a:rPr>
                <a:solidFill>
                  <a:srgbClr val="19177C"/>
                </a:solidFill>
                <a:latin typeface="Courier"/>
              </a:rPr>
              <a:t>self</a:t>
            </a:r>
            <a:r>
              <a:rPr>
                <a:latin typeface="Courier"/>
              </a:rPr>
              <a:t>.pages)</a:t>
            </a:r>
            <a:br/>
            <a:br/>
            <a:r>
              <a:rPr>
                <a:latin typeface="Courier"/>
              </a:rPr>
              <a:t>    </a:t>
            </a:r>
            <a:r>
              <a:rPr b="1">
                <a:solidFill>
                  <a:srgbClr val="007020"/>
                </a:solidFill>
                <a:latin typeface="Courier"/>
              </a:rPr>
              <a:t>def</a:t>
            </a:r>
            <a:r>
              <a:rPr>
                <a:latin typeface="Courier"/>
              </a:rPr>
              <a:t> </a:t>
            </a:r>
            <a:r>
              <a:rPr>
                <a:solidFill>
                  <a:srgbClr val="06287E"/>
                </a:solidFill>
                <a:latin typeface="Courier"/>
              </a:rPr>
              <a:t>__len__</a:t>
            </a:r>
            <a:r>
              <a:rPr>
                <a:latin typeface="Courier"/>
              </a:rPr>
              <a:t>(</a:t>
            </a:r>
            <a:r>
              <a:rPr>
                <a:solidFill>
                  <a:srgbClr val="19177C"/>
                </a:solidFill>
                <a:latin typeface="Courier"/>
              </a:rPr>
              <a:t>self</a:t>
            </a:r>
            <a:r>
              <a:rPr>
                <a:latin typeface="Courier"/>
              </a:rPr>
              <a:t>):</a:t>
            </a:r>
            <a:br/>
            <a:r>
              <a:rPr>
                <a:latin typeface="Courier"/>
              </a:rPr>
              <a:t>        </a:t>
            </a:r>
            <a:r>
              <a:rPr b="1">
                <a:solidFill>
                  <a:srgbClr val="007020"/>
                </a:solidFill>
                <a:latin typeface="Courier"/>
              </a:rPr>
              <a:t>return</a:t>
            </a:r>
            <a:r>
              <a:rPr>
                <a:latin typeface="Courier"/>
              </a:rPr>
              <a:t> </a:t>
            </a:r>
            <a:r>
              <a:rPr>
                <a:solidFill>
                  <a:srgbClr val="19177C"/>
                </a:solidFill>
                <a:latin typeface="Courier"/>
              </a:rPr>
              <a:t>self</a:t>
            </a:r>
            <a:r>
              <a:rPr>
                <a:latin typeface="Courier"/>
              </a:rPr>
              <a:t>.pages</a:t>
            </a:r>
            <a:br/>
            <a:br/>
            <a:r>
              <a:rPr>
                <a:latin typeface="Courier"/>
              </a:rPr>
              <a:t>    </a:t>
            </a:r>
            <a:r>
              <a:rPr b="1">
                <a:solidFill>
                  <a:srgbClr val="007020"/>
                </a:solidFill>
                <a:latin typeface="Courier"/>
              </a:rPr>
              <a:t>def</a:t>
            </a:r>
            <a:r>
              <a:rPr>
                <a:latin typeface="Courier"/>
              </a:rPr>
              <a:t> </a:t>
            </a:r>
            <a:r>
              <a:rPr>
                <a:solidFill>
                  <a:srgbClr val="06287E"/>
                </a:solidFill>
                <a:latin typeface="Courier"/>
              </a:rPr>
              <a:t>__del__</a:t>
            </a:r>
            <a:r>
              <a:rPr>
                <a:latin typeface="Courier"/>
              </a:rPr>
              <a:t>(</a:t>
            </a:r>
            <a:r>
              <a:rPr>
                <a:solidFill>
                  <a:srgbClr val="19177C"/>
                </a:solidFill>
                <a:latin typeface="Courier"/>
              </a:rPr>
              <a:t>self</a:t>
            </a:r>
            <a:r>
              <a:rPr>
                <a:latin typeface="Courier"/>
              </a:rPr>
              <a:t>):</a:t>
            </a:r>
            <a:br/>
            <a:r>
              <a:rPr>
                <a:latin typeface="Courier"/>
              </a:rPr>
              <a:t>        </a:t>
            </a:r>
            <a:r>
              <a:rPr>
                <a:solidFill>
                  <a:srgbClr val="008000"/>
                </a:solidFill>
                <a:latin typeface="Courier"/>
              </a:rPr>
              <a:t>print</a:t>
            </a:r>
            <a:r>
              <a:rPr>
                <a:latin typeface="Courier"/>
              </a:rPr>
              <a:t>(</a:t>
            </a:r>
            <a:r>
              <a:rPr>
                <a:solidFill>
                  <a:srgbClr val="4070A0"/>
                </a:solidFill>
                <a:latin typeface="Courier"/>
              </a:rPr>
              <a:t>"A book is destroyed"</a:t>
            </a:r>
            <a:r>
              <a:rPr>
                <a:latin typeface="Courier"/>
              </a:rPr>
              <a:t>)</a:t>
            </a:r>
          </a:p>
          <a:p>
            <a:pPr lvl="0" indent="0">
              <a:buNone/>
            </a:pPr>
            <a:r>
              <a:rPr>
                <a:latin typeface="Courier"/>
              </a:rPr>
              <a:t>book </a:t>
            </a:r>
            <a:r>
              <a:rPr>
                <a:solidFill>
                  <a:srgbClr val="666666"/>
                </a:solidFill>
                <a:latin typeface="Courier"/>
              </a:rPr>
              <a:t>=</a:t>
            </a:r>
            <a:r>
              <a:rPr>
                <a:latin typeface="Courier"/>
              </a:rPr>
              <a:t> Book(</a:t>
            </a:r>
            <a:r>
              <a:rPr>
                <a:solidFill>
                  <a:srgbClr val="4070A0"/>
                </a:solidFill>
                <a:latin typeface="Courier"/>
              </a:rPr>
              <a:t>"Python Rocks!"</a:t>
            </a:r>
            <a:r>
              <a:rPr>
                <a:latin typeface="Courier"/>
              </a:rPr>
              <a:t>, </a:t>
            </a:r>
            <a:r>
              <a:rPr>
                <a:solidFill>
                  <a:srgbClr val="4070A0"/>
                </a:solidFill>
                <a:latin typeface="Courier"/>
              </a:rPr>
              <a:t>"Jose Portilla"</a:t>
            </a:r>
            <a:r>
              <a:rPr>
                <a:latin typeface="Courier"/>
              </a:rPr>
              <a:t>, </a:t>
            </a:r>
            <a:r>
              <a:rPr>
                <a:solidFill>
                  <a:srgbClr val="40A070"/>
                </a:solidFill>
                <a:latin typeface="Courier"/>
              </a:rPr>
              <a:t>159</a:t>
            </a:r>
            <a:r>
              <a:rPr>
                <a:latin typeface="Courier"/>
              </a:rPr>
              <a:t>)</a:t>
            </a:r>
            <a:br/>
            <a:br/>
            <a:r>
              <a:rPr i="1">
                <a:solidFill>
                  <a:srgbClr val="60A0B0"/>
                </a:solidFill>
                <a:latin typeface="Courier"/>
              </a:rPr>
              <a:t># Speciale methoden</a:t>
            </a:r>
            <a:br/>
            <a:r>
              <a:rPr>
                <a:solidFill>
                  <a:srgbClr val="008000"/>
                </a:solidFill>
                <a:latin typeface="Courier"/>
              </a:rPr>
              <a:t>print</a:t>
            </a:r>
            <a:r>
              <a:rPr>
                <a:latin typeface="Courier"/>
              </a:rPr>
              <a:t>(book)</a:t>
            </a:r>
            <a:br/>
            <a:r>
              <a:rPr>
                <a:solidFill>
                  <a:srgbClr val="008000"/>
                </a:solidFill>
                <a:latin typeface="Courier"/>
              </a:rPr>
              <a:t>print</a:t>
            </a:r>
            <a:r>
              <a:rPr>
                <a:latin typeface="Courier"/>
              </a:rPr>
              <a:t>(</a:t>
            </a:r>
            <a:r>
              <a:rPr>
                <a:solidFill>
                  <a:srgbClr val="008000"/>
                </a:solidFill>
                <a:latin typeface="Courier"/>
              </a:rPr>
              <a:t>len</a:t>
            </a:r>
            <a:r>
              <a:rPr>
                <a:latin typeface="Courier"/>
              </a:rPr>
              <a:t>(book))</a:t>
            </a:r>
            <a:br/>
            <a:r>
              <a:rPr b="1">
                <a:solidFill>
                  <a:srgbClr val="007020"/>
                </a:solidFill>
                <a:latin typeface="Courier"/>
              </a:rPr>
              <a:t>del</a:t>
            </a:r>
            <a:r>
              <a:rPr>
                <a:latin typeface="Courier"/>
              </a:rPr>
              <a:t> book</a:t>
            </a:r>
          </a:p>
          <a:p>
            <a:pPr lvl="0" indent="0">
              <a:buNone/>
            </a:pPr>
            <a:r>
              <a:rPr>
                <a:latin typeface="Courier"/>
              </a:rPr>
              <a:t>A book is created
Title: Python Rocks!, author: Jose Portilla, pages: 159
159
A book is destroyed</a:t>
            </a:r>
          </a:p>
          <a:p>
            <a:pPr lvl="0" indent="0" marL="0">
              <a:buNone/>
            </a:pPr>
            <a:r>
              <a:rPr/>
              <a:t>De methoden </a:t>
            </a:r>
            <a:r>
              <a:rPr b="1"/>
              <a:t>init</a:t>
            </a:r>
            <a:r>
              <a:rPr/>
              <a:t>(), </a:t>
            </a:r>
            <a:r>
              <a:rPr b="1"/>
              <a:t>str</a:t>
            </a:r>
            <a:r>
              <a:rPr/>
              <a:t>(), </a:t>
            </a:r>
            <a:r>
              <a:rPr b="1"/>
              <a:t>len</a:t>
            </a:r>
            <a:r>
              <a:rPr/>
              <a:t>() en </a:t>
            </a:r>
            <a:r>
              <a:rPr b="1"/>
              <a:t>del</a:t>
            </a:r>
            <a:r>
              <a:rPr/>
              <a:t>()</a:t>
            </a:r>
          </a:p>
          <a:p>
            <a:pPr lvl="0" indent="0" marL="0">
              <a:buNone/>
            </a:pPr>
            <a:r>
              <a:rPr/>
              <a:t>Deze speciale methoden worden gedefinieerd door het gebruik van </a:t>
            </a:r>
            <a:r>
              <a:rPr b="1"/>
              <a:t>onderstrepingstekens</a:t>
            </a:r>
            <a:r>
              <a:rPr/>
              <a:t> (underscore). Ze stellen ons in staat om Python-specifieke functies te gebruiken op objecten die met onze klasse zijn gemaakt.</a:t>
            </a:r>
          </a:p>
          <a:p>
            <a:pPr lvl="0" indent="0" marL="0">
              <a:buNone/>
            </a:pPr>
            <a:r>
              <a:rPr b="1"/>
              <a:t>Geweldig! Na deze lezing zou u een basiskennis moeten hebben van hoe u uw eigen objecten kunt maken met klasse in Python. U zult hier intensief gebruik van maken in uw volgende Milestone-Project!</a:t>
            </a:r>
          </a:p>
          <a:p>
            <a:pPr lvl="0" indent="0" marL="0">
              <a:buNone/>
            </a:pPr>
            <a:r>
              <a:rPr/>
              <a:t>Ga voor meer geweldige bronnen (resources) over dit onderwerp naar:</a:t>
            </a:r>
          </a:p>
          <a:p>
            <a:pPr lvl="0" indent="0" marL="0">
              <a:buNone/>
            </a:pPr>
            <a:r>
              <a:rPr>
                <a:hlinkClick r:id="rId2"/>
              </a:rPr>
              <a:t>Mozilla’s bericht</a:t>
            </a:r>
          </a:p>
          <a:p>
            <a:pPr lvl="0" indent="0" marL="0">
              <a:buNone/>
            </a:pPr>
            <a:r>
              <a:rPr>
                <a:hlinkClick r:id="rId3"/>
              </a:rPr>
              <a:t>Zelfstudie-portaal</a:t>
            </a:r>
          </a:p>
          <a:p>
            <a:pPr lvl="0" indent="0" marL="0">
              <a:buNone/>
            </a:pPr>
            <a:r>
              <a:rPr>
                <a:hlinkClick r:id="rId4"/>
              </a:rPr>
              <a:t>Officiële documentatie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2022-12-18T19:57:57Z</dcterms:created>
  <dcterms:modified xsi:type="dcterms:W3CDTF">2022-12-18T19:57:57Z</dcterms:modified>
</cp:coreProperties>
</file>

<file path=docProps/custom.xml><?xml version="1.0" encoding="utf-8"?>
<Properties xmlns="http://schemas.openxmlformats.org/officeDocument/2006/custom-properties" xmlns:vt="http://schemas.openxmlformats.org/officeDocument/2006/docPropsVTypes"/>
</file>