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Overerving en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Fives types of inheritance in python 1) Single Inheritance 2) Multi level Inheritance 3) Hierarchical Inheritance 4) Multiple Inheritance 5) Hybrid Inheritance 6) Cyclic Inheritance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Single Inheritance :- contains single parent and single child class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Parent: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m1(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"Parent class Method"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Child(Parent):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m2(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"Child class method"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Child()</a:t>
            </a:r>
            <a:br/>
            <a:r>
              <a:rPr>
                <a:latin typeface="Courier"/>
              </a:rPr>
              <a:t>c.m1()</a:t>
            </a:r>
            <a:br/>
            <a:r>
              <a:rPr>
                <a:latin typeface="Courier"/>
              </a:rPr>
              <a:t>c.m2()</a:t>
            </a:r>
          </a:p>
          <a:p>
            <a:pPr lvl="0" indent="0">
              <a:buNone/>
            </a:pPr>
            <a:r>
              <a:rPr>
                <a:latin typeface="Courier"/>
              </a:rPr>
              <a:t>Parent class Method
Child class method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Multi level Inheritance :- The concept of inheriting members from multiple classes to a single child class one after other is called MULTIPLE LEVEL INHERITANCE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Parent: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m1(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"Parent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Child(Parent):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m2(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"Child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Child2(Child):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m3(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"Child2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Child2()</a:t>
            </a:r>
            <a:br/>
            <a:r>
              <a:rPr>
                <a:latin typeface="Courier"/>
              </a:rPr>
              <a:t>c.m1()</a:t>
            </a:r>
            <a:br/>
            <a:r>
              <a:rPr>
                <a:latin typeface="Courier"/>
              </a:rPr>
              <a:t>c.m2()</a:t>
            </a:r>
            <a:br/>
            <a:r>
              <a:rPr>
                <a:latin typeface="Courier"/>
              </a:rPr>
              <a:t>c.m3()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Any(multiple) number of levels possible</a:t>
            </a:r>
          </a:p>
          <a:p>
            <a:pPr lvl="0" indent="0">
              <a:buNone/>
            </a:pPr>
            <a:r>
              <a:rPr>
                <a:latin typeface="Courier"/>
              </a:rPr>
              <a:t>Parent class object
Child class object
Child2 class object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Hierarchical Inheritance :- single parent class multiple child clases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Parent: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m1(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"Parent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Child1(Parent):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m2(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"Child1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Child2(Parent):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m3(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"Child2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Child1()</a:t>
            </a:r>
            <a:br/>
            <a:r>
              <a:rPr>
                <a:latin typeface="Courier"/>
              </a:rPr>
              <a:t>c.m1()</a:t>
            </a:r>
            <a:br/>
            <a:r>
              <a:rPr>
                <a:latin typeface="Courier"/>
              </a:rPr>
              <a:t>c.m2()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Here c.m3() will get error</a:t>
            </a:r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Child2()</a:t>
            </a:r>
            <a:br/>
            <a:r>
              <a:rPr>
                <a:latin typeface="Courier"/>
              </a:rPr>
              <a:t>c.m1()</a:t>
            </a:r>
            <a:br/>
            <a:r>
              <a:rPr>
                <a:latin typeface="Courier"/>
              </a:rPr>
              <a:t>c.m3()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Here c.m2() will get error</a:t>
            </a:r>
          </a:p>
          <a:p>
            <a:pPr lvl="0" indent="0">
              <a:buNone/>
            </a:pPr>
            <a:r>
              <a:rPr>
                <a:latin typeface="Courier"/>
              </a:rPr>
              <a:t>Parent class object
Child1 class object
Parent class object
Child2 class object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Multiple Inheritance :- Multiple parent classes and single chils class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Parent1: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m1(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"Parent1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Parent2():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m2(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"Parent2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Child(Parent1, Parent2):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m3(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"Child class object"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Child()</a:t>
            </a:r>
            <a:br/>
            <a:r>
              <a:rPr>
                <a:latin typeface="Courier"/>
              </a:rPr>
              <a:t>c.m1()</a:t>
            </a:r>
            <a:br/>
            <a:r>
              <a:rPr>
                <a:latin typeface="Courier"/>
              </a:rPr>
              <a:t>c.m2()</a:t>
            </a:r>
            <a:br/>
            <a:r>
              <a:rPr>
                <a:latin typeface="Courier"/>
              </a:rPr>
              <a:t>c.m3()</a:t>
            </a:r>
          </a:p>
          <a:p>
            <a:pPr lvl="0" indent="0">
              <a:buNone/>
            </a:pPr>
            <a:r>
              <a:rPr>
                <a:latin typeface="Courier"/>
              </a:rPr>
              <a:t>Parent1 class object
Parent2 class object
Child class object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Hybrid Inheritance :- combination of all the above Inheritances order will be decided by MRO Method Resolution Order Algorithm. Even two types of inheritance is used itis called Hybrid Inheritance.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Cyclic Inheritance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Person: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age, height, weight):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age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height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.weight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weight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display(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"Age"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.age)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"Height"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"Weight"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.weight)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Student(Person):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age, height, weight, rollno, marks):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age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height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.weight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weight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.rollno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rollno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marks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display(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"Age"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.age)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"Height"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"Weight"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.weight)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"Rollno"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.rollno)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"Marks"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.marks)</a:t>
            </a:r>
            <a:br/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"Raj"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587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s.display()</a:t>
            </a:r>
          </a:p>
          <a:p>
            <a:pPr lvl="0" indent="0">
              <a:buNone/>
            </a:pPr>
            <a:r>
              <a:rPr>
                <a:latin typeface="Courier"/>
              </a:rPr>
              <a:t>Name Raj
Age 25
Height 5.6
Weight 75
Rollno 587
Marks 90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by using super() method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Person: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age, height, weight):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age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height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.weight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weight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display(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"Age"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.age)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"Height"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"Weight"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.weight)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Student(Person):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age, height, weight, rollno, marks):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super</a:t>
            </a:r>
            <a:r>
              <a:rPr>
                <a:latin typeface="Courier"/>
              </a:rPr>
              <a:t>().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(name, age, height, weight)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.rollno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rollno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marks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display(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super</a:t>
            </a:r>
            <a:r>
              <a:rPr>
                <a:latin typeface="Courier"/>
              </a:rPr>
              <a:t>().display()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"Rollno"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.rollno)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"Marks"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.marks)</a:t>
            </a:r>
            <a:br/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"Raj"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587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s.display()</a:t>
            </a:r>
          </a:p>
          <a:p>
            <a:pPr lvl="0" indent="0">
              <a:buNone/>
            </a:pPr>
            <a:r>
              <a:rPr>
                <a:latin typeface="Courier"/>
              </a:rPr>
              <a:t>Name Raj
Age 25
Height 5.6
Weight 75
Rollno 587
Marks 90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"Parent constructor"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m1(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"Parent Instance method"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@classmethod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m2(cls):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"parent class method"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@staticmethod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m3():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"Parent static method"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C(P):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super</a:t>
            </a:r>
            <a:r>
              <a:rPr>
                <a:latin typeface="Courier"/>
              </a:rPr>
              <a:t>().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super</a:t>
            </a:r>
            <a:r>
              <a:rPr>
                <a:latin typeface="Courier"/>
              </a:rPr>
              <a:t>().m1()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super</a:t>
            </a:r>
            <a:r>
              <a:rPr>
                <a:latin typeface="Courier"/>
              </a:rPr>
              <a:t>().m2()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super</a:t>
            </a:r>
            <a:r>
              <a:rPr>
                <a:latin typeface="Courier"/>
              </a:rPr>
              <a:t>().m3()</a:t>
            </a:r>
            <a:br/>
            <a:br/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C()</a:t>
            </a:r>
          </a:p>
          <a:p>
            <a:pPr lvl="0" indent="0">
              <a:buNone/>
            </a:pPr>
            <a:r>
              <a:rPr>
                <a:latin typeface="Courier"/>
              </a:rPr>
              <a:t>Parent constructor
Parent Instance method
parent class method
Parent static method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POLYMORPHISM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Book: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pages):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.pages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pages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__add__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other):</a:t>
            </a:r>
            <a:br/>
            <a:r>
              <a:rPr>
                <a:latin typeface="Courier"/>
              </a:rPr>
              <a:t>        total_pages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.pages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other.pages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total_pages</a:t>
            </a:r>
            <a:br/>
            <a:br/>
            <a:br/>
            <a:r>
              <a:rPr>
                <a:latin typeface="Courier"/>
              </a:rPr>
              <a:t>b1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Book(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Book(</a:t>
            </a:r>
            <a:r>
              <a:rPr>
                <a:solidFill>
                  <a:srgbClr val="40A070"/>
                </a:solidFill>
                <a:latin typeface="Courier"/>
              </a:rPr>
              <a:t>300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(b1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b2)</a:t>
            </a:r>
          </a:p>
          <a:p>
            <a:pPr lvl="0" indent="0">
              <a:buNone/>
            </a:pPr>
            <a:r>
              <a:rPr>
                <a:latin typeface="Courier"/>
              </a:rPr>
              <a:t>500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Book: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pages):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.pages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pages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__add__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other):</a:t>
            </a:r>
            <a:br/>
            <a:r>
              <a:rPr>
                <a:latin typeface="Courier"/>
              </a:rPr>
              <a:t>        total_pages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.pages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other.pages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total_pages</a:t>
            </a:r>
            <a:br/>
            <a:br/>
            <a:br/>
            <a:r>
              <a:rPr>
                <a:latin typeface="Courier"/>
              </a:rPr>
              <a:t>b1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Book(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Book(</a:t>
            </a:r>
            <a:r>
              <a:rPr>
                <a:solidFill>
                  <a:srgbClr val="40A070"/>
                </a:solidFill>
                <a:latin typeface="Courier"/>
              </a:rPr>
              <a:t>300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b3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Book(</a:t>
            </a:r>
            <a:r>
              <a:rPr>
                <a:solidFill>
                  <a:srgbClr val="40A070"/>
                </a:solidFill>
                <a:latin typeface="Courier"/>
              </a:rPr>
              <a:t>500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(b1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b2)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(b1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b3)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(b2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b3)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"POLY"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"MORPHISM"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500
700
800
30
POLYMORPHISM</a:t>
            </a:r>
          </a:p>
          <a:p>
            <a:pPr lvl="0"/>
            <a:r>
              <a:rPr/>
              <a:t>—–&gt; </a:t>
            </a:r>
            <a:r>
              <a:rPr b="1"/>
              <a:t>add</a:t>
            </a:r>
            <a:r>
              <a:rPr/>
              <a:t>()</a:t>
            </a:r>
          </a:p>
          <a:p>
            <a:pPr lvl="0"/>
            <a:r>
              <a:rPr/>
              <a:t>——&gt; </a:t>
            </a:r>
            <a:r>
              <a:rPr b="1"/>
              <a:t>sub</a:t>
            </a:r>
            <a:r>
              <a:rPr/>
              <a:t>()</a:t>
            </a:r>
          </a:p>
          <a:p>
            <a:pPr lvl="0"/>
            <a:r>
              <a:rPr/>
              <a:t>——&gt; </a:t>
            </a:r>
            <a:r>
              <a:rPr b="1"/>
              <a:t>mul</a:t>
            </a:r>
            <a:r>
              <a:rPr/>
              <a:t>() / ——&gt; </a:t>
            </a:r>
            <a:r>
              <a:rPr b="1"/>
              <a:t>div</a:t>
            </a:r>
            <a:r>
              <a:rPr/>
              <a:t>() // ——&gt; </a:t>
            </a:r>
            <a:r>
              <a:rPr b="1"/>
              <a:t>floordiv</a:t>
            </a:r>
            <a:r>
              <a:rPr/>
              <a:t>() ** ——&gt; </a:t>
            </a:r>
            <a:r>
              <a:rPr b="1"/>
              <a:t>pow</a:t>
            </a:r>
            <a:r>
              <a:rPr/>
              <a:t>() % ——-&gt; </a:t>
            </a:r>
            <a:r>
              <a:rPr b="1"/>
              <a:t>mod</a:t>
            </a:r>
            <a:r>
              <a:rPr/>
              <a:t>()+= —–&gt; </a:t>
            </a:r>
            <a:r>
              <a:rPr b="1"/>
              <a:t>iadd</a:t>
            </a:r>
            <a:r>
              <a:rPr/>
              <a:t>() -= ——&gt; </a:t>
            </a:r>
            <a:r>
              <a:rPr b="1"/>
              <a:t>isub</a:t>
            </a:r>
            <a:r>
              <a:rPr/>
              <a:t>() *= ——&gt; </a:t>
            </a:r>
            <a:r>
              <a:rPr b="1"/>
              <a:t>imul</a:t>
            </a:r>
            <a:r>
              <a:rPr/>
              <a:t>() /= ——&gt; </a:t>
            </a:r>
            <a:r>
              <a:rPr b="1"/>
              <a:t>idiv</a:t>
            </a:r>
            <a:r>
              <a:rPr/>
              <a:t>() //= ——&gt; </a:t>
            </a:r>
            <a:r>
              <a:rPr b="1"/>
              <a:t>ifloordiv</a:t>
            </a:r>
            <a:r>
              <a:rPr/>
              <a:t>() **= ——&gt; </a:t>
            </a:r>
            <a:r>
              <a:rPr b="1"/>
              <a:t>ipow</a:t>
            </a:r>
            <a:r>
              <a:rPr/>
              <a:t>() %= ——-&gt; </a:t>
            </a:r>
            <a:r>
              <a:rPr b="1"/>
              <a:t>imod</a:t>
            </a:r>
            <a:r>
              <a:rPr/>
              <a:t>()&lt; —–&gt; </a:t>
            </a:r>
            <a:r>
              <a:rPr b="1"/>
              <a:t>lt</a:t>
            </a:r>
            <a:r>
              <a:rPr/>
              <a:t>() &gt; —–&gt; </a:t>
            </a:r>
            <a:r>
              <a:rPr b="1"/>
              <a:t>gt</a:t>
            </a:r>
            <a:r>
              <a:rPr/>
              <a:t>() &lt;= —–&gt; </a:t>
            </a:r>
            <a:r>
              <a:rPr b="1"/>
              <a:t>le</a:t>
            </a:r>
            <a:r>
              <a:rPr/>
              <a:t>() &gt;= —–&gt; </a:t>
            </a:r>
            <a:r>
              <a:rPr b="1"/>
              <a:t>ge</a:t>
            </a:r>
            <a:r>
              <a:rPr/>
              <a:t>() == —–&gt; </a:t>
            </a:r>
            <a:r>
              <a:rPr b="1"/>
              <a:t>eq</a:t>
            </a:r>
            <a:r>
              <a:rPr/>
              <a:t>() != —–&gt; </a:t>
            </a:r>
            <a:r>
              <a:rPr b="1"/>
              <a:t>ne</a:t>
            </a:r>
            <a:r>
              <a:rPr/>
              <a:t>()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Student: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marks):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marks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__lt__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other):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other.marks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result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__le__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other):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other.marks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result</a:t>
            </a:r>
            <a:br/>
            <a:br/>
            <a:br/>
            <a:r>
              <a:rPr>
                <a:latin typeface="Courier"/>
              </a:rPr>
              <a:t>s1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"one"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"two"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s3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"three"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(s1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s2)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(s2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s3)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(s3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s1)</a:t>
            </a:r>
          </a:p>
          <a:p>
            <a:pPr lvl="0" indent="0">
              <a:buNone/>
            </a:pPr>
            <a:r>
              <a:rPr>
                <a:latin typeface="Courier"/>
              </a:rPr>
              <a:t>True
False
True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Employee: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salary):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.salary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salary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__mul__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other):  </a:t>
            </a:r>
            <a:r>
              <a:rPr i="1">
                <a:solidFill>
                  <a:srgbClr val="60A0B0"/>
                </a:solidFill>
                <a:latin typeface="Courier"/>
              </a:rPr>
              <a:t>## Here in Employee function we used magic function(mul) because in first print function we used "e"(argument in print function) reference variable first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.salary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other.days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result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TimeSheet: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days):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__mul__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other):  </a:t>
            </a:r>
            <a:r>
              <a:rPr i="1">
                <a:solidFill>
                  <a:srgbClr val="60A0B0"/>
                </a:solidFill>
                <a:latin typeface="Courier"/>
              </a:rPr>
              <a:t>## Here in TimeStamp function we used magic function(mul) because in first print function we used "t"(argument in print function) reference variable first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other.salary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result</a:t>
            </a:r>
            <a:br/>
            <a:br/>
            <a:br/>
            <a:r>
              <a:rPr>
                <a:latin typeface="Courier"/>
              </a:rPr>
              <a:t>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Employee(</a:t>
            </a:r>
            <a:r>
              <a:rPr>
                <a:solidFill>
                  <a:srgbClr val="4070A0"/>
                </a:solidFill>
                <a:latin typeface="Courier"/>
              </a:rPr>
              <a:t>"one"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TimeSheet(</a:t>
            </a:r>
            <a:r>
              <a:rPr>
                <a:solidFill>
                  <a:srgbClr val="4070A0"/>
                </a:solidFill>
                <a:latin typeface="Courier"/>
              </a:rPr>
              <a:t>"two"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"This month salary"</a:t>
            </a:r>
            <a:r>
              <a:rPr>
                <a:latin typeface="Courier"/>
              </a:rPr>
              <a:t>, e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t)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"This month salary"</a:t>
            </a:r>
            <a:r>
              <a:rPr>
                <a:latin typeface="Courier"/>
              </a:rPr>
              <a:t>, t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e)</a:t>
            </a:r>
          </a:p>
          <a:p>
            <a:pPr lvl="0" indent="0">
              <a:buNone/>
            </a:pPr>
            <a:r>
              <a:rPr>
                <a:latin typeface="Courier"/>
              </a:rPr>
              <a:t>This month salary 25000
This month salary 25000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Student: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marks):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marks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__str__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#return self.marks # Error int type</a:t>
            </a:r>
            <a:br/>
            <a:br/>
            <a:br/>
            <a:r>
              <a:rPr>
                <a:latin typeface="Courier"/>
              </a:rPr>
              <a:t>s1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"one"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"two"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(s1)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(s2)</a:t>
            </a:r>
          </a:p>
          <a:p>
            <a:pPr lvl="0" indent="0">
              <a:buNone/>
            </a:pPr>
            <a:r>
              <a:rPr>
                <a:latin typeface="Courier"/>
              </a:rPr>
              <a:t>one
two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Student: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marks):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marks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__str__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"Student with Name:{},Marks:{}"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008000"/>
                </a:solidFill>
                <a:latin typeface="Courier"/>
              </a:rPr>
              <a:t>format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.marks)</a:t>
            </a:r>
            <a:br/>
            <a:br/>
            <a:br/>
            <a:r>
              <a:rPr>
                <a:latin typeface="Courier"/>
              </a:rPr>
              <a:t>s1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"one"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"two"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(s1)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(s2)</a:t>
            </a:r>
          </a:p>
          <a:p>
            <a:pPr lvl="0" indent="0">
              <a:buNone/>
            </a:pPr>
            <a:r>
              <a:rPr>
                <a:latin typeface="Courier"/>
              </a:rPr>
              <a:t>Student with Name:one,Marks:90
Student with Name:two,Marks:95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Student: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marks):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marks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__str__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.marks)</a:t>
            </a:r>
            <a:br/>
            <a:br/>
            <a:br/>
            <a:r>
              <a:rPr>
                <a:latin typeface="Courier"/>
              </a:rPr>
              <a:t>s1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"one"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"two"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(s1)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(s2)</a:t>
            </a:r>
          </a:p>
          <a:p>
            <a:pPr lvl="0" indent="0">
              <a:buNone/>
            </a:pPr>
            <a:r>
              <a:rPr>
                <a:latin typeface="Courier"/>
              </a:rPr>
              <a:t>90
95</a:t>
            </a:r>
          </a:p>
          <a:p>
            <a:pPr lvl="0" indent="0">
              <a:buNone/>
            </a:pPr>
          </a:p>
          <a:p>
            <a:pPr lvl="0" indent="0">
              <a:buNone/>
            </a:pPr>
          </a:p>
          <a:p>
            <a:pPr lvl="0" indent="0">
              <a:buNone/>
            </a:pPr>
          </a:p>
          <a:p>
            <a:pPr lvl="0" indent="0">
              <a:buNone/>
            </a:pPr>
          </a:p>
          <a:p>
            <a:pPr lvl="0" indent="0">
              <a:buNone/>
            </a:pPr>
          </a:p>
          <a:p>
            <a:pPr lvl="0" indent="0"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2022-12-19T20:35:15Z</dcterms:created>
  <dcterms:modified xsi:type="dcterms:W3CDTF">2022-12-19T20:35:15Z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