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4" Type="http://schemas.openxmlformats.org/officeDocument/2006/relationships/viewProps" Target="viewProps.xml"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hapter07.02-Class-and-Object.ipynb" TargetMode="External" /><Relationship Id="rId3" Type="http://schemas.openxmlformats.org/officeDocument/2006/relationships/hyperlink" Target="Index.ipynb" TargetMode="External" /><Relationship Id="rId4" Type="http://schemas.openxmlformats.org/officeDocument/2006/relationships/hyperlink" Target="chapter07.04-Summary-and-Problems.ipynb"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Inheritance, Encapsulation and Polymorphism</a:t>
            </a:r>
          </a:p>
        </p:txBody>
      </p:sp>
      <p:sp>
        <p:nvSpPr>
          <p:cNvPr id="3" name="Content Placeholder 2"/>
          <p:cNvSpPr>
            <a:spLocks noGrp="1"/>
          </p:cNvSpPr>
          <p:nvPr>
            <p:ph idx="1"/>
          </p:nvPr>
        </p:nvSpPr>
        <p:spPr/>
        <p:txBody>
          <a:bodyPr/>
          <a:lstStyle/>
          <a:p>
            <a:pPr lvl="0" indent="0" marL="0">
              <a:buNone/>
            </a:pPr>
            <a:r>
              <a:rPr/>
              <a:t>We have already seen the modeling power of OOP using the class and object functions by combining data and methods. There are three more important concept, </a:t>
            </a:r>
            <a:r>
              <a:rPr b="1"/>
              <a:t>inheritance</a:t>
            </a:r>
            <a:r>
              <a:rPr/>
              <a:t>, which makes the OOP code more modular, easier to reuse and build a relationship between classes. </a:t>
            </a:r>
            <a:r>
              <a:rPr b="1"/>
              <a:t>Encapsulation</a:t>
            </a:r>
            <a:r>
              <a:rPr/>
              <a:t> can hide some of the private details of a class from other objects, while </a:t>
            </a:r>
            <a:r>
              <a:rPr b="1"/>
              <a:t>polymorphism</a:t>
            </a:r>
            <a:r>
              <a:rPr/>
              <a:t> can allow us to use a common operation in different ways. In this section, we will briefly discuss them.</a:t>
            </a:r>
          </a:p>
          <a:p>
            <a:pPr lvl="0" indent="0" marL="0">
              <a:spcBef>
                <a:spcPts val="3000"/>
              </a:spcBef>
              <a:buNone/>
            </a:pPr>
            <a:r>
              <a:rPr b="1"/>
              <a:t>Inheritance</a:t>
            </a:r>
          </a:p>
          <a:p>
            <a:pPr lvl="0" indent="0" marL="0">
              <a:buNone/>
            </a:pPr>
            <a:r>
              <a:rPr/>
              <a:t>Inheritance allows us to define a class that inherits all the methods and attributes from another class. Convention denotes the new class as </a:t>
            </a:r>
            <a:r>
              <a:rPr b="1"/>
              <a:t>child class</a:t>
            </a:r>
            <a:r>
              <a:rPr/>
              <a:t>, and the one that it inherits from is called </a:t>
            </a:r>
            <a:r>
              <a:rPr b="1"/>
              <a:t>parent class</a:t>
            </a:r>
            <a:r>
              <a:rPr/>
              <a:t> or </a:t>
            </a:r>
            <a:r>
              <a:rPr b="1"/>
              <a:t>superclass</a:t>
            </a:r>
            <a:r>
              <a:rPr/>
              <a:t>. If we refer back to the definition of class structure, we can see the structure for basic inheritance is </a:t>
            </a:r>
            <a:r>
              <a:rPr b="1"/>
              <a:t>class ClassName(superclass)</a:t>
            </a:r>
            <a:r>
              <a:rPr/>
              <a:t>, which means the new class can access all the attributes and methods from the superclass. Inheritance builds a relationship between the child class and parent class, usually in a way that the parent class is a general type while the child class is a specific type. Let us try to see an example.</a:t>
            </a:r>
          </a:p>
          <a:p>
            <a:pPr lvl="0" indent="0" marL="0">
              <a:buNone/>
            </a:pPr>
            <a:r>
              <a:rPr b="1"/>
              <a:t>TRY IT!</a:t>
            </a:r>
            <a:r>
              <a:rPr/>
              <a:t> Define a class named </a:t>
            </a:r>
            <a:r>
              <a:rPr>
                <a:latin typeface="Courier"/>
              </a:rPr>
              <a:t>Sensor</a:t>
            </a:r>
            <a:r>
              <a:rPr/>
              <a:t> with attributes </a:t>
            </a:r>
            <a:r>
              <a:rPr>
                <a:latin typeface="Courier"/>
              </a:rPr>
              <a:t>name</a:t>
            </a:r>
            <a:r>
              <a:rPr/>
              <a:t>, </a:t>
            </a:r>
            <a:r>
              <a:rPr>
                <a:latin typeface="Courier"/>
              </a:rPr>
              <a:t>location</a:t>
            </a:r>
            <a:r>
              <a:rPr/>
              <a:t>, and </a:t>
            </a:r>
            <a:r>
              <a:rPr>
                <a:latin typeface="Courier"/>
              </a:rPr>
              <a:t>record_date</a:t>
            </a:r>
            <a:r>
              <a:rPr/>
              <a:t> that pass from the creation of an object and an attribute </a:t>
            </a:r>
            <a:r>
              <a:rPr>
                <a:latin typeface="Courier"/>
              </a:rPr>
              <a:t>data</a:t>
            </a:r>
            <a:r>
              <a:rPr/>
              <a:t> as an empty dictionary to store data. Create one method </a:t>
            </a:r>
            <a:r>
              <a:rPr i="1"/>
              <a:t>add_data</a:t>
            </a:r>
            <a:r>
              <a:rPr/>
              <a:t> with </a:t>
            </a:r>
            <a:r>
              <a:rPr>
                <a:latin typeface="Courier"/>
              </a:rPr>
              <a:t>t</a:t>
            </a:r>
            <a:r>
              <a:rPr/>
              <a:t> and </a:t>
            </a:r>
            <a:r>
              <a:rPr>
                <a:latin typeface="Courier"/>
              </a:rPr>
              <a:t>data</a:t>
            </a:r>
            <a:r>
              <a:rPr/>
              <a:t> as input parameters to take in timestamp and data arrays. Within this method, assign </a:t>
            </a:r>
            <a:r>
              <a:rPr>
                <a:latin typeface="Courier"/>
              </a:rPr>
              <a:t>t</a:t>
            </a:r>
            <a:r>
              <a:rPr/>
              <a:t> and </a:t>
            </a:r>
            <a:r>
              <a:rPr>
                <a:latin typeface="Courier"/>
              </a:rPr>
              <a:t>data</a:t>
            </a:r>
            <a:r>
              <a:rPr/>
              <a:t> to the </a:t>
            </a:r>
            <a:r>
              <a:rPr>
                <a:latin typeface="Courier"/>
              </a:rPr>
              <a:t>data</a:t>
            </a:r>
            <a:r>
              <a:rPr/>
              <a:t> attribute with ‘time’ and ‘data’ as the keys. In addition, it should have one </a:t>
            </a:r>
            <a:r>
              <a:rPr>
                <a:latin typeface="Courier"/>
              </a:rPr>
              <a:t>clear_data</a:t>
            </a:r>
            <a:r>
              <a:rPr/>
              <a:t> method to delete the data.</a:t>
            </a:r>
          </a:p>
          <a:p>
            <a:pPr lvl="0" indent="0">
              <a:buNone/>
            </a:pPr>
            <a:r>
              <a:rPr b="1">
                <a:solidFill>
                  <a:srgbClr val="007020"/>
                </a:solidFill>
                <a:latin typeface="Courier"/>
              </a:rPr>
              <a:t>class</a:t>
            </a:r>
            <a:r>
              <a:rPr>
                <a:latin typeface="Courier"/>
              </a:rPr>
              <a:t> Sensor():</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 name, location, record_date):</a:t>
            </a:r>
            <a:br/>
            <a:r>
              <a:rPr>
                <a:latin typeface="Courier"/>
              </a:rPr>
              <a:t>        </a:t>
            </a:r>
            <a:r>
              <a:rPr>
                <a:solidFill>
                  <a:srgbClr val="19177C"/>
                </a:solidFill>
                <a:latin typeface="Courier"/>
              </a:rPr>
              <a:t>self</a:t>
            </a:r>
            <a:r>
              <a:rPr>
                <a:latin typeface="Courier"/>
              </a:rPr>
              <a:t>.name </a:t>
            </a:r>
            <a:r>
              <a:rPr>
                <a:solidFill>
                  <a:srgbClr val="666666"/>
                </a:solidFill>
                <a:latin typeface="Courier"/>
              </a:rPr>
              <a:t>=</a:t>
            </a:r>
            <a:r>
              <a:rPr>
                <a:latin typeface="Courier"/>
              </a:rPr>
              <a:t> name</a:t>
            </a:r>
            <a:br/>
            <a:r>
              <a:rPr>
                <a:latin typeface="Courier"/>
              </a:rPr>
              <a:t>        </a:t>
            </a:r>
            <a:r>
              <a:rPr>
                <a:solidFill>
                  <a:srgbClr val="19177C"/>
                </a:solidFill>
                <a:latin typeface="Courier"/>
              </a:rPr>
              <a:t>self</a:t>
            </a:r>
            <a:r>
              <a:rPr>
                <a:latin typeface="Courier"/>
              </a:rPr>
              <a:t>.location </a:t>
            </a:r>
            <a:r>
              <a:rPr>
                <a:solidFill>
                  <a:srgbClr val="666666"/>
                </a:solidFill>
                <a:latin typeface="Courier"/>
              </a:rPr>
              <a:t>=</a:t>
            </a:r>
            <a:r>
              <a:rPr>
                <a:latin typeface="Courier"/>
              </a:rPr>
              <a:t> location</a:t>
            </a:r>
            <a:br/>
            <a:r>
              <a:rPr>
                <a:latin typeface="Courier"/>
              </a:rPr>
              <a:t>        </a:t>
            </a:r>
            <a:r>
              <a:rPr>
                <a:solidFill>
                  <a:srgbClr val="19177C"/>
                </a:solidFill>
                <a:latin typeface="Courier"/>
              </a:rPr>
              <a:t>self</a:t>
            </a:r>
            <a:r>
              <a:rPr>
                <a:latin typeface="Courier"/>
              </a:rPr>
              <a:t>.record_date </a:t>
            </a:r>
            <a:r>
              <a:rPr>
                <a:solidFill>
                  <a:srgbClr val="666666"/>
                </a:solidFill>
                <a:latin typeface="Courier"/>
              </a:rPr>
              <a:t>=</a:t>
            </a:r>
            <a:r>
              <a:rPr>
                <a:latin typeface="Courier"/>
              </a:rPr>
              <a:t> record_date</a:t>
            </a:r>
            <a:br/>
            <a:r>
              <a:rPr>
                <a:latin typeface="Courier"/>
              </a:rPr>
              <a:t>        </a:t>
            </a:r>
            <a:r>
              <a:rPr>
                <a:solidFill>
                  <a:srgbClr val="19177C"/>
                </a:solidFill>
                <a:latin typeface="Courier"/>
              </a:rPr>
              <a:t>self</a:t>
            </a:r>
            <a:r>
              <a:rPr>
                <a:latin typeface="Courier"/>
              </a:rPr>
              <a:t>.data </a:t>
            </a:r>
            <a:r>
              <a:rPr>
                <a:solidFill>
                  <a:srgbClr val="666666"/>
                </a:solidFill>
                <a:latin typeface="Courier"/>
              </a:rPr>
              <a:t>=</a:t>
            </a:r>
            <a:r>
              <a:rPr>
                <a:latin typeface="Courier"/>
              </a:rPr>
              <a:t> {}</a:t>
            </a:r>
            <a:br/>
            <a:r>
              <a:rPr>
                <a:latin typeface="Courier"/>
              </a:rPr>
              <a:t>        </a:t>
            </a:r>
            <a:br/>
            <a:r>
              <a:rPr>
                <a:latin typeface="Courier"/>
              </a:rPr>
              <a:t>    </a:t>
            </a:r>
            <a:r>
              <a:rPr b="1">
                <a:solidFill>
                  <a:srgbClr val="007020"/>
                </a:solidFill>
                <a:latin typeface="Courier"/>
              </a:rPr>
              <a:t>def</a:t>
            </a:r>
            <a:r>
              <a:rPr>
                <a:latin typeface="Courier"/>
              </a:rPr>
              <a:t> add_data(</a:t>
            </a:r>
            <a:r>
              <a:rPr>
                <a:solidFill>
                  <a:srgbClr val="19177C"/>
                </a:solidFill>
                <a:latin typeface="Courier"/>
              </a:rPr>
              <a:t>self</a:t>
            </a:r>
            <a:r>
              <a:rPr>
                <a:latin typeface="Courier"/>
              </a:rPr>
              <a:t>, t, data):</a:t>
            </a:r>
            <a:br/>
            <a:r>
              <a:rPr>
                <a:latin typeface="Courier"/>
              </a:rPr>
              <a:t>        </a:t>
            </a:r>
            <a:r>
              <a:rPr>
                <a:solidFill>
                  <a:srgbClr val="19177C"/>
                </a:solidFill>
                <a:latin typeface="Courier"/>
              </a:rPr>
              <a:t>self</a:t>
            </a:r>
            <a:r>
              <a:rPr>
                <a:latin typeface="Courier"/>
              </a:rPr>
              <a:t>.data[</a:t>
            </a:r>
            <a:r>
              <a:rPr>
                <a:solidFill>
                  <a:srgbClr val="4070A0"/>
                </a:solidFill>
                <a:latin typeface="Courier"/>
              </a:rPr>
              <a:t>'time'</a:t>
            </a:r>
            <a:r>
              <a:rPr>
                <a:latin typeface="Courier"/>
              </a:rPr>
              <a:t>] </a:t>
            </a:r>
            <a:r>
              <a:rPr>
                <a:solidFill>
                  <a:srgbClr val="666666"/>
                </a:solidFill>
                <a:latin typeface="Courier"/>
              </a:rPr>
              <a:t>=</a:t>
            </a:r>
            <a:r>
              <a:rPr>
                <a:latin typeface="Courier"/>
              </a:rPr>
              <a:t> t</a:t>
            </a:r>
            <a:br/>
            <a:r>
              <a:rPr>
                <a:latin typeface="Courier"/>
              </a:rPr>
              <a:t>        </a:t>
            </a:r>
            <a:r>
              <a:rPr>
                <a:solidFill>
                  <a:srgbClr val="19177C"/>
                </a:solidFill>
                <a:latin typeface="Courier"/>
              </a:rPr>
              <a:t>self</a:t>
            </a:r>
            <a:r>
              <a:rPr>
                <a:latin typeface="Courier"/>
              </a:rPr>
              <a:t>.data[</a:t>
            </a:r>
            <a:r>
              <a:rPr>
                <a:solidFill>
                  <a:srgbClr val="4070A0"/>
                </a:solidFill>
                <a:latin typeface="Courier"/>
              </a:rPr>
              <a:t>'data'</a:t>
            </a:r>
            <a:r>
              <a:rPr>
                <a:latin typeface="Courier"/>
              </a:rPr>
              <a:t>] </a:t>
            </a:r>
            <a:r>
              <a:rPr>
                <a:solidFill>
                  <a:srgbClr val="666666"/>
                </a:solidFill>
                <a:latin typeface="Courier"/>
              </a:rPr>
              <a:t>=</a:t>
            </a:r>
            <a:r>
              <a:rPr>
                <a:latin typeface="Courier"/>
              </a:rPr>
              <a:t> data</a:t>
            </a:r>
            <a:br/>
            <a:r>
              <a:rPr>
                <a:latin typeface="Courier"/>
              </a:rPr>
              <a:t>        </a:t>
            </a:r>
            <a:r>
              <a:rPr>
                <a:solidFill>
                  <a:srgbClr val="008000"/>
                </a:solidFill>
                <a:latin typeface="Courier"/>
              </a:rPr>
              <a:t>print</a:t>
            </a:r>
            <a:r>
              <a:rPr>
                <a:latin typeface="Courier"/>
              </a:rPr>
              <a:t>(</a:t>
            </a:r>
            <a:r>
              <a:rPr>
                <a:solidFill>
                  <a:srgbClr val="BB6688"/>
                </a:solidFill>
                <a:latin typeface="Courier"/>
              </a:rPr>
              <a:t>f'We have </a:t>
            </a:r>
            <a:r>
              <a:rPr>
                <a:solidFill>
                  <a:srgbClr val="4070A0"/>
                </a:solidFill>
                <a:latin typeface="Courier"/>
              </a:rPr>
              <a:t>{</a:t>
            </a:r>
            <a:r>
              <a:rPr>
                <a:solidFill>
                  <a:srgbClr val="008000"/>
                </a:solidFill>
                <a:latin typeface="Courier"/>
              </a:rPr>
              <a:t>len</a:t>
            </a:r>
            <a:r>
              <a:rPr>
                <a:latin typeface="Courier"/>
              </a:rPr>
              <a:t>(data)</a:t>
            </a:r>
            <a:r>
              <a:rPr>
                <a:solidFill>
                  <a:srgbClr val="4070A0"/>
                </a:solidFill>
                <a:latin typeface="Courier"/>
              </a:rPr>
              <a:t>}</a:t>
            </a:r>
            <a:r>
              <a:rPr>
                <a:solidFill>
                  <a:srgbClr val="BB6688"/>
                </a:solidFill>
                <a:latin typeface="Courier"/>
              </a:rPr>
              <a:t> points saved'</a:t>
            </a:r>
            <a:r>
              <a:rPr>
                <a:latin typeface="Courier"/>
              </a:rPr>
              <a:t>)        </a:t>
            </a:r>
            <a:br/>
            <a:r>
              <a:rPr>
                <a:latin typeface="Courier"/>
              </a:rPr>
              <a:t>        </a:t>
            </a:r>
            <a:br/>
            <a:r>
              <a:rPr>
                <a:latin typeface="Courier"/>
              </a:rPr>
              <a:t>    </a:t>
            </a:r>
            <a:r>
              <a:rPr b="1">
                <a:solidFill>
                  <a:srgbClr val="007020"/>
                </a:solidFill>
                <a:latin typeface="Courier"/>
              </a:rPr>
              <a:t>def</a:t>
            </a:r>
            <a:r>
              <a:rPr>
                <a:latin typeface="Courier"/>
              </a:rPr>
              <a:t> clear_data(</a:t>
            </a:r>
            <a:r>
              <a:rPr>
                <a:solidFill>
                  <a:srgbClr val="19177C"/>
                </a:solidFill>
                <a:latin typeface="Courier"/>
              </a:rPr>
              <a:t>self</a:t>
            </a:r>
            <a:r>
              <a:rPr>
                <a:latin typeface="Courier"/>
              </a:rPr>
              <a:t>):</a:t>
            </a:r>
            <a:br/>
            <a:r>
              <a:rPr>
                <a:latin typeface="Courier"/>
              </a:rPr>
              <a:t>        </a:t>
            </a:r>
            <a:r>
              <a:rPr>
                <a:solidFill>
                  <a:srgbClr val="19177C"/>
                </a:solidFill>
                <a:latin typeface="Courier"/>
              </a:rPr>
              <a:t>self</a:t>
            </a:r>
            <a:r>
              <a:rPr>
                <a:latin typeface="Courier"/>
              </a:rPr>
              <a:t>.data </a:t>
            </a:r>
            <a:r>
              <a:rPr>
                <a:solidFill>
                  <a:srgbClr val="666666"/>
                </a:solidFill>
                <a:latin typeface="Courier"/>
              </a:rPr>
              <a:t>=</a:t>
            </a:r>
            <a:r>
              <a:rPr>
                <a:latin typeface="Courier"/>
              </a:rPr>
              <a:t> {}</a:t>
            </a:r>
            <a:br/>
            <a:r>
              <a:rPr>
                <a:latin typeface="Courier"/>
              </a:rPr>
              <a:t>        </a:t>
            </a:r>
            <a:r>
              <a:rPr>
                <a:solidFill>
                  <a:srgbClr val="008000"/>
                </a:solidFill>
                <a:latin typeface="Courier"/>
              </a:rPr>
              <a:t>print</a:t>
            </a:r>
            <a:r>
              <a:rPr>
                <a:latin typeface="Courier"/>
              </a:rPr>
              <a:t>(</a:t>
            </a:r>
            <a:r>
              <a:rPr>
                <a:solidFill>
                  <a:srgbClr val="4070A0"/>
                </a:solidFill>
                <a:latin typeface="Courier"/>
              </a:rPr>
              <a:t>'Data cleared!'</a:t>
            </a:r>
            <a:r>
              <a:rPr>
                <a:latin typeface="Courier"/>
              </a:rPr>
              <a:t>)</a:t>
            </a:r>
          </a:p>
          <a:p>
            <a:pPr lvl="0" indent="0" marL="0">
              <a:buNone/>
            </a:pPr>
            <a:r>
              <a:rPr/>
              <a:t>Now we have a class to store general sensor information, we can create a sensor object to store some data.</a:t>
            </a:r>
          </a:p>
          <a:p>
            <a:pPr lvl="0" indent="0" marL="0">
              <a:buNone/>
            </a:pPr>
            <a:r>
              <a:rPr b="1"/>
              <a:t>EXAMPLE:</a:t>
            </a:r>
            <a:r>
              <a:rPr/>
              <a:t> Create a sensor object.</a:t>
            </a:r>
          </a:p>
          <a:p>
            <a:pPr lvl="0" indent="0">
              <a:buNone/>
            </a:pPr>
            <a:r>
              <a:rPr b="1">
                <a:solidFill>
                  <a:srgbClr val="008000"/>
                </a:solidFill>
                <a:latin typeface="Courier"/>
              </a:rPr>
              <a:t>import</a:t>
            </a:r>
            <a:r>
              <a:rPr>
                <a:latin typeface="Courier"/>
              </a:rPr>
              <a:t> numpy </a:t>
            </a:r>
            <a:r>
              <a:rPr b="1">
                <a:solidFill>
                  <a:srgbClr val="008000"/>
                </a:solidFill>
                <a:latin typeface="Courier"/>
              </a:rPr>
              <a:t>as</a:t>
            </a:r>
            <a:r>
              <a:rPr>
                <a:latin typeface="Courier"/>
              </a:rPr>
              <a:t> np</a:t>
            </a:r>
            <a:br/>
            <a:br/>
            <a:r>
              <a:rPr>
                <a:latin typeface="Courier"/>
              </a:rPr>
              <a:t>sensor1 </a:t>
            </a:r>
            <a:r>
              <a:rPr>
                <a:solidFill>
                  <a:srgbClr val="666666"/>
                </a:solidFill>
                <a:latin typeface="Courier"/>
              </a:rPr>
              <a:t>=</a:t>
            </a:r>
            <a:r>
              <a:rPr>
                <a:latin typeface="Courier"/>
              </a:rPr>
              <a:t> Sensor(</a:t>
            </a:r>
            <a:r>
              <a:rPr>
                <a:solidFill>
                  <a:srgbClr val="4070A0"/>
                </a:solidFill>
                <a:latin typeface="Courier"/>
              </a:rPr>
              <a:t>'sensor1'</a:t>
            </a:r>
            <a:r>
              <a:rPr>
                <a:latin typeface="Courier"/>
              </a:rPr>
              <a:t>, </a:t>
            </a:r>
            <a:r>
              <a:rPr>
                <a:solidFill>
                  <a:srgbClr val="4070A0"/>
                </a:solidFill>
                <a:latin typeface="Courier"/>
              </a:rPr>
              <a:t>'Berkeley'</a:t>
            </a:r>
            <a:r>
              <a:rPr>
                <a:latin typeface="Courier"/>
              </a:rPr>
              <a:t>, </a:t>
            </a:r>
            <a:r>
              <a:rPr>
                <a:solidFill>
                  <a:srgbClr val="4070A0"/>
                </a:solidFill>
                <a:latin typeface="Courier"/>
              </a:rPr>
              <a:t>'2019-01-01'</a:t>
            </a:r>
            <a:r>
              <a:rPr>
                <a:latin typeface="Courier"/>
              </a:rPr>
              <a:t>)</a:t>
            </a:r>
            <a:br/>
            <a:r>
              <a:rPr>
                <a:latin typeface="Courier"/>
              </a:rPr>
              <a:t>data </a:t>
            </a:r>
            <a:r>
              <a:rPr>
                <a:solidFill>
                  <a:srgbClr val="666666"/>
                </a:solidFill>
                <a:latin typeface="Courier"/>
              </a:rPr>
              <a:t>=</a:t>
            </a:r>
            <a:r>
              <a:rPr>
                <a:latin typeface="Courier"/>
              </a:rPr>
              <a:t> np.random.randint(</a:t>
            </a:r>
            <a:r>
              <a:rPr>
                <a:solidFill>
                  <a:srgbClr val="666666"/>
                </a:solidFill>
                <a:latin typeface="Courier"/>
              </a:rPr>
              <a:t>-</a:t>
            </a:r>
            <a:r>
              <a:rPr>
                <a:solidFill>
                  <a:srgbClr val="40A070"/>
                </a:solidFill>
                <a:latin typeface="Courier"/>
              </a:rPr>
              <a:t>10</a:t>
            </a:r>
            <a:r>
              <a:rPr>
                <a:latin typeface="Courier"/>
              </a:rPr>
              <a:t>, </a:t>
            </a:r>
            <a:r>
              <a:rPr>
                <a:solidFill>
                  <a:srgbClr val="40A070"/>
                </a:solidFill>
                <a:latin typeface="Courier"/>
              </a:rPr>
              <a:t>10</a:t>
            </a:r>
            <a:r>
              <a:rPr>
                <a:latin typeface="Courier"/>
              </a:rPr>
              <a:t>, </a:t>
            </a:r>
            <a:r>
              <a:rPr>
                <a:solidFill>
                  <a:srgbClr val="40A070"/>
                </a:solidFill>
                <a:latin typeface="Courier"/>
              </a:rPr>
              <a:t>10</a:t>
            </a:r>
            <a:r>
              <a:rPr>
                <a:latin typeface="Courier"/>
              </a:rPr>
              <a:t>)</a:t>
            </a:r>
            <a:br/>
            <a:r>
              <a:rPr>
                <a:latin typeface="Courier"/>
              </a:rPr>
              <a:t>sensor1.add_data(np.arange(</a:t>
            </a:r>
            <a:r>
              <a:rPr>
                <a:solidFill>
                  <a:srgbClr val="40A070"/>
                </a:solidFill>
                <a:latin typeface="Courier"/>
              </a:rPr>
              <a:t>10</a:t>
            </a:r>
            <a:r>
              <a:rPr>
                <a:latin typeface="Courier"/>
              </a:rPr>
              <a:t>), data)</a:t>
            </a:r>
            <a:br/>
            <a:r>
              <a:rPr>
                <a:latin typeface="Courier"/>
              </a:rPr>
              <a:t>sensor1.data</a:t>
            </a:r>
          </a:p>
          <a:p>
            <a:pPr lvl="0" indent="0">
              <a:buNone/>
            </a:pPr>
            <a:r>
              <a:rPr>
                <a:latin typeface="Courier"/>
              </a:rPr>
              <a:t>We have 10 points saved
{'time': array([0, 1, 2, 3, 4, 5, 6, 7, 8, 9]),
 'data': array([-4, -7,  2, -3, -8,  6,  4,  3,  5, -9])}</a:t>
            </a:r>
          </a:p>
          <a:p>
            <a:pPr lvl="0" indent="0" marL="0">
              <a:spcBef>
                <a:spcPts val="3000"/>
              </a:spcBef>
              <a:buNone/>
            </a:pPr>
            <a:r>
              <a:rPr b="1"/>
              <a:t>Inherit and extend new method</a:t>
            </a:r>
          </a:p>
          <a:p>
            <a:pPr lvl="0" indent="0" marL="0">
              <a:buNone/>
            </a:pPr>
            <a:r>
              <a:rPr/>
              <a:t>Say we have one different type of sensor: an accelerometer. It shares the same attributes and methods as </a:t>
            </a:r>
            <a:r>
              <a:rPr>
                <a:latin typeface="Courier"/>
              </a:rPr>
              <a:t>Sensor</a:t>
            </a:r>
            <a:r>
              <a:rPr/>
              <a:t> class, but it also has different attributes or methods need to be appended or modified from the original class. What should we do? Do we create a different class from scratch? This is where inheritance can be used to make life easier. This new class will inherit from the </a:t>
            </a:r>
            <a:r>
              <a:rPr>
                <a:latin typeface="Courier"/>
              </a:rPr>
              <a:t>Sensor</a:t>
            </a:r>
            <a:r>
              <a:rPr/>
              <a:t> class with all the attributes and methods. We can whether we want to extend the attributes or methods. Let us first create this new class, </a:t>
            </a:r>
            <a:r>
              <a:rPr>
                <a:latin typeface="Courier"/>
              </a:rPr>
              <a:t>Accelerometer</a:t>
            </a:r>
            <a:r>
              <a:rPr/>
              <a:t>, and add a new method, </a:t>
            </a:r>
            <a:r>
              <a:rPr>
                <a:latin typeface="Courier"/>
              </a:rPr>
              <a:t>show_type</a:t>
            </a:r>
            <a:r>
              <a:rPr/>
              <a:t>, to report what kind of sensor it is.</a:t>
            </a:r>
          </a:p>
          <a:p>
            <a:pPr lvl="0" indent="0">
              <a:buNone/>
            </a:pPr>
            <a:r>
              <a:rPr b="1">
                <a:solidFill>
                  <a:srgbClr val="007020"/>
                </a:solidFill>
                <a:latin typeface="Courier"/>
              </a:rPr>
              <a:t>class</a:t>
            </a:r>
            <a:r>
              <a:rPr>
                <a:latin typeface="Courier"/>
              </a:rPr>
              <a:t> Accelerometer(Sensor):</a:t>
            </a:r>
            <a:br/>
            <a:r>
              <a:rPr>
                <a:latin typeface="Courier"/>
              </a:rPr>
              <a:t>    </a:t>
            </a:r>
            <a:br/>
            <a:r>
              <a:rPr>
                <a:latin typeface="Courier"/>
              </a:rPr>
              <a:t>    </a:t>
            </a:r>
            <a:r>
              <a:rPr b="1">
                <a:solidFill>
                  <a:srgbClr val="007020"/>
                </a:solidFill>
                <a:latin typeface="Courier"/>
              </a:rPr>
              <a:t>def</a:t>
            </a:r>
            <a:r>
              <a:rPr>
                <a:latin typeface="Courier"/>
              </a:rPr>
              <a:t> show_type(</a:t>
            </a:r>
            <a:r>
              <a:rPr>
                <a:solidFill>
                  <a:srgbClr val="19177C"/>
                </a:solidFill>
                <a:latin typeface="Courier"/>
              </a:rPr>
              <a:t>self</a:t>
            </a:r>
            <a:r>
              <a:rPr>
                <a:latin typeface="Courier"/>
              </a:rPr>
              <a:t>):</a:t>
            </a:r>
            <a:br/>
            <a:r>
              <a:rPr>
                <a:latin typeface="Courier"/>
              </a:rPr>
              <a:t>        </a:t>
            </a:r>
            <a:r>
              <a:rPr>
                <a:solidFill>
                  <a:srgbClr val="008000"/>
                </a:solidFill>
                <a:latin typeface="Courier"/>
              </a:rPr>
              <a:t>print</a:t>
            </a:r>
            <a:r>
              <a:rPr>
                <a:latin typeface="Courier"/>
              </a:rPr>
              <a:t>(</a:t>
            </a:r>
            <a:r>
              <a:rPr>
                <a:solidFill>
                  <a:srgbClr val="4070A0"/>
                </a:solidFill>
                <a:latin typeface="Courier"/>
              </a:rPr>
              <a:t>'I am an accelerometer!'</a:t>
            </a:r>
            <a:r>
              <a:rPr>
                <a:latin typeface="Courier"/>
              </a:rPr>
              <a:t>)</a:t>
            </a:r>
            <a:br/>
            <a:r>
              <a:rPr>
                <a:latin typeface="Courier"/>
              </a:rPr>
              <a:t>        </a:t>
            </a:r>
            <a:br/>
            <a:r>
              <a:rPr>
                <a:latin typeface="Courier"/>
              </a:rPr>
              <a:t>acc </a:t>
            </a:r>
            <a:r>
              <a:rPr>
                <a:solidFill>
                  <a:srgbClr val="666666"/>
                </a:solidFill>
                <a:latin typeface="Courier"/>
              </a:rPr>
              <a:t>=</a:t>
            </a:r>
            <a:r>
              <a:rPr>
                <a:latin typeface="Courier"/>
              </a:rPr>
              <a:t> Accelerometer(</a:t>
            </a:r>
            <a:r>
              <a:rPr>
                <a:solidFill>
                  <a:srgbClr val="4070A0"/>
                </a:solidFill>
                <a:latin typeface="Courier"/>
              </a:rPr>
              <a:t>'acc1'</a:t>
            </a:r>
            <a:r>
              <a:rPr>
                <a:latin typeface="Courier"/>
              </a:rPr>
              <a:t>, </a:t>
            </a:r>
            <a:r>
              <a:rPr>
                <a:solidFill>
                  <a:srgbClr val="4070A0"/>
                </a:solidFill>
                <a:latin typeface="Courier"/>
              </a:rPr>
              <a:t>'Oakland'</a:t>
            </a:r>
            <a:r>
              <a:rPr>
                <a:latin typeface="Courier"/>
              </a:rPr>
              <a:t>, </a:t>
            </a:r>
            <a:r>
              <a:rPr>
                <a:solidFill>
                  <a:srgbClr val="4070A0"/>
                </a:solidFill>
                <a:latin typeface="Courier"/>
              </a:rPr>
              <a:t>'2019-02-01'</a:t>
            </a:r>
            <a:r>
              <a:rPr>
                <a:latin typeface="Courier"/>
              </a:rPr>
              <a:t>)</a:t>
            </a:r>
            <a:br/>
            <a:r>
              <a:rPr>
                <a:latin typeface="Courier"/>
              </a:rPr>
              <a:t>acc.show_type()</a:t>
            </a:r>
            <a:br/>
            <a:r>
              <a:rPr>
                <a:latin typeface="Courier"/>
              </a:rPr>
              <a:t>data </a:t>
            </a:r>
            <a:r>
              <a:rPr>
                <a:solidFill>
                  <a:srgbClr val="666666"/>
                </a:solidFill>
                <a:latin typeface="Courier"/>
              </a:rPr>
              <a:t>=</a:t>
            </a:r>
            <a:r>
              <a:rPr>
                <a:latin typeface="Courier"/>
              </a:rPr>
              <a:t> np.random.randint(</a:t>
            </a:r>
            <a:r>
              <a:rPr>
                <a:solidFill>
                  <a:srgbClr val="666666"/>
                </a:solidFill>
                <a:latin typeface="Courier"/>
              </a:rPr>
              <a:t>-</a:t>
            </a:r>
            <a:r>
              <a:rPr>
                <a:solidFill>
                  <a:srgbClr val="40A070"/>
                </a:solidFill>
                <a:latin typeface="Courier"/>
              </a:rPr>
              <a:t>10</a:t>
            </a:r>
            <a:r>
              <a:rPr>
                <a:latin typeface="Courier"/>
              </a:rPr>
              <a:t>, </a:t>
            </a:r>
            <a:r>
              <a:rPr>
                <a:solidFill>
                  <a:srgbClr val="40A070"/>
                </a:solidFill>
                <a:latin typeface="Courier"/>
              </a:rPr>
              <a:t>10</a:t>
            </a:r>
            <a:r>
              <a:rPr>
                <a:latin typeface="Courier"/>
              </a:rPr>
              <a:t>, </a:t>
            </a:r>
            <a:r>
              <a:rPr>
                <a:solidFill>
                  <a:srgbClr val="40A070"/>
                </a:solidFill>
                <a:latin typeface="Courier"/>
              </a:rPr>
              <a:t>10</a:t>
            </a:r>
            <a:r>
              <a:rPr>
                <a:latin typeface="Courier"/>
              </a:rPr>
              <a:t>)</a:t>
            </a:r>
            <a:br/>
            <a:r>
              <a:rPr>
                <a:latin typeface="Courier"/>
              </a:rPr>
              <a:t>acc.add_data(np.arange(</a:t>
            </a:r>
            <a:r>
              <a:rPr>
                <a:solidFill>
                  <a:srgbClr val="40A070"/>
                </a:solidFill>
                <a:latin typeface="Courier"/>
              </a:rPr>
              <a:t>10</a:t>
            </a:r>
            <a:r>
              <a:rPr>
                <a:latin typeface="Courier"/>
              </a:rPr>
              <a:t>), data)</a:t>
            </a:r>
            <a:br/>
            <a:r>
              <a:rPr>
                <a:latin typeface="Courier"/>
              </a:rPr>
              <a:t>acc.data</a:t>
            </a:r>
          </a:p>
          <a:p>
            <a:pPr lvl="0" indent="0">
              <a:buNone/>
            </a:pPr>
            <a:r>
              <a:rPr>
                <a:latin typeface="Courier"/>
              </a:rPr>
              <a:t>I am an accelerometer!
We have 10 points saved
{'time': array([0, 1, 2, 3, 4, 5, 6, 7, 8, 9]),
 'data': array([ -2,   2, -10,   6,   2,  -8,   2,   3,   7,  -6])}</a:t>
            </a:r>
          </a:p>
          <a:p>
            <a:pPr lvl="0" indent="0" marL="0">
              <a:buNone/>
            </a:pPr>
            <a:r>
              <a:rPr/>
              <a:t>Creating this new </a:t>
            </a:r>
            <a:r>
              <a:rPr>
                <a:latin typeface="Courier"/>
              </a:rPr>
              <a:t>Accelerometer</a:t>
            </a:r>
            <a:r>
              <a:rPr/>
              <a:t> class is very simple. We inherit from </a:t>
            </a:r>
            <a:r>
              <a:rPr>
                <a:latin typeface="Courier"/>
              </a:rPr>
              <a:t>Sensor</a:t>
            </a:r>
            <a:r>
              <a:rPr/>
              <a:t> (denoted as a superclass), and the new class actually contains all the attributes and methods from the superclass. We then add a new method, </a:t>
            </a:r>
            <a:r>
              <a:rPr>
                <a:latin typeface="Courier"/>
              </a:rPr>
              <a:t>show_type</a:t>
            </a:r>
            <a:r>
              <a:rPr/>
              <a:t>, which does not exist in the </a:t>
            </a:r>
            <a:r>
              <a:rPr>
                <a:latin typeface="Courier"/>
              </a:rPr>
              <a:t>Sensor</a:t>
            </a:r>
            <a:r>
              <a:rPr/>
              <a:t> class, but we can successfully extend the child class by adding the new method. This shows the power of inheritance: we have reused most part of the </a:t>
            </a:r>
            <a:r>
              <a:rPr>
                <a:latin typeface="Courier"/>
              </a:rPr>
              <a:t>Sensor</a:t>
            </a:r>
            <a:r>
              <a:rPr/>
              <a:t> class in a new class, and extended the functionality. Besides, the inheritance sets up a logical relationship for the modeling of the real-world entities : the </a:t>
            </a:r>
            <a:r>
              <a:rPr>
                <a:latin typeface="Courier"/>
              </a:rPr>
              <a:t>Sensor</a:t>
            </a:r>
            <a:r>
              <a:rPr/>
              <a:t> class as the parent class is more general and passes all the characteristics to the child class </a:t>
            </a:r>
            <a:r>
              <a:rPr>
                <a:latin typeface="Courier"/>
              </a:rPr>
              <a:t>Accelerometer</a:t>
            </a:r>
            <a:r>
              <a:rPr/>
              <a:t>.</a:t>
            </a:r>
          </a:p>
          <a:p>
            <a:pPr lvl="0" indent="0" marL="0">
              <a:spcBef>
                <a:spcPts val="3000"/>
              </a:spcBef>
              <a:buNone/>
            </a:pPr>
            <a:r>
              <a:rPr b="1"/>
              <a:t>Inherit and method overriding</a:t>
            </a:r>
          </a:p>
          <a:p>
            <a:pPr lvl="0" indent="0" marL="0">
              <a:buNone/>
            </a:pPr>
            <a:r>
              <a:rPr/>
              <a:t>When we inherit from a parent class, we can change the implementation of a method provided by the parent class, this is called method overriding. Let us see the following example.</a:t>
            </a:r>
          </a:p>
          <a:p>
            <a:pPr lvl="0" indent="0" marL="0">
              <a:buNone/>
            </a:pPr>
            <a:r>
              <a:rPr b="1"/>
              <a:t>EXAMPLE:</a:t>
            </a:r>
            <a:r>
              <a:rPr/>
              <a:t> Create a class </a:t>
            </a:r>
            <a:r>
              <a:rPr>
                <a:latin typeface="Courier"/>
              </a:rPr>
              <a:t>UCBAcc</a:t>
            </a:r>
            <a:r>
              <a:rPr/>
              <a:t> (a specific type of accelerometer that created at UC Berkeley) that inherits from </a:t>
            </a:r>
            <a:r>
              <a:rPr>
                <a:latin typeface="Courier"/>
              </a:rPr>
              <a:t>Accelerometer</a:t>
            </a:r>
            <a:r>
              <a:rPr/>
              <a:t> but replace the </a:t>
            </a:r>
            <a:r>
              <a:rPr>
                <a:latin typeface="Courier"/>
              </a:rPr>
              <a:t>show_type</a:t>
            </a:r>
            <a:r>
              <a:rPr/>
              <a:t> method that prints out the name of the sensor.</a:t>
            </a:r>
          </a:p>
          <a:p>
            <a:pPr lvl="0" indent="0">
              <a:buNone/>
            </a:pPr>
            <a:r>
              <a:rPr b="1">
                <a:solidFill>
                  <a:srgbClr val="007020"/>
                </a:solidFill>
                <a:latin typeface="Courier"/>
              </a:rPr>
              <a:t>class</a:t>
            </a:r>
            <a:r>
              <a:rPr>
                <a:latin typeface="Courier"/>
              </a:rPr>
              <a:t> UCBAcc(Accelerometer):</a:t>
            </a:r>
            <a:br/>
            <a:r>
              <a:rPr>
                <a:latin typeface="Courier"/>
              </a:rPr>
              <a:t>    </a:t>
            </a:r>
            <a:br/>
            <a:r>
              <a:rPr>
                <a:latin typeface="Courier"/>
              </a:rPr>
              <a:t>    </a:t>
            </a:r>
            <a:r>
              <a:rPr b="1">
                <a:solidFill>
                  <a:srgbClr val="007020"/>
                </a:solidFill>
                <a:latin typeface="Courier"/>
              </a:rPr>
              <a:t>def</a:t>
            </a:r>
            <a:r>
              <a:rPr>
                <a:latin typeface="Courier"/>
              </a:rPr>
              <a:t> show_type(</a:t>
            </a:r>
            <a:r>
              <a:rPr>
                <a:solidFill>
                  <a:srgbClr val="19177C"/>
                </a:solidFill>
                <a:latin typeface="Courier"/>
              </a:rPr>
              <a:t>self</a:t>
            </a:r>
            <a:r>
              <a:rPr>
                <a:latin typeface="Courier"/>
              </a:rPr>
              <a:t>):</a:t>
            </a:r>
            <a:br/>
            <a:r>
              <a:rPr>
                <a:latin typeface="Courier"/>
              </a:rPr>
              <a:t>        </a:t>
            </a:r>
            <a:r>
              <a:rPr>
                <a:solidFill>
                  <a:srgbClr val="008000"/>
                </a:solidFill>
                <a:latin typeface="Courier"/>
              </a:rPr>
              <a:t>print</a:t>
            </a:r>
            <a:r>
              <a:rPr>
                <a:latin typeface="Courier"/>
              </a:rPr>
              <a:t>(</a:t>
            </a:r>
            <a:r>
              <a:rPr>
                <a:solidFill>
                  <a:srgbClr val="BB6688"/>
                </a:solidFill>
                <a:latin typeface="Courier"/>
              </a:rPr>
              <a:t>f'I am </a:t>
            </a:r>
            <a:r>
              <a:rPr>
                <a:solidFill>
                  <a:srgbClr val="4070A0"/>
                </a:solidFill>
                <a:latin typeface="Courier"/>
              </a:rPr>
              <a:t>{</a:t>
            </a:r>
            <a:r>
              <a:rPr>
                <a:solidFill>
                  <a:srgbClr val="19177C"/>
                </a:solidFill>
                <a:latin typeface="Courier"/>
              </a:rPr>
              <a:t>self</a:t>
            </a:r>
            <a:r>
              <a:rPr>
                <a:solidFill>
                  <a:srgbClr val="4070A0"/>
                </a:solidFill>
                <a:latin typeface="Courier"/>
              </a:rPr>
              <a:t>.</a:t>
            </a:r>
            <a:r>
              <a:rPr>
                <a:latin typeface="Courier"/>
              </a:rPr>
              <a:t>name</a:t>
            </a:r>
            <a:r>
              <a:rPr>
                <a:solidFill>
                  <a:srgbClr val="4070A0"/>
                </a:solidFill>
                <a:latin typeface="Courier"/>
              </a:rPr>
              <a:t>}</a:t>
            </a:r>
            <a:r>
              <a:rPr>
                <a:solidFill>
                  <a:srgbClr val="BB6688"/>
                </a:solidFill>
                <a:latin typeface="Courier"/>
              </a:rPr>
              <a:t>, created at UC Berkeley!'</a:t>
            </a:r>
            <a:r>
              <a:rPr>
                <a:latin typeface="Courier"/>
              </a:rPr>
              <a:t>)</a:t>
            </a:r>
            <a:br/>
            <a:r>
              <a:rPr>
                <a:latin typeface="Courier"/>
              </a:rPr>
              <a:t>        </a:t>
            </a:r>
            <a:br/>
            <a:r>
              <a:rPr>
                <a:latin typeface="Courier"/>
              </a:rPr>
              <a:t>acc_ucb </a:t>
            </a:r>
            <a:r>
              <a:rPr>
                <a:solidFill>
                  <a:srgbClr val="666666"/>
                </a:solidFill>
                <a:latin typeface="Courier"/>
              </a:rPr>
              <a:t>=</a:t>
            </a:r>
            <a:r>
              <a:rPr>
                <a:latin typeface="Courier"/>
              </a:rPr>
              <a:t> UCBAcc(</a:t>
            </a:r>
            <a:r>
              <a:rPr>
                <a:solidFill>
                  <a:srgbClr val="4070A0"/>
                </a:solidFill>
                <a:latin typeface="Courier"/>
              </a:rPr>
              <a:t>'UCBAcc'</a:t>
            </a:r>
            <a:r>
              <a:rPr>
                <a:latin typeface="Courier"/>
              </a:rPr>
              <a:t>, </a:t>
            </a:r>
            <a:r>
              <a:rPr>
                <a:solidFill>
                  <a:srgbClr val="4070A0"/>
                </a:solidFill>
                <a:latin typeface="Courier"/>
              </a:rPr>
              <a:t>'Berkeley'</a:t>
            </a:r>
            <a:r>
              <a:rPr>
                <a:latin typeface="Courier"/>
              </a:rPr>
              <a:t>, </a:t>
            </a:r>
            <a:r>
              <a:rPr>
                <a:solidFill>
                  <a:srgbClr val="4070A0"/>
                </a:solidFill>
                <a:latin typeface="Courier"/>
              </a:rPr>
              <a:t>'2019-03-01'</a:t>
            </a:r>
            <a:r>
              <a:rPr>
                <a:latin typeface="Courier"/>
              </a:rPr>
              <a:t>)</a:t>
            </a:r>
            <a:br/>
            <a:r>
              <a:rPr>
                <a:latin typeface="Courier"/>
              </a:rPr>
              <a:t>acc_ucb.show_type()</a:t>
            </a:r>
          </a:p>
          <a:p>
            <a:pPr lvl="0" indent="0">
              <a:buNone/>
            </a:pPr>
            <a:r>
              <a:rPr>
                <a:latin typeface="Courier"/>
              </a:rPr>
              <a:t>I am UCBAcc, created at UC Berkeley!</a:t>
            </a:r>
          </a:p>
          <a:p>
            <a:pPr lvl="0" indent="0" marL="0">
              <a:buNone/>
            </a:pPr>
            <a:r>
              <a:rPr/>
              <a:t>We see that, our new </a:t>
            </a:r>
            <a:r>
              <a:rPr>
                <a:latin typeface="Courier"/>
              </a:rPr>
              <a:t>UCBAcc</a:t>
            </a:r>
            <a:r>
              <a:rPr/>
              <a:t> class actually overrides the method </a:t>
            </a:r>
            <a:r>
              <a:rPr>
                <a:latin typeface="Courier"/>
              </a:rPr>
              <a:t>show_type</a:t>
            </a:r>
            <a:r>
              <a:rPr/>
              <a:t> with new features. In this example, we are not only inheriting features from our parent class, but we are also modifying/improving some methods.</a:t>
            </a:r>
          </a:p>
          <a:p>
            <a:pPr lvl="0" indent="0" marL="0">
              <a:spcBef>
                <a:spcPts val="3000"/>
              </a:spcBef>
              <a:buNone/>
            </a:pPr>
            <a:r>
              <a:rPr b="1"/>
              <a:t>Inherit and update attributes with super</a:t>
            </a:r>
          </a:p>
          <a:p>
            <a:pPr lvl="0" indent="0" marL="0">
              <a:buNone/>
            </a:pPr>
            <a:r>
              <a:rPr/>
              <a:t>Let us create a class </a:t>
            </a:r>
            <a:r>
              <a:rPr>
                <a:latin typeface="Courier"/>
              </a:rPr>
              <a:t>NewSensor</a:t>
            </a:r>
            <a:r>
              <a:rPr/>
              <a:t> that inherits from </a:t>
            </a:r>
            <a:r>
              <a:rPr>
                <a:latin typeface="Courier"/>
              </a:rPr>
              <a:t>Sensor</a:t>
            </a:r>
            <a:r>
              <a:rPr/>
              <a:t> class, but with updated the attributes by adding a new attribute </a:t>
            </a:r>
            <a:r>
              <a:rPr>
                <a:latin typeface="Courier"/>
              </a:rPr>
              <a:t>brand</a:t>
            </a:r>
            <a:r>
              <a:rPr/>
              <a:t>. Of course, we can re-define the whole </a:t>
            </a:r>
            <a:r>
              <a:rPr>
                <a:latin typeface="Courier"/>
              </a:rPr>
              <a:t>__init__</a:t>
            </a:r>
            <a:r>
              <a:rPr/>
              <a:t> method as shown below and overriding the parent function.</a:t>
            </a:r>
          </a:p>
          <a:p>
            <a:pPr lvl="0" indent="0">
              <a:buNone/>
            </a:pPr>
            <a:r>
              <a:rPr b="1">
                <a:solidFill>
                  <a:srgbClr val="007020"/>
                </a:solidFill>
                <a:latin typeface="Courier"/>
              </a:rPr>
              <a:t>class</a:t>
            </a:r>
            <a:r>
              <a:rPr>
                <a:latin typeface="Courier"/>
              </a:rPr>
              <a:t> NewSensor(Sensor):</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 name, location, record_date, brand):</a:t>
            </a:r>
            <a:br/>
            <a:r>
              <a:rPr>
                <a:latin typeface="Courier"/>
              </a:rPr>
              <a:t>        </a:t>
            </a:r>
            <a:r>
              <a:rPr>
                <a:solidFill>
                  <a:srgbClr val="19177C"/>
                </a:solidFill>
                <a:latin typeface="Courier"/>
              </a:rPr>
              <a:t>self</a:t>
            </a:r>
            <a:r>
              <a:rPr>
                <a:latin typeface="Courier"/>
              </a:rPr>
              <a:t>.name </a:t>
            </a:r>
            <a:r>
              <a:rPr>
                <a:solidFill>
                  <a:srgbClr val="666666"/>
                </a:solidFill>
                <a:latin typeface="Courier"/>
              </a:rPr>
              <a:t>=</a:t>
            </a:r>
            <a:r>
              <a:rPr>
                <a:latin typeface="Courier"/>
              </a:rPr>
              <a:t> name</a:t>
            </a:r>
            <a:br/>
            <a:r>
              <a:rPr>
                <a:latin typeface="Courier"/>
              </a:rPr>
              <a:t>        </a:t>
            </a:r>
            <a:r>
              <a:rPr>
                <a:solidFill>
                  <a:srgbClr val="19177C"/>
                </a:solidFill>
                <a:latin typeface="Courier"/>
              </a:rPr>
              <a:t>self</a:t>
            </a:r>
            <a:r>
              <a:rPr>
                <a:latin typeface="Courier"/>
              </a:rPr>
              <a:t>.location </a:t>
            </a:r>
            <a:r>
              <a:rPr>
                <a:solidFill>
                  <a:srgbClr val="666666"/>
                </a:solidFill>
                <a:latin typeface="Courier"/>
              </a:rPr>
              <a:t>=</a:t>
            </a:r>
            <a:r>
              <a:rPr>
                <a:latin typeface="Courier"/>
              </a:rPr>
              <a:t> location</a:t>
            </a:r>
            <a:br/>
            <a:r>
              <a:rPr>
                <a:latin typeface="Courier"/>
              </a:rPr>
              <a:t>        </a:t>
            </a:r>
            <a:r>
              <a:rPr>
                <a:solidFill>
                  <a:srgbClr val="19177C"/>
                </a:solidFill>
                <a:latin typeface="Courier"/>
              </a:rPr>
              <a:t>self</a:t>
            </a:r>
            <a:r>
              <a:rPr>
                <a:latin typeface="Courier"/>
              </a:rPr>
              <a:t>.record_date </a:t>
            </a:r>
            <a:r>
              <a:rPr>
                <a:solidFill>
                  <a:srgbClr val="666666"/>
                </a:solidFill>
                <a:latin typeface="Courier"/>
              </a:rPr>
              <a:t>=</a:t>
            </a:r>
            <a:r>
              <a:rPr>
                <a:latin typeface="Courier"/>
              </a:rPr>
              <a:t> record_date</a:t>
            </a:r>
            <a:br/>
            <a:r>
              <a:rPr>
                <a:latin typeface="Courier"/>
              </a:rPr>
              <a:t>        </a:t>
            </a:r>
            <a:r>
              <a:rPr>
                <a:solidFill>
                  <a:srgbClr val="19177C"/>
                </a:solidFill>
                <a:latin typeface="Courier"/>
              </a:rPr>
              <a:t>self</a:t>
            </a:r>
            <a:r>
              <a:rPr>
                <a:latin typeface="Courier"/>
              </a:rPr>
              <a:t>.brand </a:t>
            </a:r>
            <a:r>
              <a:rPr>
                <a:solidFill>
                  <a:srgbClr val="666666"/>
                </a:solidFill>
                <a:latin typeface="Courier"/>
              </a:rPr>
              <a:t>=</a:t>
            </a:r>
            <a:r>
              <a:rPr>
                <a:latin typeface="Courier"/>
              </a:rPr>
              <a:t> brand</a:t>
            </a:r>
            <a:br/>
            <a:r>
              <a:rPr>
                <a:latin typeface="Courier"/>
              </a:rPr>
              <a:t>        </a:t>
            </a:r>
            <a:r>
              <a:rPr>
                <a:solidFill>
                  <a:srgbClr val="19177C"/>
                </a:solidFill>
                <a:latin typeface="Courier"/>
              </a:rPr>
              <a:t>self</a:t>
            </a:r>
            <a:r>
              <a:rPr>
                <a:latin typeface="Courier"/>
              </a:rPr>
              <a:t>.data </a:t>
            </a:r>
            <a:r>
              <a:rPr>
                <a:solidFill>
                  <a:srgbClr val="666666"/>
                </a:solidFill>
                <a:latin typeface="Courier"/>
              </a:rPr>
              <a:t>=</a:t>
            </a:r>
            <a:r>
              <a:rPr>
                <a:latin typeface="Courier"/>
              </a:rPr>
              <a:t> {}</a:t>
            </a:r>
            <a:br/>
            <a:r>
              <a:rPr>
                <a:latin typeface="Courier"/>
              </a:rPr>
              <a:t>        </a:t>
            </a:r>
            <a:br/>
            <a:r>
              <a:rPr>
                <a:latin typeface="Courier"/>
              </a:rPr>
              <a:t>new_sensor </a:t>
            </a:r>
            <a:r>
              <a:rPr>
                <a:solidFill>
                  <a:srgbClr val="666666"/>
                </a:solidFill>
                <a:latin typeface="Courier"/>
              </a:rPr>
              <a:t>=</a:t>
            </a:r>
            <a:r>
              <a:rPr>
                <a:latin typeface="Courier"/>
              </a:rPr>
              <a:t> NewSensor(</a:t>
            </a:r>
            <a:r>
              <a:rPr>
                <a:solidFill>
                  <a:srgbClr val="4070A0"/>
                </a:solidFill>
                <a:latin typeface="Courier"/>
              </a:rPr>
              <a:t>'OK'</a:t>
            </a:r>
            <a:r>
              <a:rPr>
                <a:latin typeface="Courier"/>
              </a:rPr>
              <a:t>, </a:t>
            </a:r>
            <a:r>
              <a:rPr>
                <a:solidFill>
                  <a:srgbClr val="4070A0"/>
                </a:solidFill>
                <a:latin typeface="Courier"/>
              </a:rPr>
              <a:t>'SF'</a:t>
            </a:r>
            <a:r>
              <a:rPr>
                <a:latin typeface="Courier"/>
              </a:rPr>
              <a:t>, </a:t>
            </a:r>
            <a:r>
              <a:rPr>
                <a:solidFill>
                  <a:srgbClr val="4070A0"/>
                </a:solidFill>
                <a:latin typeface="Courier"/>
              </a:rPr>
              <a:t>'2019-03-01'</a:t>
            </a:r>
            <a:r>
              <a:rPr>
                <a:latin typeface="Courier"/>
              </a:rPr>
              <a:t>, </a:t>
            </a:r>
            <a:r>
              <a:rPr>
                <a:solidFill>
                  <a:srgbClr val="4070A0"/>
                </a:solidFill>
                <a:latin typeface="Courier"/>
              </a:rPr>
              <a:t>'XYZ'</a:t>
            </a:r>
            <a:r>
              <a:rPr>
                <a:latin typeface="Courier"/>
              </a:rPr>
              <a:t>)</a:t>
            </a:r>
            <a:br/>
            <a:r>
              <a:rPr>
                <a:latin typeface="Courier"/>
              </a:rPr>
              <a:t>new_sensor.brand</a:t>
            </a:r>
          </a:p>
          <a:p>
            <a:pPr lvl="0" indent="0">
              <a:buNone/>
            </a:pPr>
            <a:r>
              <a:rPr>
                <a:latin typeface="Courier"/>
              </a:rPr>
              <a:t>'XYZ'</a:t>
            </a:r>
          </a:p>
          <a:p>
            <a:pPr lvl="0" indent="0" marL="0">
              <a:buNone/>
            </a:pPr>
            <a:r>
              <a:rPr/>
              <a:t>However, there is a better way to achieve the same. We can use the </a:t>
            </a:r>
            <a:r>
              <a:rPr>
                <a:latin typeface="Courier"/>
              </a:rPr>
              <a:t>super</a:t>
            </a:r>
            <a:r>
              <a:rPr/>
              <a:t> method to avoid referring to the parent class explicitly. Let us see how to perform this in the following example:</a:t>
            </a:r>
          </a:p>
          <a:p>
            <a:pPr lvl="0" indent="0" marL="0">
              <a:buNone/>
            </a:pPr>
            <a:r>
              <a:rPr b="1"/>
              <a:t>EXAMPLE:</a:t>
            </a:r>
            <a:r>
              <a:rPr/>
              <a:t> Redefine the attributes in inheritance.</a:t>
            </a:r>
          </a:p>
          <a:p>
            <a:pPr lvl="0" indent="0">
              <a:buNone/>
            </a:pPr>
            <a:r>
              <a:rPr b="1">
                <a:solidFill>
                  <a:srgbClr val="007020"/>
                </a:solidFill>
                <a:latin typeface="Courier"/>
              </a:rPr>
              <a:t>class</a:t>
            </a:r>
            <a:r>
              <a:rPr>
                <a:latin typeface="Courier"/>
              </a:rPr>
              <a:t> NewSensor(Sensor):</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 name, location, record_date, brand):</a:t>
            </a:r>
            <a:br/>
            <a:r>
              <a:rPr>
                <a:latin typeface="Courier"/>
              </a:rPr>
              <a:t>        </a:t>
            </a:r>
            <a:r>
              <a:rPr>
                <a:solidFill>
                  <a:srgbClr val="008000"/>
                </a:solidFill>
                <a:latin typeface="Courier"/>
              </a:rPr>
              <a:t>super</a:t>
            </a:r>
            <a:r>
              <a:rPr>
                <a:latin typeface="Courier"/>
              </a:rPr>
              <a:t>().</a:t>
            </a:r>
            <a:r>
              <a:rPr>
                <a:solidFill>
                  <a:srgbClr val="06287E"/>
                </a:solidFill>
                <a:latin typeface="Courier"/>
              </a:rPr>
              <a:t>__init__</a:t>
            </a:r>
            <a:r>
              <a:rPr>
                <a:latin typeface="Courier"/>
              </a:rPr>
              <a:t>(name, location, record_date)</a:t>
            </a:r>
            <a:br/>
            <a:r>
              <a:rPr>
                <a:latin typeface="Courier"/>
              </a:rPr>
              <a:t>        </a:t>
            </a:r>
            <a:r>
              <a:rPr>
                <a:solidFill>
                  <a:srgbClr val="19177C"/>
                </a:solidFill>
                <a:latin typeface="Courier"/>
              </a:rPr>
              <a:t>self</a:t>
            </a:r>
            <a:r>
              <a:rPr>
                <a:latin typeface="Courier"/>
              </a:rPr>
              <a:t>.brand </a:t>
            </a:r>
            <a:r>
              <a:rPr>
                <a:solidFill>
                  <a:srgbClr val="666666"/>
                </a:solidFill>
                <a:latin typeface="Courier"/>
              </a:rPr>
              <a:t>=</a:t>
            </a:r>
            <a:r>
              <a:rPr>
                <a:latin typeface="Courier"/>
              </a:rPr>
              <a:t> brand</a:t>
            </a:r>
            <a:br/>
            <a:r>
              <a:rPr>
                <a:latin typeface="Courier"/>
              </a:rPr>
              <a:t>        </a:t>
            </a:r>
            <a:br/>
            <a:r>
              <a:rPr>
                <a:latin typeface="Courier"/>
              </a:rPr>
              <a:t>new_sensor </a:t>
            </a:r>
            <a:r>
              <a:rPr>
                <a:solidFill>
                  <a:srgbClr val="666666"/>
                </a:solidFill>
                <a:latin typeface="Courier"/>
              </a:rPr>
              <a:t>=</a:t>
            </a:r>
            <a:r>
              <a:rPr>
                <a:latin typeface="Courier"/>
              </a:rPr>
              <a:t> NewSensor(</a:t>
            </a:r>
            <a:r>
              <a:rPr>
                <a:solidFill>
                  <a:srgbClr val="4070A0"/>
                </a:solidFill>
                <a:latin typeface="Courier"/>
              </a:rPr>
              <a:t>'OK'</a:t>
            </a:r>
            <a:r>
              <a:rPr>
                <a:latin typeface="Courier"/>
              </a:rPr>
              <a:t>, </a:t>
            </a:r>
            <a:r>
              <a:rPr>
                <a:solidFill>
                  <a:srgbClr val="4070A0"/>
                </a:solidFill>
                <a:latin typeface="Courier"/>
              </a:rPr>
              <a:t>'SF'</a:t>
            </a:r>
            <a:r>
              <a:rPr>
                <a:latin typeface="Courier"/>
              </a:rPr>
              <a:t>, </a:t>
            </a:r>
            <a:r>
              <a:rPr>
                <a:solidFill>
                  <a:srgbClr val="4070A0"/>
                </a:solidFill>
                <a:latin typeface="Courier"/>
              </a:rPr>
              <a:t>'2019-03-01'</a:t>
            </a:r>
            <a:r>
              <a:rPr>
                <a:latin typeface="Courier"/>
              </a:rPr>
              <a:t>, </a:t>
            </a:r>
            <a:r>
              <a:rPr>
                <a:solidFill>
                  <a:srgbClr val="4070A0"/>
                </a:solidFill>
                <a:latin typeface="Courier"/>
              </a:rPr>
              <a:t>'XYZ'</a:t>
            </a:r>
            <a:r>
              <a:rPr>
                <a:latin typeface="Courier"/>
              </a:rPr>
              <a:t>)</a:t>
            </a:r>
            <a:br/>
            <a:r>
              <a:rPr>
                <a:latin typeface="Courier"/>
              </a:rPr>
              <a:t>new_sensor.brand</a:t>
            </a:r>
          </a:p>
          <a:p>
            <a:pPr lvl="0" indent="0">
              <a:buNone/>
            </a:pPr>
            <a:r>
              <a:rPr>
                <a:latin typeface="Courier"/>
              </a:rPr>
              <a:t>'XYZ'</a:t>
            </a:r>
          </a:p>
          <a:p>
            <a:pPr lvl="0" indent="0" marL="0">
              <a:buNone/>
            </a:pPr>
            <a:r>
              <a:rPr/>
              <a:t>Now we can see with the </a:t>
            </a:r>
            <a:r>
              <a:rPr i="1"/>
              <a:t>super</a:t>
            </a:r>
            <a:r>
              <a:rPr/>
              <a:t> method, we avoid to list all the definition of the attributes, this helps keep your code maintainable for the foreseeable future. But it really useful when you are doing multiple inheritance, which is beyond the discussion of this book.</a:t>
            </a:r>
          </a:p>
          <a:p>
            <a:pPr lvl="0" indent="0" marL="0">
              <a:spcBef>
                <a:spcPts val="3000"/>
              </a:spcBef>
              <a:buNone/>
            </a:pPr>
            <a:r>
              <a:rPr b="1"/>
              <a:t>Encapsulation</a:t>
            </a:r>
          </a:p>
          <a:p>
            <a:pPr lvl="0" indent="0" marL="0">
              <a:buNone/>
            </a:pPr>
            <a:r>
              <a:rPr b="1"/>
              <a:t>Encapsulation</a:t>
            </a:r>
            <a:r>
              <a:rPr/>
              <a:t> is one of the fundamental concepts in OOP. It describes the idea of restricting access to methods and attributes in a class. This will hide the complex details from the users, and prevent data being modified by accident. In Python, this is achieved by using private methods or attributes using underscore as prefix, i.e. single “_” or double “__”. Let us see the following example.</a:t>
            </a:r>
          </a:p>
          <a:p>
            <a:pPr lvl="0" indent="0" marL="0">
              <a:buNone/>
            </a:pPr>
            <a:r>
              <a:rPr b="1"/>
              <a:t>EXAMPLE:</a:t>
            </a:r>
          </a:p>
          <a:p>
            <a:pPr lvl="0" indent="0">
              <a:buNone/>
            </a:pPr>
            <a:r>
              <a:rPr b="1">
                <a:solidFill>
                  <a:srgbClr val="007020"/>
                </a:solidFill>
                <a:latin typeface="Courier"/>
              </a:rPr>
              <a:t>class</a:t>
            </a:r>
            <a:r>
              <a:rPr>
                <a:latin typeface="Courier"/>
              </a:rPr>
              <a:t> Sensor():</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 name, location):</a:t>
            </a:r>
            <a:br/>
            <a:r>
              <a:rPr>
                <a:latin typeface="Courier"/>
              </a:rPr>
              <a:t>        </a:t>
            </a:r>
            <a:r>
              <a:rPr>
                <a:solidFill>
                  <a:srgbClr val="19177C"/>
                </a:solidFill>
                <a:latin typeface="Courier"/>
              </a:rPr>
              <a:t>self</a:t>
            </a:r>
            <a:r>
              <a:rPr>
                <a:latin typeface="Courier"/>
              </a:rPr>
              <a:t>.name </a:t>
            </a:r>
            <a:r>
              <a:rPr>
                <a:solidFill>
                  <a:srgbClr val="666666"/>
                </a:solidFill>
                <a:latin typeface="Courier"/>
              </a:rPr>
              <a:t>=</a:t>
            </a:r>
            <a:r>
              <a:rPr>
                <a:latin typeface="Courier"/>
              </a:rPr>
              <a:t> name</a:t>
            </a:r>
            <a:br/>
            <a:r>
              <a:rPr>
                <a:latin typeface="Courier"/>
              </a:rPr>
              <a:t>        </a:t>
            </a:r>
            <a:r>
              <a:rPr>
                <a:solidFill>
                  <a:srgbClr val="19177C"/>
                </a:solidFill>
                <a:latin typeface="Courier"/>
              </a:rPr>
              <a:t>self</a:t>
            </a:r>
            <a:r>
              <a:rPr>
                <a:latin typeface="Courier"/>
              </a:rPr>
              <a:t>._location </a:t>
            </a:r>
            <a:r>
              <a:rPr>
                <a:solidFill>
                  <a:srgbClr val="666666"/>
                </a:solidFill>
                <a:latin typeface="Courier"/>
              </a:rPr>
              <a:t>=</a:t>
            </a:r>
            <a:r>
              <a:rPr>
                <a:latin typeface="Courier"/>
              </a:rPr>
              <a:t> location</a:t>
            </a:r>
            <a:br/>
            <a:r>
              <a:rPr>
                <a:latin typeface="Courier"/>
              </a:rPr>
              <a:t>        </a:t>
            </a:r>
            <a:r>
              <a:rPr>
                <a:solidFill>
                  <a:srgbClr val="19177C"/>
                </a:solidFill>
                <a:latin typeface="Courier"/>
              </a:rPr>
              <a:t>self</a:t>
            </a:r>
            <a:r>
              <a:rPr>
                <a:latin typeface="Courier"/>
              </a:rPr>
              <a:t>.__version </a:t>
            </a:r>
            <a:r>
              <a:rPr>
                <a:solidFill>
                  <a:srgbClr val="666666"/>
                </a:solidFill>
                <a:latin typeface="Courier"/>
              </a:rPr>
              <a:t>=</a:t>
            </a:r>
            <a:r>
              <a:rPr>
                <a:latin typeface="Courier"/>
              </a:rPr>
              <a:t> </a:t>
            </a:r>
            <a:r>
              <a:rPr>
                <a:solidFill>
                  <a:srgbClr val="4070A0"/>
                </a:solidFill>
                <a:latin typeface="Courier"/>
              </a:rPr>
              <a:t>'1.0'</a:t>
            </a:r>
            <a:br/>
            <a:r>
              <a:rPr>
                <a:latin typeface="Courier"/>
              </a:rPr>
              <a:t>    </a:t>
            </a:r>
            <a:br/>
            <a:r>
              <a:rPr>
                <a:latin typeface="Courier"/>
              </a:rPr>
              <a:t>    </a:t>
            </a:r>
            <a:r>
              <a:rPr i="1">
                <a:solidFill>
                  <a:srgbClr val="60A0B0"/>
                </a:solidFill>
                <a:latin typeface="Courier"/>
              </a:rPr>
              <a:t># a getter function</a:t>
            </a:r>
            <a:br/>
            <a:r>
              <a:rPr>
                <a:latin typeface="Courier"/>
              </a:rPr>
              <a:t>    </a:t>
            </a:r>
            <a:r>
              <a:rPr b="1">
                <a:solidFill>
                  <a:srgbClr val="007020"/>
                </a:solidFill>
                <a:latin typeface="Courier"/>
              </a:rPr>
              <a:t>def</a:t>
            </a:r>
            <a:r>
              <a:rPr>
                <a:latin typeface="Courier"/>
              </a:rPr>
              <a:t> get_version(</a:t>
            </a:r>
            <a:r>
              <a:rPr>
                <a:solidFill>
                  <a:srgbClr val="19177C"/>
                </a:solidFill>
                <a:latin typeface="Courier"/>
              </a:rPr>
              <a:t>self</a:t>
            </a:r>
            <a:r>
              <a:rPr>
                <a:latin typeface="Courier"/>
              </a:rPr>
              <a:t>):</a:t>
            </a:r>
            <a:br/>
            <a:r>
              <a:rPr>
                <a:latin typeface="Courier"/>
              </a:rPr>
              <a:t>        </a:t>
            </a:r>
            <a:r>
              <a:rPr>
                <a:solidFill>
                  <a:srgbClr val="008000"/>
                </a:solidFill>
                <a:latin typeface="Courier"/>
              </a:rPr>
              <a:t>print</a:t>
            </a:r>
            <a:r>
              <a:rPr>
                <a:latin typeface="Courier"/>
              </a:rPr>
              <a:t>(</a:t>
            </a:r>
            <a:r>
              <a:rPr>
                <a:solidFill>
                  <a:srgbClr val="BB6688"/>
                </a:solidFill>
                <a:latin typeface="Courier"/>
              </a:rPr>
              <a:t>f'The sensor version is </a:t>
            </a:r>
            <a:r>
              <a:rPr>
                <a:solidFill>
                  <a:srgbClr val="4070A0"/>
                </a:solidFill>
                <a:latin typeface="Courier"/>
              </a:rPr>
              <a:t>{</a:t>
            </a:r>
            <a:r>
              <a:rPr>
                <a:solidFill>
                  <a:srgbClr val="19177C"/>
                </a:solidFill>
                <a:latin typeface="Courier"/>
              </a:rPr>
              <a:t>self</a:t>
            </a:r>
            <a:r>
              <a:rPr>
                <a:solidFill>
                  <a:srgbClr val="4070A0"/>
                </a:solidFill>
                <a:latin typeface="Courier"/>
              </a:rPr>
              <a:t>.</a:t>
            </a:r>
            <a:r>
              <a:rPr>
                <a:latin typeface="Courier"/>
              </a:rPr>
              <a:t>__version</a:t>
            </a:r>
            <a:r>
              <a:rPr>
                <a:solidFill>
                  <a:srgbClr val="4070A0"/>
                </a:solidFill>
                <a:latin typeface="Courier"/>
              </a:rPr>
              <a:t>}</a:t>
            </a:r>
            <a:r>
              <a:rPr>
                <a:solidFill>
                  <a:srgbClr val="BB6688"/>
                </a:solidFill>
                <a:latin typeface="Courier"/>
              </a:rPr>
              <a:t>'</a:t>
            </a:r>
            <a:r>
              <a:rPr>
                <a:latin typeface="Courier"/>
              </a:rPr>
              <a:t>)</a:t>
            </a:r>
            <a:br/>
            <a:r>
              <a:rPr>
                <a:latin typeface="Courier"/>
              </a:rPr>
              <a:t>    </a:t>
            </a:r>
            <a:br/>
            <a:r>
              <a:rPr>
                <a:latin typeface="Courier"/>
              </a:rPr>
              <a:t>    </a:t>
            </a:r>
            <a:r>
              <a:rPr i="1">
                <a:solidFill>
                  <a:srgbClr val="60A0B0"/>
                </a:solidFill>
                <a:latin typeface="Courier"/>
              </a:rPr>
              <a:t># a setter function</a:t>
            </a:r>
            <a:br/>
            <a:r>
              <a:rPr>
                <a:latin typeface="Courier"/>
              </a:rPr>
              <a:t>    </a:t>
            </a:r>
            <a:r>
              <a:rPr b="1">
                <a:solidFill>
                  <a:srgbClr val="007020"/>
                </a:solidFill>
                <a:latin typeface="Courier"/>
              </a:rPr>
              <a:t>def</a:t>
            </a:r>
            <a:r>
              <a:rPr>
                <a:latin typeface="Courier"/>
              </a:rPr>
              <a:t> set_version(</a:t>
            </a:r>
            <a:r>
              <a:rPr>
                <a:solidFill>
                  <a:srgbClr val="19177C"/>
                </a:solidFill>
                <a:latin typeface="Courier"/>
              </a:rPr>
              <a:t>self</a:t>
            </a:r>
            <a:r>
              <a:rPr>
                <a:latin typeface="Courier"/>
              </a:rPr>
              <a:t>, version):</a:t>
            </a:r>
            <a:br/>
            <a:r>
              <a:rPr>
                <a:latin typeface="Courier"/>
              </a:rPr>
              <a:t>        </a:t>
            </a:r>
            <a:r>
              <a:rPr>
                <a:solidFill>
                  <a:srgbClr val="19177C"/>
                </a:solidFill>
                <a:latin typeface="Courier"/>
              </a:rPr>
              <a:t>self</a:t>
            </a:r>
            <a:r>
              <a:rPr>
                <a:latin typeface="Courier"/>
              </a:rPr>
              <a:t>.__version </a:t>
            </a:r>
            <a:r>
              <a:rPr>
                <a:solidFill>
                  <a:srgbClr val="666666"/>
                </a:solidFill>
                <a:latin typeface="Courier"/>
              </a:rPr>
              <a:t>=</a:t>
            </a:r>
            <a:r>
              <a:rPr>
                <a:latin typeface="Courier"/>
              </a:rPr>
              <a:t> version</a:t>
            </a:r>
          </a:p>
          <a:p>
            <a:pPr lvl="0" indent="0">
              <a:buNone/>
            </a:pPr>
            <a:r>
              <a:rPr>
                <a:latin typeface="Courier"/>
              </a:rPr>
              <a:t>sensor1 </a:t>
            </a:r>
            <a:r>
              <a:rPr>
                <a:solidFill>
                  <a:srgbClr val="666666"/>
                </a:solidFill>
                <a:latin typeface="Courier"/>
              </a:rPr>
              <a:t>=</a:t>
            </a:r>
            <a:r>
              <a:rPr>
                <a:latin typeface="Courier"/>
              </a:rPr>
              <a:t> Sensor(</a:t>
            </a:r>
            <a:r>
              <a:rPr>
                <a:solidFill>
                  <a:srgbClr val="4070A0"/>
                </a:solidFill>
                <a:latin typeface="Courier"/>
              </a:rPr>
              <a:t>'Acc'</a:t>
            </a:r>
            <a:r>
              <a:rPr>
                <a:latin typeface="Courier"/>
              </a:rPr>
              <a:t>, </a:t>
            </a:r>
            <a:r>
              <a:rPr>
                <a:solidFill>
                  <a:srgbClr val="4070A0"/>
                </a:solidFill>
                <a:latin typeface="Courier"/>
              </a:rPr>
              <a:t>'Berkeley'</a:t>
            </a:r>
            <a:r>
              <a:rPr>
                <a:latin typeface="Courier"/>
              </a:rPr>
              <a:t>)</a:t>
            </a:r>
            <a:br/>
            <a:r>
              <a:rPr>
                <a:solidFill>
                  <a:srgbClr val="008000"/>
                </a:solidFill>
                <a:latin typeface="Courier"/>
              </a:rPr>
              <a:t>print</a:t>
            </a:r>
            <a:r>
              <a:rPr>
                <a:latin typeface="Courier"/>
              </a:rPr>
              <a:t>(sensor1.name)</a:t>
            </a:r>
            <a:br/>
            <a:r>
              <a:rPr>
                <a:solidFill>
                  <a:srgbClr val="008000"/>
                </a:solidFill>
                <a:latin typeface="Courier"/>
              </a:rPr>
              <a:t>print</a:t>
            </a:r>
            <a:r>
              <a:rPr>
                <a:latin typeface="Courier"/>
              </a:rPr>
              <a:t>(sensor1._location)</a:t>
            </a:r>
            <a:br/>
            <a:r>
              <a:rPr>
                <a:solidFill>
                  <a:srgbClr val="008000"/>
                </a:solidFill>
                <a:latin typeface="Courier"/>
              </a:rPr>
              <a:t>print</a:t>
            </a:r>
            <a:r>
              <a:rPr>
                <a:latin typeface="Courier"/>
              </a:rPr>
              <a:t>(sensor1.__version)</a:t>
            </a:r>
          </a:p>
          <a:p>
            <a:pPr lvl="0" indent="0">
              <a:buNone/>
            </a:pPr>
            <a:r>
              <a:rPr>
                <a:latin typeface="Courier"/>
              </a:rPr>
              <a:t>Acc
Berkeley
---------------------------------------------------------------------------
AttributeError                            Traceback (most recent call last)
&lt;ipython-input-8-ca9b481690ba&gt; in &lt;module&gt;
      2 print(sensor1.name)
      3 print(sensor1._location)
----&gt; 4 print(sensor1.__version)
AttributeError: 'Sensor' object has no attribute '__version'</a:t>
            </a:r>
          </a:p>
          <a:p>
            <a:pPr lvl="0" indent="0" marL="0">
              <a:buNone/>
            </a:pPr>
            <a:r>
              <a:rPr/>
              <a:t>The above example shows how the encapsulation works. With single underscore, we defined a private variable, and it should not be accessed directly. But this is just convention, nothing stops you from doing that. You can still get access to it if you want to. With double underscore, we can see that the attribute </a:t>
            </a:r>
            <a:r>
              <a:rPr>
                <a:latin typeface="Courier"/>
              </a:rPr>
              <a:t>__version</a:t>
            </a:r>
            <a:r>
              <a:rPr/>
              <a:t> can not be accessed or modify it directly. Therefore, to get access to the double underscore attributes, we need to use getter and setter function to access it internally, as shown in the following example.</a:t>
            </a:r>
          </a:p>
          <a:p>
            <a:pPr lvl="0" indent="0">
              <a:buNone/>
            </a:pPr>
            <a:r>
              <a:rPr>
                <a:latin typeface="Courier"/>
              </a:rPr>
              <a:t>sensor1.get_version()</a:t>
            </a:r>
          </a:p>
          <a:p>
            <a:pPr lvl="0" indent="0">
              <a:buNone/>
            </a:pPr>
            <a:r>
              <a:rPr>
                <a:latin typeface="Courier"/>
              </a:rPr>
              <a:t>The sensor version is 1.0</a:t>
            </a:r>
          </a:p>
          <a:p>
            <a:pPr lvl="0" indent="0">
              <a:buNone/>
            </a:pPr>
            <a:r>
              <a:rPr>
                <a:latin typeface="Courier"/>
              </a:rPr>
              <a:t>sensor1.set_version(</a:t>
            </a:r>
            <a:r>
              <a:rPr>
                <a:solidFill>
                  <a:srgbClr val="4070A0"/>
                </a:solidFill>
                <a:latin typeface="Courier"/>
              </a:rPr>
              <a:t>'2.0'</a:t>
            </a:r>
            <a:r>
              <a:rPr>
                <a:latin typeface="Courier"/>
              </a:rPr>
              <a:t>)</a:t>
            </a:r>
            <a:br/>
            <a:r>
              <a:rPr>
                <a:latin typeface="Courier"/>
              </a:rPr>
              <a:t>sensor1.get_version()</a:t>
            </a:r>
          </a:p>
          <a:p>
            <a:pPr lvl="0" indent="0">
              <a:buNone/>
            </a:pPr>
            <a:r>
              <a:rPr>
                <a:latin typeface="Courier"/>
              </a:rPr>
              <a:t>The sensor version is 2.0</a:t>
            </a:r>
          </a:p>
          <a:p>
            <a:pPr lvl="0" indent="0" marL="0">
              <a:buNone/>
            </a:pPr>
            <a:r>
              <a:rPr/>
              <a:t>The single and double underscore also apply to private methods as well, we will not discuss these as they are similar to the private attributes.</a:t>
            </a:r>
          </a:p>
          <a:p>
            <a:pPr lvl="0" indent="0" marL="0">
              <a:spcBef>
                <a:spcPts val="3000"/>
              </a:spcBef>
              <a:buNone/>
            </a:pPr>
            <a:r>
              <a:rPr b="1"/>
              <a:t>Polymorphism</a:t>
            </a:r>
          </a:p>
          <a:p>
            <a:pPr lvl="0" indent="0" marL="0">
              <a:buNone/>
            </a:pPr>
            <a:r>
              <a:rPr b="1"/>
              <a:t>Polymorphism</a:t>
            </a:r>
            <a:r>
              <a:rPr/>
              <a:t> is another fundamental concept in OOP, which means multiple forms. Polymorphism allows us to use a single interface with different underlying forms such as data types or classes. For example, we can have commonly named methods across classes or child classes. We have already seen one example above, when we override the method </a:t>
            </a:r>
            <a:r>
              <a:rPr>
                <a:latin typeface="Courier"/>
              </a:rPr>
              <a:t>show_type</a:t>
            </a:r>
            <a:r>
              <a:rPr/>
              <a:t> in the </a:t>
            </a:r>
            <a:r>
              <a:rPr>
                <a:latin typeface="Courier"/>
              </a:rPr>
              <a:t>UCBAcc</a:t>
            </a:r>
            <a:r>
              <a:rPr/>
              <a:t>. For parent class </a:t>
            </a:r>
            <a:r>
              <a:rPr>
                <a:latin typeface="Courier"/>
              </a:rPr>
              <a:t>Accelerometer</a:t>
            </a:r>
            <a:r>
              <a:rPr/>
              <a:t> and child class </a:t>
            </a:r>
            <a:r>
              <a:rPr>
                <a:latin typeface="Courier"/>
              </a:rPr>
              <a:t>UCBAcc</a:t>
            </a:r>
            <a:r>
              <a:rPr/>
              <a:t>, they both have a method named </a:t>
            </a:r>
            <a:r>
              <a:rPr>
                <a:latin typeface="Courier"/>
              </a:rPr>
              <a:t>show_type</a:t>
            </a:r>
            <a:r>
              <a:rPr/>
              <a:t>, but they have different implementation. This ability of using single name with many forms acting differently in different situations greatly reduces our complexities. We will not expand to discuss more of Polymorphism, if you are interested, check more online to get a deeper understanding.</a:t>
            </a:r>
          </a:p>
          <a:p>
            <a:pPr lvl="0" indent="0" marL="0">
              <a:buNone/>
            </a:pPr>
            <a:r>
              <a:rPr/>
              <a:t>&lt; </a:t>
            </a:r>
            <a:r>
              <a:rPr>
                <a:hlinkClick r:id="rId2"/>
              </a:rPr>
              <a:t>7.2 Class and Object</a:t>
            </a:r>
            <a:r>
              <a:rPr/>
              <a:t> | </a:t>
            </a:r>
            <a:r>
              <a:rPr>
                <a:hlinkClick r:id="rId3"/>
              </a:rPr>
              <a:t>Contents</a:t>
            </a:r>
            <a:r>
              <a:rPr/>
              <a:t> | </a:t>
            </a:r>
            <a:r>
              <a:rPr>
                <a:hlinkClick r:id="rId4"/>
              </a:rPr>
              <a:t>7.4 Summary and Problems</a:t>
            </a:r>
            <a:r>
              <a:rPr/>
              <a:t> &gt;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2022-12-19T20:35:19Z</dcterms:created>
  <dcterms:modified xsi:type="dcterms:W3CDTF">2022-12-19T20:35:19Z</dcterms:modified>
</cp:coreProperties>
</file>

<file path=docProps/custom.xml><?xml version="1.0" encoding="utf-8"?>
<Properties xmlns="http://schemas.openxmlformats.org/officeDocument/2006/custom-properties" xmlns:vt="http://schemas.openxmlformats.org/officeDocument/2006/docPropsVTypes"/>
</file>