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ython.org/dev/peps/pep-0008/#function-and-variable-names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course materials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Variable Assignment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Rules for variable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can not start with a number</a:t>
            </a:r>
          </a:p>
          <a:p>
            <a:pPr lvl="0"/>
            <a:r>
              <a:rPr/>
              <a:t>names can not contain spaces, use _ intead</a:t>
            </a:r>
          </a:p>
          <a:p>
            <a:pPr lvl="0"/>
            <a:r>
              <a:rPr/>
              <a:t>names can not contain any of these symbols:</a:t>
            </a:r>
          </a:p>
          <a:p>
            <a:pPr lvl="1" indent="0">
              <a:buNone/>
            </a:pPr>
            <a:r>
              <a:rPr>
                <a:latin typeface="Courier"/>
              </a:rPr>
              <a:t>:'",&lt;&gt;/?|\!@#%^&amp;*~-+</a:t>
            </a:r>
          </a:p>
          <a:p>
            <a:pPr lvl="0"/>
            <a:r>
              <a:rPr/>
              <a:t>it’s considered best practice (</a:t>
            </a:r>
            <a:r>
              <a:rPr>
                <a:hlinkClick r:id="rId2"/>
              </a:rPr>
              <a:t>PEP8</a:t>
            </a:r>
            <a:r>
              <a:rPr/>
              <a:t>) that names are lowercase with underscores</a:t>
            </a:r>
          </a:p>
          <a:p>
            <a:pPr lvl="0"/>
            <a:r>
              <a:rPr/>
              <a:t>avoid using Python built-in keywords like </a:t>
            </a:r>
            <a:r>
              <a:rPr>
                <a:latin typeface="Courier"/>
              </a:rPr>
              <a:t>list</a:t>
            </a:r>
            <a:r>
              <a:rPr/>
              <a:t> and </a:t>
            </a:r>
            <a:r>
              <a:rPr>
                <a:latin typeface="Courier"/>
              </a:rPr>
              <a:t>str</a:t>
            </a:r>
          </a:p>
          <a:p>
            <a:pPr lvl="0"/>
            <a:r>
              <a:rPr/>
              <a:t>avoid using the single characters </a:t>
            </a:r>
            <a:r>
              <a:rPr>
                <a:latin typeface="Courier"/>
              </a:rPr>
              <a:t>l</a:t>
            </a:r>
            <a:r>
              <a:rPr/>
              <a:t> (lowercase letter el), </a:t>
            </a:r>
            <a:r>
              <a:rPr>
                <a:latin typeface="Courier"/>
              </a:rPr>
              <a:t>O</a:t>
            </a:r>
            <a:r>
              <a:rPr/>
              <a:t> (uppercase letter oh) and </a:t>
            </a:r>
            <a:r>
              <a:rPr>
                <a:latin typeface="Courier"/>
              </a:rPr>
              <a:t>I</a:t>
            </a:r>
            <a:r>
              <a:rPr/>
              <a:t> (uppercase letter eye) as they can be confused with </a:t>
            </a:r>
            <a:r>
              <a:rPr>
                <a:latin typeface="Courier"/>
              </a:rPr>
              <a:t>1</a:t>
            </a:r>
            <a:r>
              <a:rPr/>
              <a:t> and </a:t>
            </a:r>
            <a:r>
              <a:rPr>
                <a:latin typeface="Courier"/>
              </a:rPr>
              <a:t>0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Dynamic 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uses </a:t>
            </a:r>
            <a:r>
              <a:rPr i="1"/>
              <a:t>dynamic typing</a:t>
            </a:r>
            <a:r>
              <a:rPr/>
              <a:t>, meaning you can reassign variables to different data types. This makes Python very flexible in assigning data types; it differs from other languages that are </a:t>
            </a:r>
            <a:r>
              <a:rPr i="1"/>
              <a:t>statically typed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my_dogs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indent="0">
              <a:buNone/>
            </a:pPr>
            <a:r>
              <a:rPr>
                <a:latin typeface="Courier"/>
              </a:rPr>
              <a:t>my_dogs</a:t>
            </a:r>
          </a:p>
          <a:p>
            <a:pPr lvl="0" indent="0">
              <a:buNone/>
            </a:pPr>
            <a:r>
              <a:rPr>
                <a:latin typeface="Courier"/>
              </a:rPr>
              <a:t>2</a:t>
            </a:r>
          </a:p>
          <a:p>
            <a:pPr lvl="0" indent="0">
              <a:buNone/>
            </a:pPr>
            <a:r>
              <a:rPr>
                <a:latin typeface="Courier"/>
              </a:rPr>
              <a:t>my_dogs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'Sammy'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'Frankie'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my_dogs</a:t>
            </a:r>
          </a:p>
          <a:p>
            <a:pPr lvl="0" indent="0">
              <a:buNone/>
            </a:pPr>
            <a:r>
              <a:rPr>
                <a:latin typeface="Courier"/>
              </a:rPr>
              <a:t>['Sammy', 'Frankie']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Pros and Cons of Dynamic Typing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Pros of Dynamic Typing</a:t>
            </a:r>
          </a:p>
          <a:p>
            <a:pPr lvl="0"/>
            <a:r>
              <a:rPr/>
              <a:t>very easy to work with</a:t>
            </a:r>
          </a:p>
          <a:p>
            <a:pPr lvl="0"/>
            <a:r>
              <a:rPr/>
              <a:t>faster development 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 of Dynamic Typing</a:t>
            </a:r>
          </a:p>
          <a:p>
            <a:pPr lvl="0"/>
            <a:r>
              <a:rPr/>
              <a:t>may result in unexpected bugs!</a:t>
            </a:r>
          </a:p>
          <a:p>
            <a:pPr lvl="0"/>
            <a:r>
              <a:rPr/>
              <a:t>you need to be aware of </a:t>
            </a:r>
            <a:r>
              <a:rPr>
                <a:latin typeface="Courier"/>
              </a:rPr>
              <a:t>type()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Assigning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Variable assignment follows </a:t>
            </a:r>
            <a:r>
              <a:rPr>
                <a:latin typeface="Courier"/>
              </a:rPr>
              <a:t>name = object</a:t>
            </a:r>
            <a:r>
              <a:rPr/>
              <a:t>, where a single equals sign </a:t>
            </a:r>
            <a:r>
              <a:rPr>
                <a:latin typeface="Courier"/>
              </a:rPr>
              <a:t>=</a:t>
            </a:r>
            <a:r>
              <a:rPr/>
              <a:t> is an </a:t>
            </a:r>
            <a:r>
              <a:rPr i="1"/>
              <a:t>assignment operator</a:t>
            </a:r>
          </a:p>
          <a:p>
            <a:pPr lvl="0" indent="0">
              <a:buNone/>
            </a:pPr>
            <a:r>
              <a:rPr>
                <a:latin typeface="Courier"/>
              </a:rPr>
              <a:t>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</a:p>
          <a:p>
            <a:pPr lvl="0" indent="0">
              <a:buNone/>
            </a:pPr>
            <a:r>
              <a:rPr>
                <a:latin typeface="Courier"/>
              </a:rPr>
              <a:t>a</a:t>
            </a:r>
          </a:p>
          <a:p>
            <a:pPr lvl="0" indent="0">
              <a:buNone/>
            </a:pPr>
            <a:r>
              <a:rPr>
                <a:latin typeface="Courier"/>
              </a:rPr>
              <a:t>5</a:t>
            </a:r>
          </a:p>
          <a:p>
            <a:pPr lvl="0" indent="0" marL="0">
              <a:buNone/>
            </a:pPr>
            <a:r>
              <a:rPr/>
              <a:t>Here we assigned the integer object </a:t>
            </a:r>
            <a:r>
              <a:rPr>
                <a:latin typeface="Courier"/>
              </a:rPr>
              <a:t>5</a:t>
            </a:r>
            <a:r>
              <a:rPr/>
              <a:t> to the variable name </a:t>
            </a:r>
            <a:r>
              <a:rPr>
                <a:latin typeface="Courier"/>
              </a:rPr>
              <a:t>a</a:t>
            </a:r>
            <a:r>
              <a:rPr/>
              <a:t>.Let’s assign </a:t>
            </a:r>
            <a:r>
              <a:rPr>
                <a:latin typeface="Courier"/>
              </a:rPr>
              <a:t>a</a:t>
            </a:r>
            <a:r>
              <a:rPr/>
              <a:t> to something else:</a:t>
            </a:r>
          </a:p>
          <a:p>
            <a:pPr lvl="0" indent="0">
              <a:buNone/>
            </a:pPr>
            <a:r>
              <a:rPr>
                <a:latin typeface="Courier"/>
              </a:rPr>
              <a:t>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</a:p>
          <a:p>
            <a:pPr lvl="0" indent="0">
              <a:buNone/>
            </a:pPr>
            <a:r>
              <a:rPr>
                <a:latin typeface="Courier"/>
              </a:rPr>
              <a:t>a</a:t>
            </a:r>
          </a:p>
          <a:p>
            <a:pPr lvl="0" indent="0">
              <a:buNone/>
            </a:pPr>
            <a:r>
              <a:rPr>
                <a:latin typeface="Courier"/>
              </a:rPr>
              <a:t>10</a:t>
            </a:r>
          </a:p>
          <a:p>
            <a:pPr lvl="0" indent="0" marL="0">
              <a:buNone/>
            </a:pPr>
            <a:r>
              <a:rPr/>
              <a:t>You can now use </a:t>
            </a:r>
            <a:r>
              <a:rPr>
                <a:latin typeface="Courier"/>
              </a:rPr>
              <a:t>a</a:t>
            </a:r>
            <a:r>
              <a:rPr/>
              <a:t> in place of the number </a:t>
            </a:r>
            <a:r>
              <a:rPr>
                <a:latin typeface="Courier"/>
              </a:rPr>
              <a:t>10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latin typeface="Courier"/>
              </a:rPr>
              <a:t>a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a</a:t>
            </a:r>
          </a:p>
          <a:p>
            <a:pPr lvl="0" indent="0">
              <a:buNone/>
            </a:pPr>
            <a:r>
              <a:rPr>
                <a:latin typeface="Courier"/>
              </a:rPr>
              <a:t>20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Reassigning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lets you reassign variables with a reference to the same object.</a:t>
            </a:r>
          </a:p>
          <a:p>
            <a:pPr lvl="0" indent="0">
              <a:buNone/>
            </a:pPr>
            <a:r>
              <a:rPr>
                <a:latin typeface="Courier"/>
              </a:rPr>
              <a:t>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</a:p>
          <a:p>
            <a:pPr lvl="0" indent="0">
              <a:buNone/>
            </a:pPr>
            <a:r>
              <a:rPr>
                <a:latin typeface="Courier"/>
              </a:rPr>
              <a:t>a</a:t>
            </a:r>
          </a:p>
          <a:p>
            <a:pPr lvl="0" indent="0">
              <a:buNone/>
            </a:pPr>
            <a:r>
              <a:rPr>
                <a:latin typeface="Courier"/>
              </a:rPr>
              <a:t>20</a:t>
            </a:r>
          </a:p>
          <a:p>
            <a:pPr lvl="0" indent="0" marL="0">
              <a:buNone/>
            </a:pPr>
            <a:r>
              <a:rPr/>
              <a:t>There’s actually a shortcut for this. Python lets you add, subtract, multiply and divide numbers with reassignment using </a:t>
            </a:r>
            <a:r>
              <a:rPr>
                <a:latin typeface="Courier"/>
              </a:rPr>
              <a:t>+=</a:t>
            </a:r>
            <a:r>
              <a:rPr/>
              <a:t>, </a:t>
            </a:r>
            <a:r>
              <a:rPr>
                <a:latin typeface="Courier"/>
              </a:rPr>
              <a:t>-=</a:t>
            </a:r>
            <a:r>
              <a:rPr/>
              <a:t>, </a:t>
            </a:r>
            <a:r>
              <a:rPr>
                <a:latin typeface="Courier"/>
              </a:rPr>
              <a:t>*=</a:t>
            </a:r>
            <a:r>
              <a:rPr/>
              <a:t>, and </a:t>
            </a:r>
            <a:r>
              <a:rPr>
                <a:latin typeface="Courier"/>
              </a:rPr>
              <a:t>/=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a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</a:p>
          <a:p>
            <a:pPr lvl="0" indent="0">
              <a:buNone/>
            </a:pPr>
            <a:r>
              <a:rPr>
                <a:latin typeface="Courier"/>
              </a:rPr>
              <a:t>a</a:t>
            </a:r>
          </a:p>
          <a:p>
            <a:pPr lvl="0" indent="0">
              <a:buNone/>
            </a:pPr>
            <a:r>
              <a:rPr>
                <a:latin typeface="Courier"/>
              </a:rPr>
              <a:t>30</a:t>
            </a:r>
          </a:p>
          <a:p>
            <a:pPr lvl="0" indent="0">
              <a:buNone/>
            </a:pPr>
            <a:r>
              <a:rPr>
                <a:latin typeface="Courier"/>
              </a:rPr>
              <a:t>a </a:t>
            </a:r>
            <a:r>
              <a:rPr>
                <a:solidFill>
                  <a:srgbClr val="666666"/>
                </a:solidFill>
                <a:latin typeface="Courier"/>
              </a:rPr>
              <a:t>*=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indent="0">
              <a:buNone/>
            </a:pPr>
            <a:r>
              <a:rPr>
                <a:latin typeface="Courier"/>
              </a:rPr>
              <a:t>a</a:t>
            </a:r>
          </a:p>
          <a:p>
            <a:pPr lvl="0" indent="0">
              <a:buNone/>
            </a:pPr>
            <a:r>
              <a:rPr>
                <a:latin typeface="Courier"/>
              </a:rPr>
              <a:t>60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Determining variable type with </a:t>
            </a:r>
            <a:r>
              <a:rPr>
                <a:latin typeface="Courier"/>
              </a:rPr>
              <a:t>type()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check what type of object is assigned to a variable using Python’s built-in </a:t>
            </a:r>
            <a:r>
              <a:rPr>
                <a:latin typeface="Courier"/>
              </a:rPr>
              <a:t>type()</a:t>
            </a:r>
            <a:r>
              <a:rPr/>
              <a:t> function. Common data types include: * </a:t>
            </a:r>
            <a:r>
              <a:rPr b="1"/>
              <a:t>int</a:t>
            </a:r>
            <a:r>
              <a:rPr/>
              <a:t> (for integer) * </a:t>
            </a:r>
            <a:r>
              <a:rPr b="1"/>
              <a:t>float</a:t>
            </a:r>
            <a:r>
              <a:rPr/>
              <a:t> * </a:t>
            </a:r>
            <a:r>
              <a:rPr b="1"/>
              <a:t>str</a:t>
            </a:r>
            <a:r>
              <a:rPr/>
              <a:t> (for string) * </a:t>
            </a:r>
            <a:r>
              <a:rPr b="1"/>
              <a:t>list</a:t>
            </a:r>
            <a:r>
              <a:rPr/>
              <a:t> * </a:t>
            </a:r>
            <a:r>
              <a:rPr b="1"/>
              <a:t>tuple</a:t>
            </a:r>
            <a:r>
              <a:rPr/>
              <a:t> * </a:t>
            </a:r>
            <a:r>
              <a:rPr b="1"/>
              <a:t>dict</a:t>
            </a:r>
            <a:r>
              <a:rPr/>
              <a:t> (for dictionary) * </a:t>
            </a:r>
            <a:r>
              <a:rPr b="1"/>
              <a:t>set</a:t>
            </a:r>
            <a:r>
              <a:rPr/>
              <a:t> * </a:t>
            </a:r>
            <a:r>
              <a:rPr b="1"/>
              <a:t>bool</a:t>
            </a:r>
            <a:r>
              <a:rPr/>
              <a:t> (for Boolean True/False)</a:t>
            </a:r>
          </a:p>
          <a:p>
            <a:pPr lvl="0" indent="0">
              <a:buNone/>
            </a:pPr>
            <a:r>
              <a:rPr>
                <a:latin typeface="Courier"/>
              </a:rPr>
              <a:t>type(a)</a:t>
            </a:r>
          </a:p>
          <a:p>
            <a:pPr lvl="0" indent="0">
              <a:buNone/>
            </a:pPr>
            <a:r>
              <a:rPr>
                <a:latin typeface="Courier"/>
              </a:rPr>
              <a:t>int</a:t>
            </a:r>
          </a:p>
          <a:p>
            <a:pPr lvl="0" indent="0">
              <a:buNone/>
            </a:pPr>
            <a:r>
              <a:rPr>
                <a:latin typeface="Courier"/>
              </a:rPr>
              <a:t>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type(a)</a:t>
            </a:r>
          </a:p>
          <a:p>
            <a:pPr lvl="0" indent="0">
              <a:buNone/>
            </a:pPr>
            <a:r>
              <a:rPr>
                <a:latin typeface="Courier"/>
              </a:rPr>
              <a:t>tuple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Simple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shows how variables make calculations more readable and easier to follow.</a:t>
            </a:r>
          </a:p>
          <a:p>
            <a:pPr lvl="0" indent="0">
              <a:buNone/>
            </a:pPr>
            <a:r>
              <a:rPr>
                <a:latin typeface="Courier"/>
              </a:rPr>
              <a:t>my_income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br/>
            <a:r>
              <a:rPr>
                <a:latin typeface="Courier"/>
              </a:rPr>
              <a:t>tax_rate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0.1</a:t>
            </a:r>
            <a:br/>
            <a:r>
              <a:rPr>
                <a:latin typeface="Courier"/>
              </a:rPr>
              <a:t>my_taxes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my_income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tax_rate</a:t>
            </a:r>
          </a:p>
          <a:p>
            <a:pPr lvl="0" indent="0">
              <a:buNone/>
            </a:pPr>
            <a:r>
              <a:rPr>
                <a:latin typeface="Courier"/>
              </a:rPr>
              <a:t>my_taxes</a:t>
            </a:r>
          </a:p>
          <a:p>
            <a:pPr lvl="0" indent="0">
              <a:buNone/>
            </a:pPr>
            <a:r>
              <a:rPr>
                <a:latin typeface="Courier"/>
              </a:rPr>
              <a:t>10.0</a:t>
            </a:r>
          </a:p>
          <a:p>
            <a:pPr lvl="0" indent="0" marL="0">
              <a:buNone/>
            </a:pPr>
            <a:r>
              <a:rPr/>
              <a:t>Great! You should now understand the basics of variable assignment and reassignment in Python.Up next, we’ll learn about strings!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2022-04-22T22:36:57Z</dcterms:created>
  <dcterms:modified xsi:type="dcterms:W3CDTF">2022-04-22T22:36:57Z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