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String Formatting</a:t>
            </a:r>
          </a:p>
        </p:txBody>
      </p:sp>
      <p:sp>
        <p:nvSpPr>
          <p:cNvPr id="3" name="Content Placeholder 2"/>
          <p:cNvSpPr>
            <a:spLocks noGrp="1"/>
          </p:cNvSpPr>
          <p:nvPr>
            <p:ph idx="1"/>
          </p:nvPr>
        </p:nvSpPr>
        <p:spPr/>
        <p:txBody>
          <a:bodyPr/>
          <a:lstStyle/>
          <a:p>
            <a:pPr lvl="0" indent="0" marL="0">
              <a:buNone/>
            </a:pPr>
            <a:r>
              <a:rPr/>
              <a:t>String formatting lets you inject items into a string rather than trying to chain items together using commas or string concatenation. As a quick comparison, consider:</a:t>
            </a:r>
          </a:p>
          <a:p>
            <a:pPr lvl="0" indent="0">
              <a:buNone/>
            </a:pPr>
            <a:r>
              <a:rPr>
                <a:latin typeface="Courier"/>
              </a:rPr>
              <a:t>player = 'Thomas'
points = 33
'Last night, '+player+' scored '+str(points)+' points.'  # concatenation
f'Last night, {player} scored {points} points.'          # string formatting</a:t>
            </a:r>
          </a:p>
          <a:p>
            <a:pPr lvl="0" indent="0" marL="0">
              <a:buNone/>
            </a:pPr>
            <a:r>
              <a:rPr/>
              <a:t>There are three ways to perform string formatting. * The oldest method involves placeholders using the modulo </a:t>
            </a:r>
            <a:r>
              <a:rPr>
                <a:latin typeface="Courier"/>
              </a:rPr>
              <a:t>%</a:t>
            </a:r>
            <a:r>
              <a:rPr/>
              <a:t> character. * An improved technique uses the </a:t>
            </a:r>
            <a:r>
              <a:rPr>
                <a:latin typeface="Courier"/>
              </a:rPr>
              <a:t>.format()</a:t>
            </a:r>
            <a:r>
              <a:rPr/>
              <a:t> string method. * The newest method, introduced with Python 3.6, uses formatted string literals, called </a:t>
            </a:r>
            <a:r>
              <a:rPr i="1"/>
              <a:t>f-strings</a:t>
            </a:r>
            <a:r>
              <a:rPr/>
              <a:t>.</a:t>
            </a:r>
          </a:p>
          <a:p>
            <a:pPr lvl="0" indent="0" marL="0">
              <a:buNone/>
            </a:pPr>
            <a:r>
              <a:rPr/>
              <a:t>Since you will likely encounter all three versions in someone else’s code, we describe each of them here.</a:t>
            </a:r>
          </a:p>
          <a:p>
            <a:pPr lvl="0" indent="0" marL="0">
              <a:spcBef>
                <a:spcPts val="3000"/>
              </a:spcBef>
              <a:buNone/>
            </a:pPr>
            <a:r>
              <a:rPr b="1"/>
              <a:t>Formatting with placeholders</a:t>
            </a:r>
          </a:p>
          <a:p>
            <a:pPr lvl="0" indent="0" marL="0">
              <a:buNone/>
            </a:pPr>
            <a:r>
              <a:rPr/>
              <a:t>You can use %s to inject strings into your print statements. The modulo </a:t>
            </a:r>
            <a:r>
              <a:rPr>
                <a:latin typeface="Courier"/>
              </a:rPr>
              <a:t>%</a:t>
            </a:r>
            <a:r>
              <a:rPr/>
              <a:t> is referred to as a “string formatting operator”.</a:t>
            </a:r>
          </a:p>
          <a:p>
            <a:pPr lvl="0" indent="0">
              <a:buNone/>
            </a:pPr>
            <a:r>
              <a:rPr>
                <a:latin typeface="Courier"/>
              </a:rPr>
              <a:t>print(</a:t>
            </a:r>
            <a:r>
              <a:rPr>
                <a:solidFill>
                  <a:srgbClr val="4070A0"/>
                </a:solidFill>
                <a:latin typeface="Courier"/>
              </a:rPr>
              <a:t>"I'm going to inject %s here."</a:t>
            </a:r>
            <a:r>
              <a:rPr>
                <a:latin typeface="Courier"/>
              </a:rPr>
              <a:t> </a:t>
            </a:r>
            <a:r>
              <a:rPr>
                <a:solidFill>
                  <a:srgbClr val="666666"/>
                </a:solidFill>
                <a:latin typeface="Courier"/>
              </a:rPr>
              <a:t>%</a:t>
            </a:r>
            <a:r>
              <a:rPr>
                <a:solidFill>
                  <a:srgbClr val="4070A0"/>
                </a:solidFill>
                <a:latin typeface="Courier"/>
              </a:rPr>
              <a:t>'something'</a:t>
            </a:r>
            <a:r>
              <a:rPr>
                <a:latin typeface="Courier"/>
              </a:rPr>
              <a:t>)</a:t>
            </a:r>
          </a:p>
          <a:p>
            <a:pPr lvl="0" indent="0">
              <a:buNone/>
            </a:pPr>
            <a:r>
              <a:rPr>
                <a:latin typeface="Courier"/>
              </a:rPr>
              <a:t>I'm going to inject something here.</a:t>
            </a:r>
          </a:p>
          <a:p>
            <a:pPr lvl="0" indent="0" marL="0">
              <a:buNone/>
            </a:pPr>
            <a:r>
              <a:rPr/>
              <a:t>You can pass multiple items by placing them inside a tuple after the </a:t>
            </a:r>
            <a:r>
              <a:rPr>
                <a:latin typeface="Courier"/>
              </a:rPr>
              <a:t>%</a:t>
            </a:r>
            <a:r>
              <a:rPr/>
              <a:t> operator.</a:t>
            </a:r>
          </a:p>
          <a:p>
            <a:pPr lvl="0" indent="0">
              <a:buNone/>
            </a:pPr>
            <a:r>
              <a:rPr>
                <a:latin typeface="Courier"/>
              </a:rPr>
              <a:t>print(</a:t>
            </a:r>
            <a:r>
              <a:rPr>
                <a:solidFill>
                  <a:srgbClr val="4070A0"/>
                </a:solidFill>
                <a:latin typeface="Courier"/>
              </a:rPr>
              <a:t>"I'm going to inject %s text here, and %s text here."</a:t>
            </a:r>
            <a:r>
              <a:rPr>
                <a:latin typeface="Courier"/>
              </a:rPr>
              <a:t> </a:t>
            </a:r>
            <a:r>
              <a:rPr>
                <a:solidFill>
                  <a:srgbClr val="666666"/>
                </a:solidFill>
                <a:latin typeface="Courier"/>
              </a:rPr>
              <a:t>%</a:t>
            </a:r>
            <a:r>
              <a:rPr>
                <a:latin typeface="Courier"/>
              </a:rPr>
              <a:t>(</a:t>
            </a:r>
            <a:r>
              <a:rPr>
                <a:solidFill>
                  <a:srgbClr val="4070A0"/>
                </a:solidFill>
                <a:latin typeface="Courier"/>
              </a:rPr>
              <a:t>'some'</a:t>
            </a:r>
            <a:r>
              <a:rPr>
                <a:latin typeface="Courier"/>
              </a:rPr>
              <a:t>,</a:t>
            </a:r>
            <a:r>
              <a:rPr>
                <a:solidFill>
                  <a:srgbClr val="4070A0"/>
                </a:solidFill>
                <a:latin typeface="Courier"/>
              </a:rPr>
              <a:t>'more'</a:t>
            </a:r>
            <a:r>
              <a:rPr>
                <a:latin typeface="Courier"/>
              </a:rPr>
              <a:t>))</a:t>
            </a:r>
          </a:p>
          <a:p>
            <a:pPr lvl="0" indent="0">
              <a:buNone/>
            </a:pPr>
            <a:r>
              <a:rPr>
                <a:latin typeface="Courier"/>
              </a:rPr>
              <a:t>I'm going to inject some text here, and more text here.</a:t>
            </a:r>
          </a:p>
          <a:p>
            <a:pPr lvl="0" indent="0" marL="0">
              <a:buNone/>
            </a:pPr>
            <a:r>
              <a:rPr/>
              <a:t>You can also pass variable names:</a:t>
            </a:r>
          </a:p>
          <a:p>
            <a:pPr lvl="0" indent="0">
              <a:buNone/>
            </a:pPr>
            <a:r>
              <a:rPr>
                <a:latin typeface="Courier"/>
              </a:rPr>
              <a:t>x, y </a:t>
            </a:r>
            <a:r>
              <a:rPr>
                <a:solidFill>
                  <a:srgbClr val="666666"/>
                </a:solidFill>
                <a:latin typeface="Courier"/>
              </a:rPr>
              <a:t>=</a:t>
            </a:r>
            <a:r>
              <a:rPr>
                <a:latin typeface="Courier"/>
              </a:rPr>
              <a:t> </a:t>
            </a:r>
            <a:r>
              <a:rPr>
                <a:solidFill>
                  <a:srgbClr val="4070A0"/>
                </a:solidFill>
                <a:latin typeface="Courier"/>
              </a:rPr>
              <a:t>'some'</a:t>
            </a:r>
            <a:r>
              <a:rPr>
                <a:latin typeface="Courier"/>
              </a:rPr>
              <a:t>, </a:t>
            </a:r>
            <a:r>
              <a:rPr>
                <a:solidFill>
                  <a:srgbClr val="4070A0"/>
                </a:solidFill>
                <a:latin typeface="Courier"/>
              </a:rPr>
              <a:t>'more'</a:t>
            </a:r>
            <a:br/>
            <a:r>
              <a:rPr>
                <a:latin typeface="Courier"/>
              </a:rPr>
              <a:t>print(</a:t>
            </a:r>
            <a:r>
              <a:rPr>
                <a:solidFill>
                  <a:srgbClr val="4070A0"/>
                </a:solidFill>
                <a:latin typeface="Courier"/>
              </a:rPr>
              <a:t>"I'm going to inject %s text here, and %s text here."</a:t>
            </a:r>
            <a:r>
              <a:rPr>
                <a:solidFill>
                  <a:srgbClr val="666666"/>
                </a:solidFill>
                <a:latin typeface="Courier"/>
              </a:rPr>
              <a:t>%</a:t>
            </a:r>
            <a:r>
              <a:rPr>
                <a:latin typeface="Courier"/>
              </a:rPr>
              <a:t>(x,y))</a:t>
            </a:r>
          </a:p>
          <a:p>
            <a:pPr lvl="0" indent="0">
              <a:buNone/>
            </a:pPr>
            <a:r>
              <a:rPr>
                <a:latin typeface="Courier"/>
              </a:rPr>
              <a:t>I'm going to inject some text here, and more text here.</a:t>
            </a:r>
          </a:p>
          <a:p>
            <a:pPr lvl="0" indent="0" marL="0">
              <a:spcBef>
                <a:spcPts val="3000"/>
              </a:spcBef>
              <a:buNone/>
            </a:pPr>
            <a:r>
              <a:rPr b="1"/>
              <a:t>Format conversion methods.</a:t>
            </a:r>
          </a:p>
          <a:p>
            <a:pPr lvl="0" indent="0" marL="0">
              <a:buNone/>
            </a:pPr>
            <a:r>
              <a:rPr/>
              <a:t>It should be noted that two methods %s and %r convert any python object to a string using two separate methods: </a:t>
            </a:r>
            <a:r>
              <a:rPr>
                <a:latin typeface="Courier"/>
              </a:rPr>
              <a:t>str()</a:t>
            </a:r>
            <a:r>
              <a:rPr/>
              <a:t> and </a:t>
            </a:r>
            <a:r>
              <a:rPr>
                <a:latin typeface="Courier"/>
              </a:rPr>
              <a:t>repr()</a:t>
            </a:r>
            <a:r>
              <a:rPr/>
              <a:t>. We will learn more about these functions later on in the course, but you should note that </a:t>
            </a:r>
            <a:r>
              <a:rPr>
                <a:latin typeface="Courier"/>
              </a:rPr>
              <a:t>%r</a:t>
            </a:r>
            <a:r>
              <a:rPr/>
              <a:t> and </a:t>
            </a:r>
            <a:r>
              <a:rPr>
                <a:latin typeface="Courier"/>
              </a:rPr>
              <a:t>repr()</a:t>
            </a:r>
            <a:r>
              <a:rPr/>
              <a:t> deliver the </a:t>
            </a:r>
            <a:r>
              <a:rPr i="1"/>
              <a:t>string representation</a:t>
            </a:r>
            <a:r>
              <a:rPr/>
              <a:t> of the object, including quotation marks and any escape characters.</a:t>
            </a:r>
          </a:p>
          <a:p>
            <a:pPr lvl="0" indent="0">
              <a:buNone/>
            </a:pPr>
            <a:r>
              <a:rPr>
                <a:latin typeface="Courier"/>
              </a:rPr>
              <a:t>print(</a:t>
            </a:r>
            <a:r>
              <a:rPr>
                <a:solidFill>
                  <a:srgbClr val="4070A0"/>
                </a:solidFill>
                <a:latin typeface="Courier"/>
              </a:rPr>
              <a:t>'He said his name was %s.'</a:t>
            </a:r>
            <a:r>
              <a:rPr>
                <a:latin typeface="Courier"/>
              </a:rPr>
              <a:t> </a:t>
            </a:r>
            <a:r>
              <a:rPr>
                <a:solidFill>
                  <a:srgbClr val="666666"/>
                </a:solidFill>
                <a:latin typeface="Courier"/>
              </a:rPr>
              <a:t>%</a:t>
            </a:r>
            <a:r>
              <a:rPr>
                <a:solidFill>
                  <a:srgbClr val="4070A0"/>
                </a:solidFill>
                <a:latin typeface="Courier"/>
              </a:rPr>
              <a:t>'Fred'</a:t>
            </a:r>
            <a:r>
              <a:rPr>
                <a:latin typeface="Courier"/>
              </a:rPr>
              <a:t>)</a:t>
            </a:r>
            <a:br/>
            <a:r>
              <a:rPr>
                <a:latin typeface="Courier"/>
              </a:rPr>
              <a:t>print(</a:t>
            </a:r>
            <a:r>
              <a:rPr>
                <a:solidFill>
                  <a:srgbClr val="4070A0"/>
                </a:solidFill>
                <a:latin typeface="Courier"/>
              </a:rPr>
              <a:t>'He said his name was %r.'</a:t>
            </a:r>
            <a:r>
              <a:rPr>
                <a:latin typeface="Courier"/>
              </a:rPr>
              <a:t> </a:t>
            </a:r>
            <a:r>
              <a:rPr>
                <a:solidFill>
                  <a:srgbClr val="666666"/>
                </a:solidFill>
                <a:latin typeface="Courier"/>
              </a:rPr>
              <a:t>%</a:t>
            </a:r>
            <a:r>
              <a:rPr>
                <a:solidFill>
                  <a:srgbClr val="4070A0"/>
                </a:solidFill>
                <a:latin typeface="Courier"/>
              </a:rPr>
              <a:t>'Fred'</a:t>
            </a:r>
            <a:r>
              <a:rPr>
                <a:latin typeface="Courier"/>
              </a:rPr>
              <a:t>)</a:t>
            </a:r>
          </a:p>
          <a:p>
            <a:pPr lvl="0" indent="0">
              <a:buNone/>
            </a:pPr>
            <a:r>
              <a:rPr>
                <a:latin typeface="Courier"/>
              </a:rPr>
              <a:t>He said his name was Fred.
He said his name was 'Fred'.</a:t>
            </a:r>
          </a:p>
          <a:p>
            <a:pPr lvl="0" indent="0" marL="0">
              <a:buNone/>
            </a:pPr>
            <a:r>
              <a:rPr/>
              <a:t>As another example, </a:t>
            </a:r>
            <a:r>
              <a:rPr>
                <a:latin typeface="Courier"/>
              </a:rPr>
              <a:t>\t</a:t>
            </a:r>
            <a:r>
              <a:rPr/>
              <a:t> inserts a tab into a string.</a:t>
            </a:r>
          </a:p>
          <a:p>
            <a:pPr lvl="0" indent="0">
              <a:buNone/>
            </a:pPr>
            <a:r>
              <a:rPr>
                <a:latin typeface="Courier"/>
              </a:rPr>
              <a:t>print(</a:t>
            </a:r>
            <a:r>
              <a:rPr>
                <a:solidFill>
                  <a:srgbClr val="4070A0"/>
                </a:solidFill>
                <a:latin typeface="Courier"/>
              </a:rPr>
              <a:t>'I once caught a fish %s.'</a:t>
            </a:r>
            <a:r>
              <a:rPr>
                <a:latin typeface="Courier"/>
              </a:rPr>
              <a:t> </a:t>
            </a:r>
            <a:r>
              <a:rPr>
                <a:solidFill>
                  <a:srgbClr val="666666"/>
                </a:solidFill>
                <a:latin typeface="Courier"/>
              </a:rPr>
              <a:t>%</a:t>
            </a:r>
            <a:r>
              <a:rPr>
                <a:solidFill>
                  <a:srgbClr val="4070A0"/>
                </a:solidFill>
                <a:latin typeface="Courier"/>
              </a:rPr>
              <a:t>'this \tbig'</a:t>
            </a:r>
            <a:r>
              <a:rPr>
                <a:latin typeface="Courier"/>
              </a:rPr>
              <a:t>)</a:t>
            </a:r>
            <a:br/>
            <a:r>
              <a:rPr>
                <a:latin typeface="Courier"/>
              </a:rPr>
              <a:t>print(</a:t>
            </a:r>
            <a:r>
              <a:rPr>
                <a:solidFill>
                  <a:srgbClr val="4070A0"/>
                </a:solidFill>
                <a:latin typeface="Courier"/>
              </a:rPr>
              <a:t>'I once caught a fish %r.'</a:t>
            </a:r>
            <a:r>
              <a:rPr>
                <a:latin typeface="Courier"/>
              </a:rPr>
              <a:t> </a:t>
            </a:r>
            <a:r>
              <a:rPr>
                <a:solidFill>
                  <a:srgbClr val="666666"/>
                </a:solidFill>
                <a:latin typeface="Courier"/>
              </a:rPr>
              <a:t>%</a:t>
            </a:r>
            <a:r>
              <a:rPr>
                <a:solidFill>
                  <a:srgbClr val="4070A0"/>
                </a:solidFill>
                <a:latin typeface="Courier"/>
              </a:rPr>
              <a:t>'this \tbig'</a:t>
            </a:r>
            <a:r>
              <a:rPr>
                <a:latin typeface="Courier"/>
              </a:rPr>
              <a:t>)</a:t>
            </a:r>
          </a:p>
          <a:p>
            <a:pPr lvl="0" indent="0">
              <a:buNone/>
            </a:pPr>
            <a:r>
              <a:rPr>
                <a:latin typeface="Courier"/>
              </a:rPr>
              <a:t>I once caught a fish this   big.
I once caught a fish 'this \tbig'.</a:t>
            </a:r>
          </a:p>
          <a:p>
            <a:pPr lvl="0" indent="0" marL="0">
              <a:buNone/>
            </a:pPr>
            <a:r>
              <a:rPr/>
              <a:t>The </a:t>
            </a:r>
            <a:r>
              <a:rPr>
                <a:latin typeface="Courier"/>
              </a:rPr>
              <a:t>%s</a:t>
            </a:r>
            <a:r>
              <a:rPr/>
              <a:t> operator converts whatever it sees into a string, including integers and floats. The </a:t>
            </a:r>
            <a:r>
              <a:rPr>
                <a:latin typeface="Courier"/>
              </a:rPr>
              <a:t>%d</a:t>
            </a:r>
            <a:r>
              <a:rPr/>
              <a:t> operator converts numbers to integers first, without rounding. Note the difference below:</a:t>
            </a:r>
          </a:p>
          <a:p>
            <a:pPr lvl="0" indent="0">
              <a:buNone/>
            </a:pPr>
            <a:r>
              <a:rPr>
                <a:latin typeface="Courier"/>
              </a:rPr>
              <a:t>print(</a:t>
            </a:r>
            <a:r>
              <a:rPr>
                <a:solidFill>
                  <a:srgbClr val="4070A0"/>
                </a:solidFill>
                <a:latin typeface="Courier"/>
              </a:rPr>
              <a:t>'I wrote %s programs today.'</a:t>
            </a:r>
            <a:r>
              <a:rPr>
                <a:latin typeface="Courier"/>
              </a:rPr>
              <a:t> </a:t>
            </a:r>
            <a:r>
              <a:rPr>
                <a:solidFill>
                  <a:srgbClr val="666666"/>
                </a:solidFill>
                <a:latin typeface="Courier"/>
              </a:rPr>
              <a:t>%</a:t>
            </a:r>
            <a:r>
              <a:rPr>
                <a:solidFill>
                  <a:srgbClr val="40A070"/>
                </a:solidFill>
                <a:latin typeface="Courier"/>
              </a:rPr>
              <a:t>3.75</a:t>
            </a:r>
            <a:r>
              <a:rPr>
                <a:latin typeface="Courier"/>
              </a:rPr>
              <a:t>)</a:t>
            </a:r>
            <a:br/>
            <a:r>
              <a:rPr>
                <a:latin typeface="Courier"/>
              </a:rPr>
              <a:t>print(</a:t>
            </a:r>
            <a:r>
              <a:rPr>
                <a:solidFill>
                  <a:srgbClr val="4070A0"/>
                </a:solidFill>
                <a:latin typeface="Courier"/>
              </a:rPr>
              <a:t>'I wrote %d programs today.'</a:t>
            </a:r>
            <a:r>
              <a:rPr>
                <a:latin typeface="Courier"/>
              </a:rPr>
              <a:t> </a:t>
            </a:r>
            <a:r>
              <a:rPr>
                <a:solidFill>
                  <a:srgbClr val="666666"/>
                </a:solidFill>
                <a:latin typeface="Courier"/>
              </a:rPr>
              <a:t>%</a:t>
            </a:r>
            <a:r>
              <a:rPr>
                <a:solidFill>
                  <a:srgbClr val="40A070"/>
                </a:solidFill>
                <a:latin typeface="Courier"/>
              </a:rPr>
              <a:t>3.75</a:t>
            </a:r>
            <a:r>
              <a:rPr>
                <a:latin typeface="Courier"/>
              </a:rPr>
              <a:t>)   </a:t>
            </a:r>
          </a:p>
          <a:p>
            <a:pPr lvl="0" indent="0">
              <a:buNone/>
            </a:pPr>
            <a:r>
              <a:rPr>
                <a:latin typeface="Courier"/>
              </a:rPr>
              <a:t>I wrote 3.75 programs today.
I wrote 3 programs today.</a:t>
            </a:r>
          </a:p>
          <a:p>
            <a:pPr lvl="0" indent="0" marL="0">
              <a:spcBef>
                <a:spcPts val="3000"/>
              </a:spcBef>
              <a:buNone/>
            </a:pPr>
            <a:r>
              <a:rPr b="1"/>
              <a:t>Padding and Precision of Floating Point Numbers</a:t>
            </a:r>
          </a:p>
          <a:p>
            <a:pPr lvl="0" indent="0" marL="0">
              <a:buNone/>
            </a:pPr>
            <a:r>
              <a:rPr/>
              <a:t>Floating point numbers use the format %5.2f. Here, 5 would be the minimum number of characters the string should contain; these may be padded with whitespace if the entire number does not have this many digits. Next to this, .2f stands for how many numbers to show past the decimal point. Let’s see some examples:</a:t>
            </a:r>
          </a:p>
          <a:p>
            <a:pPr lvl="0" indent="0">
              <a:buNone/>
            </a:pPr>
            <a:r>
              <a:rPr>
                <a:latin typeface="Courier"/>
              </a:rPr>
              <a:t>print(</a:t>
            </a:r>
            <a:r>
              <a:rPr>
                <a:solidFill>
                  <a:srgbClr val="4070A0"/>
                </a:solidFill>
                <a:latin typeface="Courier"/>
              </a:rPr>
              <a:t>'Floating point numbers: %5.2f'</a:t>
            </a:r>
            <a:r>
              <a:rPr>
                <a:latin typeface="Courier"/>
              </a:rPr>
              <a:t> </a:t>
            </a:r>
            <a:r>
              <a:rPr>
                <a:solidFill>
                  <a:srgbClr val="666666"/>
                </a:solidFill>
                <a:latin typeface="Courier"/>
              </a:rPr>
              <a:t>%</a:t>
            </a:r>
            <a:r>
              <a:rPr>
                <a:latin typeface="Courier"/>
              </a:rPr>
              <a:t>(</a:t>
            </a:r>
            <a:r>
              <a:rPr>
                <a:solidFill>
                  <a:srgbClr val="40A070"/>
                </a:solidFill>
                <a:latin typeface="Courier"/>
              </a:rPr>
              <a:t>13.144</a:t>
            </a:r>
            <a:r>
              <a:rPr>
                <a:latin typeface="Courier"/>
              </a:rPr>
              <a:t>))</a:t>
            </a:r>
          </a:p>
          <a:p>
            <a:pPr lvl="0" indent="0">
              <a:buNone/>
            </a:pPr>
            <a:r>
              <a:rPr>
                <a:latin typeface="Courier"/>
              </a:rPr>
              <a:t>Floating point numbers: 13.14</a:t>
            </a:r>
          </a:p>
          <a:p>
            <a:pPr lvl="0" indent="0">
              <a:buNone/>
            </a:pPr>
            <a:r>
              <a:rPr>
                <a:latin typeface="Courier"/>
              </a:rPr>
              <a:t>print(</a:t>
            </a:r>
            <a:r>
              <a:rPr>
                <a:solidFill>
                  <a:srgbClr val="4070A0"/>
                </a:solidFill>
                <a:latin typeface="Courier"/>
              </a:rPr>
              <a:t>'Floating point numbers: %1.0f'</a:t>
            </a:r>
            <a:r>
              <a:rPr>
                <a:latin typeface="Courier"/>
              </a:rPr>
              <a:t> </a:t>
            </a:r>
            <a:r>
              <a:rPr>
                <a:solidFill>
                  <a:srgbClr val="666666"/>
                </a:solidFill>
                <a:latin typeface="Courier"/>
              </a:rPr>
              <a:t>%</a:t>
            </a:r>
            <a:r>
              <a:rPr>
                <a:latin typeface="Courier"/>
              </a:rPr>
              <a:t>(</a:t>
            </a:r>
            <a:r>
              <a:rPr>
                <a:solidFill>
                  <a:srgbClr val="40A070"/>
                </a:solidFill>
                <a:latin typeface="Courier"/>
              </a:rPr>
              <a:t>13.144</a:t>
            </a:r>
            <a:r>
              <a:rPr>
                <a:latin typeface="Courier"/>
              </a:rPr>
              <a:t>))</a:t>
            </a:r>
          </a:p>
          <a:p>
            <a:pPr lvl="0" indent="0">
              <a:buNone/>
            </a:pPr>
            <a:r>
              <a:rPr>
                <a:latin typeface="Courier"/>
              </a:rPr>
              <a:t>Floating point numbers: 13</a:t>
            </a:r>
          </a:p>
          <a:p>
            <a:pPr lvl="0" indent="0">
              <a:buNone/>
            </a:pPr>
            <a:r>
              <a:rPr>
                <a:latin typeface="Courier"/>
              </a:rPr>
              <a:t>print(</a:t>
            </a:r>
            <a:r>
              <a:rPr>
                <a:solidFill>
                  <a:srgbClr val="4070A0"/>
                </a:solidFill>
                <a:latin typeface="Courier"/>
              </a:rPr>
              <a:t>'Floating point numbers: %1.5f'</a:t>
            </a:r>
            <a:r>
              <a:rPr>
                <a:latin typeface="Courier"/>
              </a:rPr>
              <a:t> </a:t>
            </a:r>
            <a:r>
              <a:rPr>
                <a:solidFill>
                  <a:srgbClr val="666666"/>
                </a:solidFill>
                <a:latin typeface="Courier"/>
              </a:rPr>
              <a:t>%</a:t>
            </a:r>
            <a:r>
              <a:rPr>
                <a:latin typeface="Courier"/>
              </a:rPr>
              <a:t>(</a:t>
            </a:r>
            <a:r>
              <a:rPr>
                <a:solidFill>
                  <a:srgbClr val="40A070"/>
                </a:solidFill>
                <a:latin typeface="Courier"/>
              </a:rPr>
              <a:t>13.144</a:t>
            </a:r>
            <a:r>
              <a:rPr>
                <a:latin typeface="Courier"/>
              </a:rPr>
              <a:t>))</a:t>
            </a:r>
          </a:p>
          <a:p>
            <a:pPr lvl="0" indent="0">
              <a:buNone/>
            </a:pPr>
            <a:r>
              <a:rPr>
                <a:latin typeface="Courier"/>
              </a:rPr>
              <a:t>Floating point numbers: 13.14400</a:t>
            </a:r>
          </a:p>
          <a:p>
            <a:pPr lvl="0" indent="0">
              <a:buNone/>
            </a:pPr>
            <a:r>
              <a:rPr>
                <a:latin typeface="Courier"/>
              </a:rPr>
              <a:t>print(</a:t>
            </a:r>
            <a:r>
              <a:rPr>
                <a:solidFill>
                  <a:srgbClr val="4070A0"/>
                </a:solidFill>
                <a:latin typeface="Courier"/>
              </a:rPr>
              <a:t>'Floating point numbers: %10.2f'</a:t>
            </a:r>
            <a:r>
              <a:rPr>
                <a:latin typeface="Courier"/>
              </a:rPr>
              <a:t> </a:t>
            </a:r>
            <a:r>
              <a:rPr>
                <a:solidFill>
                  <a:srgbClr val="666666"/>
                </a:solidFill>
                <a:latin typeface="Courier"/>
              </a:rPr>
              <a:t>%</a:t>
            </a:r>
            <a:r>
              <a:rPr>
                <a:latin typeface="Courier"/>
              </a:rPr>
              <a:t>(</a:t>
            </a:r>
            <a:r>
              <a:rPr>
                <a:solidFill>
                  <a:srgbClr val="40A070"/>
                </a:solidFill>
                <a:latin typeface="Courier"/>
              </a:rPr>
              <a:t>13.144</a:t>
            </a:r>
            <a:r>
              <a:rPr>
                <a:latin typeface="Courier"/>
              </a:rPr>
              <a:t>))</a:t>
            </a:r>
          </a:p>
          <a:p>
            <a:pPr lvl="0" indent="0">
              <a:buNone/>
            </a:pPr>
            <a:r>
              <a:rPr>
                <a:latin typeface="Courier"/>
              </a:rPr>
              <a:t>Floating point numbers:      13.14</a:t>
            </a:r>
          </a:p>
          <a:p>
            <a:pPr lvl="0" indent="0">
              <a:buNone/>
            </a:pPr>
            <a:r>
              <a:rPr>
                <a:latin typeface="Courier"/>
              </a:rPr>
              <a:t>print(</a:t>
            </a:r>
            <a:r>
              <a:rPr>
                <a:solidFill>
                  <a:srgbClr val="4070A0"/>
                </a:solidFill>
                <a:latin typeface="Courier"/>
              </a:rPr>
              <a:t>'Floating point numbers: %25.2f'</a:t>
            </a:r>
            <a:r>
              <a:rPr>
                <a:latin typeface="Courier"/>
              </a:rPr>
              <a:t> </a:t>
            </a:r>
            <a:r>
              <a:rPr>
                <a:solidFill>
                  <a:srgbClr val="666666"/>
                </a:solidFill>
                <a:latin typeface="Courier"/>
              </a:rPr>
              <a:t>%</a:t>
            </a:r>
            <a:r>
              <a:rPr>
                <a:latin typeface="Courier"/>
              </a:rPr>
              <a:t>(</a:t>
            </a:r>
            <a:r>
              <a:rPr>
                <a:solidFill>
                  <a:srgbClr val="40A070"/>
                </a:solidFill>
                <a:latin typeface="Courier"/>
              </a:rPr>
              <a:t>13.144</a:t>
            </a:r>
            <a:r>
              <a:rPr>
                <a:latin typeface="Courier"/>
              </a:rPr>
              <a:t>))</a:t>
            </a:r>
          </a:p>
          <a:p>
            <a:pPr lvl="0" indent="0">
              <a:buNone/>
            </a:pPr>
            <a:r>
              <a:rPr>
                <a:latin typeface="Courier"/>
              </a:rPr>
              <a:t>Floating point numbers:                     13.14</a:t>
            </a:r>
          </a:p>
          <a:p>
            <a:pPr lvl="0" indent="0" marL="0">
              <a:buNone/>
            </a:pPr>
            <a:r>
              <a:rPr/>
              <a:t>For more information on string formatting with placeholders visit https://docs.python.org/3/library/stdtypes.html#old-string-formatting</a:t>
            </a:r>
          </a:p>
          <a:p>
            <a:pPr lvl="0" indent="0" marL="0">
              <a:spcBef>
                <a:spcPts val="3000"/>
              </a:spcBef>
              <a:buNone/>
            </a:pPr>
            <a:r>
              <a:rPr b="1"/>
              <a:t>Multiple Formatting</a:t>
            </a:r>
          </a:p>
          <a:p>
            <a:pPr lvl="0" indent="0" marL="0">
              <a:buNone/>
            </a:pPr>
            <a:r>
              <a:rPr/>
              <a:t>Nothing prohibits using more than one conversion tool in the same print statement:</a:t>
            </a:r>
          </a:p>
          <a:p>
            <a:pPr lvl="0" indent="0">
              <a:buNone/>
            </a:pPr>
            <a:r>
              <a:rPr>
                <a:latin typeface="Courier"/>
              </a:rPr>
              <a:t>print(</a:t>
            </a:r>
            <a:r>
              <a:rPr>
                <a:solidFill>
                  <a:srgbClr val="4070A0"/>
                </a:solidFill>
                <a:latin typeface="Courier"/>
              </a:rPr>
              <a:t>'First: %s, Second: %5.2f, Third: %r'</a:t>
            </a:r>
            <a:r>
              <a:rPr>
                <a:latin typeface="Courier"/>
              </a:rPr>
              <a:t> </a:t>
            </a:r>
            <a:r>
              <a:rPr>
                <a:solidFill>
                  <a:srgbClr val="666666"/>
                </a:solidFill>
                <a:latin typeface="Courier"/>
              </a:rPr>
              <a:t>%</a:t>
            </a:r>
            <a:r>
              <a:rPr>
                <a:latin typeface="Courier"/>
              </a:rPr>
              <a:t>(</a:t>
            </a:r>
            <a:r>
              <a:rPr>
                <a:solidFill>
                  <a:srgbClr val="4070A0"/>
                </a:solidFill>
                <a:latin typeface="Courier"/>
              </a:rPr>
              <a:t>'hi!'</a:t>
            </a:r>
            <a:r>
              <a:rPr>
                <a:latin typeface="Courier"/>
              </a:rPr>
              <a:t>,</a:t>
            </a:r>
            <a:r>
              <a:rPr>
                <a:solidFill>
                  <a:srgbClr val="40A070"/>
                </a:solidFill>
                <a:latin typeface="Courier"/>
              </a:rPr>
              <a:t>3.1415</a:t>
            </a:r>
            <a:r>
              <a:rPr>
                <a:latin typeface="Courier"/>
              </a:rPr>
              <a:t>,</a:t>
            </a:r>
            <a:r>
              <a:rPr>
                <a:solidFill>
                  <a:srgbClr val="4070A0"/>
                </a:solidFill>
                <a:latin typeface="Courier"/>
              </a:rPr>
              <a:t>'bye!'</a:t>
            </a:r>
            <a:r>
              <a:rPr>
                <a:latin typeface="Courier"/>
              </a:rPr>
              <a:t>))</a:t>
            </a:r>
          </a:p>
          <a:p>
            <a:pPr lvl="0" indent="0">
              <a:buNone/>
            </a:pPr>
            <a:r>
              <a:rPr>
                <a:latin typeface="Courier"/>
              </a:rPr>
              <a:t>First: hi!, Second:  3.14, Third: 'bye!'</a:t>
            </a:r>
          </a:p>
          <a:p>
            <a:pPr lvl="0" indent="0" marL="0">
              <a:spcBef>
                <a:spcPts val="3000"/>
              </a:spcBef>
              <a:buNone/>
            </a:pPr>
            <a:r>
              <a:rPr b="1"/>
              <a:t>Formatting with the </a:t>
            </a:r>
            <a:r>
              <a:rPr b="1">
                <a:latin typeface="Courier"/>
              </a:rPr>
              <a:t>.format()</a:t>
            </a:r>
            <a:r>
              <a:rPr b="1"/>
              <a:t> method</a:t>
            </a:r>
          </a:p>
          <a:p>
            <a:pPr lvl="0" indent="0" marL="0">
              <a:buNone/>
            </a:pPr>
            <a:r>
              <a:rPr/>
              <a:t>A better way to format objects into your strings for print statements is with the string </a:t>
            </a:r>
            <a:r>
              <a:rPr>
                <a:latin typeface="Courier"/>
              </a:rPr>
              <a:t>.format()</a:t>
            </a:r>
            <a:r>
              <a:rPr/>
              <a:t> method. The syntax is:</a:t>
            </a:r>
          </a:p>
          <a:p>
            <a:pPr lvl="0" indent="0">
              <a:buNone/>
            </a:pPr>
            <a:r>
              <a:rPr>
                <a:latin typeface="Courier"/>
              </a:rPr>
              <a:t>'String here {} then also {}'.format('something1','something2')</a:t>
            </a:r>
          </a:p>
          <a:p>
            <a:pPr lvl="0" indent="0" marL="0">
              <a:buNone/>
            </a:pPr>
            <a:r>
              <a:rPr/>
              <a:t>For example:</a:t>
            </a:r>
          </a:p>
          <a:p>
            <a:pPr lvl="0" indent="0">
              <a:buNone/>
            </a:pPr>
            <a:r>
              <a:rPr>
                <a:latin typeface="Courier"/>
              </a:rPr>
              <a:t>print(</a:t>
            </a:r>
            <a:r>
              <a:rPr>
                <a:solidFill>
                  <a:srgbClr val="4070A0"/>
                </a:solidFill>
                <a:latin typeface="Courier"/>
              </a:rPr>
              <a:t>'This is a string with an {}'</a:t>
            </a:r>
            <a:r>
              <a:rPr>
                <a:latin typeface="Courier"/>
              </a:rPr>
              <a:t>.format(</a:t>
            </a:r>
            <a:r>
              <a:rPr>
                <a:solidFill>
                  <a:srgbClr val="4070A0"/>
                </a:solidFill>
                <a:latin typeface="Courier"/>
              </a:rPr>
              <a:t>'insert'</a:t>
            </a:r>
            <a:r>
              <a:rPr>
                <a:latin typeface="Courier"/>
              </a:rPr>
              <a:t>))</a:t>
            </a:r>
          </a:p>
          <a:p>
            <a:pPr lvl="0" indent="0">
              <a:buNone/>
            </a:pPr>
            <a:r>
              <a:rPr>
                <a:latin typeface="Courier"/>
              </a:rPr>
              <a:t>This is a string with an insert</a:t>
            </a:r>
          </a:p>
          <a:p>
            <a:pPr lvl="0" indent="0" marL="0">
              <a:spcBef>
                <a:spcPts val="3000"/>
              </a:spcBef>
              <a:buNone/>
            </a:pPr>
            <a:r>
              <a:rPr b="1"/>
              <a:t>The .format() method has several advantages over the %s placeholder method:</a:t>
            </a:r>
          </a:p>
          <a:p>
            <a:pPr lvl="0" indent="0" marL="0">
              <a:spcBef>
                <a:spcPts val="3000"/>
              </a:spcBef>
              <a:buNone/>
            </a:pPr>
            <a:r>
              <a:rPr b="1"/>
              <a:t>1. Inserted objects can be called by index position:</a:t>
            </a:r>
          </a:p>
          <a:p>
            <a:pPr lvl="0" indent="0">
              <a:buNone/>
            </a:pPr>
            <a:r>
              <a:rPr>
                <a:latin typeface="Courier"/>
              </a:rPr>
              <a:t>print(</a:t>
            </a:r>
            <a:r>
              <a:rPr>
                <a:solidFill>
                  <a:srgbClr val="4070A0"/>
                </a:solidFill>
                <a:latin typeface="Courier"/>
              </a:rPr>
              <a:t>'The {2} {1} {0}'</a:t>
            </a:r>
            <a:r>
              <a:rPr>
                <a:latin typeface="Courier"/>
              </a:rPr>
              <a:t>.format(</a:t>
            </a:r>
            <a:r>
              <a:rPr>
                <a:solidFill>
                  <a:srgbClr val="4070A0"/>
                </a:solidFill>
                <a:latin typeface="Courier"/>
              </a:rPr>
              <a:t>'fox'</a:t>
            </a:r>
            <a:r>
              <a:rPr>
                <a:latin typeface="Courier"/>
              </a:rPr>
              <a:t>,</a:t>
            </a:r>
            <a:r>
              <a:rPr>
                <a:solidFill>
                  <a:srgbClr val="4070A0"/>
                </a:solidFill>
                <a:latin typeface="Courier"/>
              </a:rPr>
              <a:t>'brown'</a:t>
            </a:r>
            <a:r>
              <a:rPr>
                <a:latin typeface="Courier"/>
              </a:rPr>
              <a:t>,</a:t>
            </a:r>
            <a:r>
              <a:rPr>
                <a:solidFill>
                  <a:srgbClr val="4070A0"/>
                </a:solidFill>
                <a:latin typeface="Courier"/>
              </a:rPr>
              <a:t>'quick'</a:t>
            </a:r>
            <a:r>
              <a:rPr>
                <a:latin typeface="Courier"/>
              </a:rPr>
              <a:t>))</a:t>
            </a:r>
          </a:p>
          <a:p>
            <a:pPr lvl="0" indent="0">
              <a:buNone/>
            </a:pPr>
            <a:r>
              <a:rPr>
                <a:latin typeface="Courier"/>
              </a:rPr>
              <a:t>The quick brown fox</a:t>
            </a:r>
          </a:p>
          <a:p>
            <a:pPr lvl="0" indent="0" marL="0">
              <a:spcBef>
                <a:spcPts val="3000"/>
              </a:spcBef>
              <a:buNone/>
            </a:pPr>
            <a:r>
              <a:rPr b="1"/>
              <a:t>2. Inserted objects can be assigned keywords:</a:t>
            </a:r>
          </a:p>
          <a:p>
            <a:pPr lvl="0" indent="0">
              <a:buNone/>
            </a:pPr>
            <a:r>
              <a:rPr>
                <a:latin typeface="Courier"/>
              </a:rPr>
              <a:t>print(</a:t>
            </a:r>
            <a:r>
              <a:rPr>
                <a:solidFill>
                  <a:srgbClr val="4070A0"/>
                </a:solidFill>
                <a:latin typeface="Courier"/>
              </a:rPr>
              <a:t>'First Object: {a}, Second Object: {b}, Third Object: {c}'</a:t>
            </a:r>
            <a:r>
              <a:rPr>
                <a:latin typeface="Courier"/>
              </a:rPr>
              <a:t>.format(a</a:t>
            </a:r>
            <a:r>
              <a:rPr>
                <a:solidFill>
                  <a:srgbClr val="666666"/>
                </a:solidFill>
                <a:latin typeface="Courier"/>
              </a:rPr>
              <a:t>=</a:t>
            </a:r>
            <a:r>
              <a:rPr>
                <a:solidFill>
                  <a:srgbClr val="40A070"/>
                </a:solidFill>
                <a:latin typeface="Courier"/>
              </a:rPr>
              <a:t>1</a:t>
            </a:r>
            <a:r>
              <a:rPr>
                <a:latin typeface="Courier"/>
              </a:rPr>
              <a:t>,b</a:t>
            </a:r>
            <a:r>
              <a:rPr>
                <a:solidFill>
                  <a:srgbClr val="666666"/>
                </a:solidFill>
                <a:latin typeface="Courier"/>
              </a:rPr>
              <a:t>=</a:t>
            </a:r>
            <a:r>
              <a:rPr>
                <a:solidFill>
                  <a:srgbClr val="4070A0"/>
                </a:solidFill>
                <a:latin typeface="Courier"/>
              </a:rPr>
              <a:t>'Two'</a:t>
            </a:r>
            <a:r>
              <a:rPr>
                <a:latin typeface="Courier"/>
              </a:rPr>
              <a:t>,c</a:t>
            </a:r>
            <a:r>
              <a:rPr>
                <a:solidFill>
                  <a:srgbClr val="666666"/>
                </a:solidFill>
                <a:latin typeface="Courier"/>
              </a:rPr>
              <a:t>=</a:t>
            </a:r>
            <a:r>
              <a:rPr>
                <a:solidFill>
                  <a:srgbClr val="40A070"/>
                </a:solidFill>
                <a:latin typeface="Courier"/>
              </a:rPr>
              <a:t>12.3</a:t>
            </a:r>
            <a:r>
              <a:rPr>
                <a:latin typeface="Courier"/>
              </a:rPr>
              <a:t>))</a:t>
            </a:r>
          </a:p>
          <a:p>
            <a:pPr lvl="0" indent="0">
              <a:buNone/>
            </a:pPr>
            <a:r>
              <a:rPr>
                <a:latin typeface="Courier"/>
              </a:rPr>
              <a:t>First Object: 1, Second Object: Two, Third Object: 12.3</a:t>
            </a:r>
          </a:p>
          <a:p>
            <a:pPr lvl="0" indent="0" marL="0">
              <a:spcBef>
                <a:spcPts val="3000"/>
              </a:spcBef>
              <a:buNone/>
            </a:pPr>
            <a:r>
              <a:rPr b="1"/>
              <a:t>3. Inserted objects can be reused, avoiding duplication:</a:t>
            </a:r>
          </a:p>
          <a:p>
            <a:pPr lvl="0" indent="0">
              <a:buNone/>
            </a:pPr>
            <a:r>
              <a:rPr>
                <a:latin typeface="Courier"/>
              </a:rPr>
              <a:t>print(</a:t>
            </a:r>
            <a:r>
              <a:rPr>
                <a:solidFill>
                  <a:srgbClr val="4070A0"/>
                </a:solidFill>
                <a:latin typeface="Courier"/>
              </a:rPr>
              <a:t>'A %s saved is a %s earned.'</a:t>
            </a:r>
            <a:r>
              <a:rPr>
                <a:latin typeface="Courier"/>
              </a:rPr>
              <a:t> </a:t>
            </a:r>
            <a:r>
              <a:rPr>
                <a:solidFill>
                  <a:srgbClr val="666666"/>
                </a:solidFill>
                <a:latin typeface="Courier"/>
              </a:rPr>
              <a:t>%</a:t>
            </a:r>
            <a:r>
              <a:rPr>
                <a:latin typeface="Courier"/>
              </a:rPr>
              <a:t>(</a:t>
            </a:r>
            <a:r>
              <a:rPr>
                <a:solidFill>
                  <a:srgbClr val="4070A0"/>
                </a:solidFill>
                <a:latin typeface="Courier"/>
              </a:rPr>
              <a:t>'penny'</a:t>
            </a:r>
            <a:r>
              <a:rPr>
                <a:latin typeface="Courier"/>
              </a:rPr>
              <a:t>,</a:t>
            </a:r>
            <a:r>
              <a:rPr>
                <a:solidFill>
                  <a:srgbClr val="4070A0"/>
                </a:solidFill>
                <a:latin typeface="Courier"/>
              </a:rPr>
              <a:t>'penny'</a:t>
            </a:r>
            <a:r>
              <a:rPr>
                <a:latin typeface="Courier"/>
              </a:rPr>
              <a:t>))</a:t>
            </a:r>
            <a:br/>
            <a:r>
              <a:rPr i="1">
                <a:solidFill>
                  <a:srgbClr val="60A0B0"/>
                </a:solidFill>
                <a:latin typeface="Courier"/>
              </a:rPr>
              <a:t># vs.</a:t>
            </a:r>
            <a:br/>
            <a:r>
              <a:rPr>
                <a:latin typeface="Courier"/>
              </a:rPr>
              <a:t>print(</a:t>
            </a:r>
            <a:r>
              <a:rPr>
                <a:solidFill>
                  <a:srgbClr val="4070A0"/>
                </a:solidFill>
                <a:latin typeface="Courier"/>
              </a:rPr>
              <a:t>'A {p} saved is a {p} earned.'</a:t>
            </a:r>
            <a:r>
              <a:rPr>
                <a:latin typeface="Courier"/>
              </a:rPr>
              <a:t>.format(p</a:t>
            </a:r>
            <a:r>
              <a:rPr>
                <a:solidFill>
                  <a:srgbClr val="666666"/>
                </a:solidFill>
                <a:latin typeface="Courier"/>
              </a:rPr>
              <a:t>=</a:t>
            </a:r>
            <a:r>
              <a:rPr>
                <a:solidFill>
                  <a:srgbClr val="4070A0"/>
                </a:solidFill>
                <a:latin typeface="Courier"/>
              </a:rPr>
              <a:t>'penny'</a:t>
            </a:r>
            <a:r>
              <a:rPr>
                <a:latin typeface="Courier"/>
              </a:rPr>
              <a:t>))</a:t>
            </a:r>
          </a:p>
          <a:p>
            <a:pPr lvl="0" indent="0">
              <a:buNone/>
            </a:pPr>
            <a:r>
              <a:rPr>
                <a:latin typeface="Courier"/>
              </a:rPr>
              <a:t>A penny saved is a penny earned.
A penny saved is a penny earned.</a:t>
            </a:r>
          </a:p>
          <a:p>
            <a:pPr lvl="0" indent="0" marL="0">
              <a:spcBef>
                <a:spcPts val="3000"/>
              </a:spcBef>
              <a:buNone/>
            </a:pPr>
            <a:r>
              <a:rPr b="1"/>
              <a:t>Alignment, padding and precision with </a:t>
            </a:r>
            <a:r>
              <a:rPr b="1">
                <a:latin typeface="Courier"/>
              </a:rPr>
              <a:t>.format()</a:t>
            </a:r>
          </a:p>
          <a:p>
            <a:pPr lvl="0" indent="0" marL="0">
              <a:buNone/>
            </a:pPr>
            <a:r>
              <a:rPr/>
              <a:t>Within the curly braces you can assign field lengths, left/right alignments, rounding parameters and more</a:t>
            </a:r>
          </a:p>
          <a:p>
            <a:pPr lvl="0" indent="0">
              <a:buNone/>
            </a:pPr>
            <a:r>
              <a:rPr>
                <a:latin typeface="Courier"/>
              </a:rPr>
              <a:t>print(</a:t>
            </a:r>
            <a:r>
              <a:rPr>
                <a:solidFill>
                  <a:srgbClr val="4070A0"/>
                </a:solidFill>
                <a:latin typeface="Courier"/>
              </a:rPr>
              <a:t>'{0:8} | {1:9}'</a:t>
            </a:r>
            <a:r>
              <a:rPr>
                <a:latin typeface="Courier"/>
              </a:rPr>
              <a:t>.format(</a:t>
            </a:r>
            <a:r>
              <a:rPr>
                <a:solidFill>
                  <a:srgbClr val="4070A0"/>
                </a:solidFill>
                <a:latin typeface="Courier"/>
              </a:rPr>
              <a:t>'Fruit'</a:t>
            </a:r>
            <a:r>
              <a:rPr>
                <a:latin typeface="Courier"/>
              </a:rPr>
              <a:t>, </a:t>
            </a:r>
            <a:r>
              <a:rPr>
                <a:solidFill>
                  <a:srgbClr val="4070A0"/>
                </a:solidFill>
                <a:latin typeface="Courier"/>
              </a:rPr>
              <a:t>'Quantity'</a:t>
            </a:r>
            <a:r>
              <a:rPr>
                <a:latin typeface="Courier"/>
              </a:rPr>
              <a:t>))</a:t>
            </a:r>
            <a:br/>
            <a:r>
              <a:rPr>
                <a:latin typeface="Courier"/>
              </a:rPr>
              <a:t>print(</a:t>
            </a:r>
            <a:r>
              <a:rPr>
                <a:solidFill>
                  <a:srgbClr val="4070A0"/>
                </a:solidFill>
                <a:latin typeface="Courier"/>
              </a:rPr>
              <a:t>'{0:8} | {1:9}'</a:t>
            </a:r>
            <a:r>
              <a:rPr>
                <a:latin typeface="Courier"/>
              </a:rPr>
              <a:t>.format(</a:t>
            </a:r>
            <a:r>
              <a:rPr>
                <a:solidFill>
                  <a:srgbClr val="4070A0"/>
                </a:solidFill>
                <a:latin typeface="Courier"/>
              </a:rPr>
              <a:t>'Apples'</a:t>
            </a:r>
            <a:r>
              <a:rPr>
                <a:latin typeface="Courier"/>
              </a:rPr>
              <a:t>, </a:t>
            </a:r>
            <a:r>
              <a:rPr>
                <a:solidFill>
                  <a:srgbClr val="40A070"/>
                </a:solidFill>
                <a:latin typeface="Courier"/>
              </a:rPr>
              <a:t>3.</a:t>
            </a:r>
            <a:r>
              <a:rPr>
                <a:latin typeface="Courier"/>
              </a:rPr>
              <a:t>))</a:t>
            </a:r>
            <a:br/>
            <a:r>
              <a:rPr>
                <a:latin typeface="Courier"/>
              </a:rPr>
              <a:t>print(</a:t>
            </a:r>
            <a:r>
              <a:rPr>
                <a:solidFill>
                  <a:srgbClr val="4070A0"/>
                </a:solidFill>
                <a:latin typeface="Courier"/>
              </a:rPr>
              <a:t>'{0:8} | {1:9}'</a:t>
            </a:r>
            <a:r>
              <a:rPr>
                <a:latin typeface="Courier"/>
              </a:rPr>
              <a:t>.format(</a:t>
            </a:r>
            <a:r>
              <a:rPr>
                <a:solidFill>
                  <a:srgbClr val="4070A0"/>
                </a:solidFill>
                <a:latin typeface="Courier"/>
              </a:rPr>
              <a:t>'Oranges'</a:t>
            </a:r>
            <a:r>
              <a:rPr>
                <a:latin typeface="Courier"/>
              </a:rPr>
              <a:t>, </a:t>
            </a:r>
            <a:r>
              <a:rPr>
                <a:solidFill>
                  <a:srgbClr val="40A070"/>
                </a:solidFill>
                <a:latin typeface="Courier"/>
              </a:rPr>
              <a:t>10</a:t>
            </a:r>
            <a:r>
              <a:rPr>
                <a:latin typeface="Courier"/>
              </a:rPr>
              <a:t>))</a:t>
            </a:r>
          </a:p>
          <a:p>
            <a:pPr lvl="0" indent="0">
              <a:buNone/>
            </a:pPr>
            <a:r>
              <a:rPr>
                <a:latin typeface="Courier"/>
              </a:rPr>
              <a:t>Fruit    | Quantity 
Apples   |       3.0
Oranges  |        10</a:t>
            </a:r>
          </a:p>
          <a:p>
            <a:pPr lvl="0" indent="0" marL="0">
              <a:buNone/>
            </a:pPr>
            <a:r>
              <a:rPr/>
              <a:t>By default, </a:t>
            </a:r>
            <a:r>
              <a:rPr>
                <a:latin typeface="Courier"/>
              </a:rPr>
              <a:t>.format()</a:t>
            </a:r>
            <a:r>
              <a:rPr/>
              <a:t> aligns text to the left, numbers to the right. You can pass an optional </a:t>
            </a:r>
            <a:r>
              <a:rPr>
                <a:latin typeface="Courier"/>
              </a:rPr>
              <a:t>&lt;</a:t>
            </a:r>
            <a:r>
              <a:rPr/>
              <a:t>,</a:t>
            </a:r>
            <a:r>
              <a:rPr>
                <a:latin typeface="Courier"/>
              </a:rPr>
              <a:t>^</a:t>
            </a:r>
            <a:r>
              <a:rPr/>
              <a:t>, or </a:t>
            </a:r>
            <a:r>
              <a:rPr>
                <a:latin typeface="Courier"/>
              </a:rPr>
              <a:t>&gt;</a:t>
            </a:r>
            <a:r>
              <a:rPr/>
              <a:t> to set a left, center or right alignment:</a:t>
            </a:r>
          </a:p>
          <a:p>
            <a:pPr lvl="0" indent="0">
              <a:buNone/>
            </a:pPr>
            <a:r>
              <a:rPr>
                <a:latin typeface="Courier"/>
              </a:rPr>
              <a:t>print(</a:t>
            </a:r>
            <a:r>
              <a:rPr>
                <a:solidFill>
                  <a:srgbClr val="4070A0"/>
                </a:solidFill>
                <a:latin typeface="Courier"/>
              </a:rPr>
              <a:t>'{0:&lt;8} | {1:^8} | {2:&gt;8}'</a:t>
            </a:r>
            <a:r>
              <a:rPr>
                <a:latin typeface="Courier"/>
              </a:rPr>
              <a:t>.format(</a:t>
            </a:r>
            <a:r>
              <a:rPr>
                <a:solidFill>
                  <a:srgbClr val="4070A0"/>
                </a:solidFill>
                <a:latin typeface="Courier"/>
              </a:rPr>
              <a:t>'Left'</a:t>
            </a:r>
            <a:r>
              <a:rPr>
                <a:latin typeface="Courier"/>
              </a:rPr>
              <a:t>,</a:t>
            </a:r>
            <a:r>
              <a:rPr>
                <a:solidFill>
                  <a:srgbClr val="4070A0"/>
                </a:solidFill>
                <a:latin typeface="Courier"/>
              </a:rPr>
              <a:t>'Center'</a:t>
            </a:r>
            <a:r>
              <a:rPr>
                <a:latin typeface="Courier"/>
              </a:rPr>
              <a:t>,</a:t>
            </a:r>
            <a:r>
              <a:rPr>
                <a:solidFill>
                  <a:srgbClr val="4070A0"/>
                </a:solidFill>
                <a:latin typeface="Courier"/>
              </a:rPr>
              <a:t>'Right'</a:t>
            </a:r>
            <a:r>
              <a:rPr>
                <a:latin typeface="Courier"/>
              </a:rPr>
              <a:t>))</a:t>
            </a:r>
            <a:br/>
            <a:r>
              <a:rPr>
                <a:latin typeface="Courier"/>
              </a:rPr>
              <a:t>print(</a:t>
            </a:r>
            <a:r>
              <a:rPr>
                <a:solidFill>
                  <a:srgbClr val="4070A0"/>
                </a:solidFill>
                <a:latin typeface="Courier"/>
              </a:rPr>
              <a:t>'{0:&lt;8} | {1:^8} | {2:&gt;8}'</a:t>
            </a:r>
            <a:r>
              <a:rPr>
                <a:latin typeface="Courier"/>
              </a:rPr>
              <a:t>.format(</a:t>
            </a:r>
            <a:r>
              <a:rPr>
                <a:solidFill>
                  <a:srgbClr val="40A070"/>
                </a:solidFill>
                <a:latin typeface="Courier"/>
              </a:rPr>
              <a:t>11</a:t>
            </a:r>
            <a:r>
              <a:rPr>
                <a:latin typeface="Courier"/>
              </a:rPr>
              <a:t>,</a:t>
            </a:r>
            <a:r>
              <a:rPr>
                <a:solidFill>
                  <a:srgbClr val="40A070"/>
                </a:solidFill>
                <a:latin typeface="Courier"/>
              </a:rPr>
              <a:t>22</a:t>
            </a:r>
            <a:r>
              <a:rPr>
                <a:latin typeface="Courier"/>
              </a:rPr>
              <a:t>,</a:t>
            </a:r>
            <a:r>
              <a:rPr>
                <a:solidFill>
                  <a:srgbClr val="40A070"/>
                </a:solidFill>
                <a:latin typeface="Courier"/>
              </a:rPr>
              <a:t>33</a:t>
            </a:r>
            <a:r>
              <a:rPr>
                <a:latin typeface="Courier"/>
              </a:rPr>
              <a:t>))</a:t>
            </a:r>
          </a:p>
          <a:p>
            <a:pPr lvl="0" indent="0">
              <a:buNone/>
            </a:pPr>
            <a:r>
              <a:rPr>
                <a:latin typeface="Courier"/>
              </a:rPr>
              <a:t>Left     |  Center  |    Right
11       |    22    |       33</a:t>
            </a:r>
          </a:p>
          <a:p>
            <a:pPr lvl="0" indent="0" marL="0">
              <a:buNone/>
            </a:pPr>
            <a:r>
              <a:rPr/>
              <a:t>You can precede the aligment operator with a padding character</a:t>
            </a:r>
          </a:p>
          <a:p>
            <a:pPr lvl="0" indent="0">
              <a:buNone/>
            </a:pPr>
            <a:r>
              <a:rPr>
                <a:latin typeface="Courier"/>
              </a:rPr>
              <a:t>print(</a:t>
            </a:r>
            <a:r>
              <a:rPr>
                <a:solidFill>
                  <a:srgbClr val="4070A0"/>
                </a:solidFill>
                <a:latin typeface="Courier"/>
              </a:rPr>
              <a:t>'{0:=&lt;8} | {1:-^8} | {2:.&gt;8}'</a:t>
            </a:r>
            <a:r>
              <a:rPr>
                <a:latin typeface="Courier"/>
              </a:rPr>
              <a:t>.format(</a:t>
            </a:r>
            <a:r>
              <a:rPr>
                <a:solidFill>
                  <a:srgbClr val="4070A0"/>
                </a:solidFill>
                <a:latin typeface="Courier"/>
              </a:rPr>
              <a:t>'Left'</a:t>
            </a:r>
            <a:r>
              <a:rPr>
                <a:latin typeface="Courier"/>
              </a:rPr>
              <a:t>,</a:t>
            </a:r>
            <a:r>
              <a:rPr>
                <a:solidFill>
                  <a:srgbClr val="4070A0"/>
                </a:solidFill>
                <a:latin typeface="Courier"/>
              </a:rPr>
              <a:t>'Center'</a:t>
            </a:r>
            <a:r>
              <a:rPr>
                <a:latin typeface="Courier"/>
              </a:rPr>
              <a:t>,</a:t>
            </a:r>
            <a:r>
              <a:rPr>
                <a:solidFill>
                  <a:srgbClr val="4070A0"/>
                </a:solidFill>
                <a:latin typeface="Courier"/>
              </a:rPr>
              <a:t>'Right'</a:t>
            </a:r>
            <a:r>
              <a:rPr>
                <a:latin typeface="Courier"/>
              </a:rPr>
              <a:t>))</a:t>
            </a:r>
            <a:br/>
            <a:r>
              <a:rPr>
                <a:latin typeface="Courier"/>
              </a:rPr>
              <a:t>print(</a:t>
            </a:r>
            <a:r>
              <a:rPr>
                <a:solidFill>
                  <a:srgbClr val="4070A0"/>
                </a:solidFill>
                <a:latin typeface="Courier"/>
              </a:rPr>
              <a:t>'{0:=&lt;8} | {1:-^8} | {2:.&gt;8}'</a:t>
            </a:r>
            <a:r>
              <a:rPr>
                <a:latin typeface="Courier"/>
              </a:rPr>
              <a:t>.format(</a:t>
            </a:r>
            <a:r>
              <a:rPr>
                <a:solidFill>
                  <a:srgbClr val="40A070"/>
                </a:solidFill>
                <a:latin typeface="Courier"/>
              </a:rPr>
              <a:t>11</a:t>
            </a:r>
            <a:r>
              <a:rPr>
                <a:latin typeface="Courier"/>
              </a:rPr>
              <a:t>,</a:t>
            </a:r>
            <a:r>
              <a:rPr>
                <a:solidFill>
                  <a:srgbClr val="40A070"/>
                </a:solidFill>
                <a:latin typeface="Courier"/>
              </a:rPr>
              <a:t>22</a:t>
            </a:r>
            <a:r>
              <a:rPr>
                <a:latin typeface="Courier"/>
              </a:rPr>
              <a:t>,</a:t>
            </a:r>
            <a:r>
              <a:rPr>
                <a:solidFill>
                  <a:srgbClr val="40A070"/>
                </a:solidFill>
                <a:latin typeface="Courier"/>
              </a:rPr>
              <a:t>33</a:t>
            </a:r>
            <a:r>
              <a:rPr>
                <a:latin typeface="Courier"/>
              </a:rPr>
              <a:t>))</a:t>
            </a:r>
          </a:p>
          <a:p>
            <a:pPr lvl="0" indent="0">
              <a:buNone/>
            </a:pPr>
            <a:r>
              <a:rPr>
                <a:latin typeface="Courier"/>
              </a:rPr>
              <a:t>Left==== | -Center- | ...Right
11====== | ---22--- | ......33</a:t>
            </a:r>
          </a:p>
          <a:p>
            <a:pPr lvl="0" indent="0" marL="0">
              <a:buNone/>
            </a:pPr>
            <a:r>
              <a:rPr/>
              <a:t>Field widths and float precision are handled in a way similar to placeholders. The following two print statements are equivalent:</a:t>
            </a:r>
          </a:p>
          <a:p>
            <a:pPr lvl="0" indent="0">
              <a:buNone/>
            </a:pPr>
            <a:r>
              <a:rPr>
                <a:latin typeface="Courier"/>
              </a:rPr>
              <a:t>print(</a:t>
            </a:r>
            <a:r>
              <a:rPr>
                <a:solidFill>
                  <a:srgbClr val="4070A0"/>
                </a:solidFill>
                <a:latin typeface="Courier"/>
              </a:rPr>
              <a:t>'This is my ten-character, two-decimal number:%10.2f'</a:t>
            </a:r>
            <a:r>
              <a:rPr>
                <a:latin typeface="Courier"/>
              </a:rPr>
              <a:t> </a:t>
            </a:r>
            <a:r>
              <a:rPr>
                <a:solidFill>
                  <a:srgbClr val="666666"/>
                </a:solidFill>
                <a:latin typeface="Courier"/>
              </a:rPr>
              <a:t>%</a:t>
            </a:r>
            <a:r>
              <a:rPr>
                <a:solidFill>
                  <a:srgbClr val="40A070"/>
                </a:solidFill>
                <a:latin typeface="Courier"/>
              </a:rPr>
              <a:t>13.579</a:t>
            </a:r>
            <a:r>
              <a:rPr>
                <a:latin typeface="Courier"/>
              </a:rPr>
              <a:t>)</a:t>
            </a:r>
            <a:br/>
            <a:r>
              <a:rPr>
                <a:latin typeface="Courier"/>
              </a:rPr>
              <a:t>print(</a:t>
            </a:r>
            <a:r>
              <a:rPr>
                <a:solidFill>
                  <a:srgbClr val="4070A0"/>
                </a:solidFill>
                <a:latin typeface="Courier"/>
              </a:rPr>
              <a:t>'This is my ten-character, two-decimal number:{0:10.2f}'</a:t>
            </a:r>
            <a:r>
              <a:rPr>
                <a:latin typeface="Courier"/>
              </a:rPr>
              <a:t>.format(</a:t>
            </a:r>
            <a:r>
              <a:rPr>
                <a:solidFill>
                  <a:srgbClr val="40A070"/>
                </a:solidFill>
                <a:latin typeface="Courier"/>
              </a:rPr>
              <a:t>13.579</a:t>
            </a:r>
            <a:r>
              <a:rPr>
                <a:latin typeface="Courier"/>
              </a:rPr>
              <a:t>))</a:t>
            </a:r>
          </a:p>
          <a:p>
            <a:pPr lvl="0" indent="0">
              <a:buNone/>
            </a:pPr>
            <a:r>
              <a:rPr>
                <a:latin typeface="Courier"/>
              </a:rPr>
              <a:t>This is my ten-character, two-decimal number:     13.58
This is my ten-character, two-decimal number:     13.58</a:t>
            </a:r>
          </a:p>
          <a:p>
            <a:pPr lvl="0" indent="0" marL="0">
              <a:buNone/>
            </a:pPr>
            <a:r>
              <a:rPr/>
              <a:t>Note that there are 5 spaces following the colon, and 5 characters taken up by 13.58, for a total of ten characters.</a:t>
            </a:r>
          </a:p>
          <a:p>
            <a:pPr lvl="0" indent="0" marL="0">
              <a:buNone/>
            </a:pPr>
            <a:r>
              <a:rPr/>
              <a:t>For more information on the string </a:t>
            </a:r>
            <a:r>
              <a:rPr>
                <a:latin typeface="Courier"/>
              </a:rPr>
              <a:t>.format()</a:t>
            </a:r>
            <a:r>
              <a:rPr/>
              <a:t> method visit https://docs.python.org/3/library/string.html#formatstrings</a:t>
            </a:r>
          </a:p>
          <a:p>
            <a:pPr lvl="0" indent="0" marL="0">
              <a:spcBef>
                <a:spcPts val="3000"/>
              </a:spcBef>
              <a:buNone/>
            </a:pPr>
            <a:r>
              <a:rPr b="1"/>
              <a:t>Formatted String Literals (f-strings)</a:t>
            </a:r>
          </a:p>
          <a:p>
            <a:pPr lvl="0" indent="0" marL="0">
              <a:buNone/>
            </a:pPr>
            <a:r>
              <a:rPr/>
              <a:t>Introduced in Python 3.6, f-strings offer several benefits over the older </a:t>
            </a:r>
            <a:r>
              <a:rPr>
                <a:latin typeface="Courier"/>
              </a:rPr>
              <a:t>.format()</a:t>
            </a:r>
            <a:r>
              <a:rPr/>
              <a:t> string method described above. For one, you can bring outside variables immediately into to the string rather than pass them as arguments through </a:t>
            </a:r>
            <a:r>
              <a:rPr>
                <a:latin typeface="Courier"/>
              </a:rPr>
              <a:t>.format(var)</a:t>
            </a:r>
            <a:r>
              <a:rPr/>
              <a:t>.</a:t>
            </a:r>
          </a:p>
          <a:p>
            <a:pPr lvl="0" indent="0">
              <a:buNone/>
            </a:pPr>
            <a:r>
              <a:rPr>
                <a:latin typeface="Courier"/>
              </a:rPr>
              <a:t>name </a:t>
            </a:r>
            <a:r>
              <a:rPr>
                <a:solidFill>
                  <a:srgbClr val="666666"/>
                </a:solidFill>
                <a:latin typeface="Courier"/>
              </a:rPr>
              <a:t>=</a:t>
            </a:r>
            <a:r>
              <a:rPr>
                <a:latin typeface="Courier"/>
              </a:rPr>
              <a:t> </a:t>
            </a:r>
            <a:r>
              <a:rPr>
                <a:solidFill>
                  <a:srgbClr val="4070A0"/>
                </a:solidFill>
                <a:latin typeface="Courier"/>
              </a:rPr>
              <a:t>'Fred'</a:t>
            </a:r>
            <a:br/>
            <a:br/>
            <a:r>
              <a:rPr>
                <a:latin typeface="Courier"/>
              </a:rPr>
              <a:t>print(</a:t>
            </a:r>
            <a:r>
              <a:rPr>
                <a:solidFill>
                  <a:srgbClr val="BB6688"/>
                </a:solidFill>
                <a:latin typeface="Courier"/>
              </a:rPr>
              <a:t>f"He said his name is </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a:t>
            </a:r>
            <a:r>
              <a:rPr>
                <a:latin typeface="Courier"/>
              </a:rPr>
              <a:t>)</a:t>
            </a:r>
          </a:p>
          <a:p>
            <a:pPr lvl="0" indent="0">
              <a:buNone/>
            </a:pPr>
            <a:r>
              <a:rPr>
                <a:latin typeface="Courier"/>
              </a:rPr>
              <a:t>He said his name is Fred.</a:t>
            </a:r>
          </a:p>
          <a:p>
            <a:pPr lvl="0" indent="0" marL="0">
              <a:buNone/>
            </a:pPr>
            <a:r>
              <a:rPr/>
              <a:t>Pass </a:t>
            </a:r>
            <a:r>
              <a:rPr>
                <a:latin typeface="Courier"/>
              </a:rPr>
              <a:t>!r</a:t>
            </a:r>
            <a:r>
              <a:rPr/>
              <a:t> to get the string representation:</a:t>
            </a:r>
          </a:p>
          <a:p>
            <a:pPr lvl="0" indent="0">
              <a:buNone/>
            </a:pPr>
            <a:r>
              <a:rPr>
                <a:latin typeface="Courier"/>
              </a:rPr>
              <a:t>print(</a:t>
            </a:r>
            <a:r>
              <a:rPr>
                <a:solidFill>
                  <a:srgbClr val="BB6688"/>
                </a:solidFill>
                <a:latin typeface="Courier"/>
              </a:rPr>
              <a:t>f"He said his name is </a:t>
            </a:r>
            <a:r>
              <a:rPr>
                <a:solidFill>
                  <a:srgbClr val="4070A0"/>
                </a:solidFill>
                <a:latin typeface="Courier"/>
              </a:rPr>
              <a:t>{</a:t>
            </a:r>
            <a:r>
              <a:rPr>
                <a:latin typeface="Courier"/>
              </a:rPr>
              <a:t>name</a:t>
            </a:r>
            <a:r>
              <a:rPr>
                <a:solidFill>
                  <a:srgbClr val="4070A0"/>
                </a:solidFill>
                <a:latin typeface="Courier"/>
              </a:rPr>
              <a:t>!r}</a:t>
            </a:r>
            <a:r>
              <a:rPr>
                <a:solidFill>
                  <a:srgbClr val="BB6688"/>
                </a:solidFill>
                <a:latin typeface="Courier"/>
              </a:rPr>
              <a:t>"</a:t>
            </a:r>
            <a:r>
              <a:rPr>
                <a:latin typeface="Courier"/>
              </a:rPr>
              <a:t>)</a:t>
            </a:r>
          </a:p>
          <a:p>
            <a:pPr lvl="0" indent="0">
              <a:buNone/>
            </a:pPr>
            <a:r>
              <a:rPr>
                <a:latin typeface="Courier"/>
              </a:rPr>
              <a:t>He said his name is 'Fred'</a:t>
            </a:r>
          </a:p>
          <a:p>
            <a:pPr lvl="0" indent="0" marL="0">
              <a:spcBef>
                <a:spcPts val="3000"/>
              </a:spcBef>
              <a:buNone/>
            </a:pPr>
            <a:r>
              <a:rPr b="1"/>
              <a:t>Float formatting follows </a:t>
            </a:r>
            <a:r>
              <a:rPr b="1">
                <a:latin typeface="Courier"/>
              </a:rPr>
              <a:t>"result: {value:{width}.{precision}}"</a:t>
            </a:r>
          </a:p>
          <a:p>
            <a:pPr lvl="0" indent="0" marL="0">
              <a:buNone/>
            </a:pPr>
            <a:r>
              <a:rPr/>
              <a:t>Where with the </a:t>
            </a:r>
            <a:r>
              <a:rPr>
                <a:latin typeface="Courier"/>
              </a:rPr>
              <a:t>.format()</a:t>
            </a:r>
            <a:r>
              <a:rPr/>
              <a:t> method you might see </a:t>
            </a:r>
            <a:r>
              <a:rPr>
                <a:latin typeface="Courier"/>
              </a:rPr>
              <a:t>{value:10.4f}</a:t>
            </a:r>
            <a:r>
              <a:rPr/>
              <a:t>, with f-strings this can become </a:t>
            </a:r>
            <a:r>
              <a:rPr>
                <a:latin typeface="Courier"/>
              </a:rPr>
              <a:t>{value:{10}.{6}}</a:t>
            </a:r>
          </a:p>
          <a:p>
            <a:pPr lvl="0" indent="0">
              <a:buNone/>
            </a:pPr>
            <a:r>
              <a:rPr>
                <a:latin typeface="Courier"/>
              </a:rPr>
              <a:t>num </a:t>
            </a:r>
            <a:r>
              <a:rPr>
                <a:solidFill>
                  <a:srgbClr val="666666"/>
                </a:solidFill>
                <a:latin typeface="Courier"/>
              </a:rPr>
              <a:t>=</a:t>
            </a:r>
            <a:r>
              <a:rPr>
                <a:latin typeface="Courier"/>
              </a:rPr>
              <a:t> </a:t>
            </a:r>
            <a:r>
              <a:rPr>
                <a:solidFill>
                  <a:srgbClr val="40A070"/>
                </a:solidFill>
                <a:latin typeface="Courier"/>
              </a:rPr>
              <a:t>23.45678</a:t>
            </a:r>
            <a:br/>
            <a:r>
              <a:rPr>
                <a:latin typeface="Courier"/>
              </a:rPr>
              <a:t>print(</a:t>
            </a:r>
            <a:r>
              <a:rPr>
                <a:solidFill>
                  <a:srgbClr val="4070A0"/>
                </a:solidFill>
                <a:latin typeface="Courier"/>
              </a:rPr>
              <a:t>"My 10 character, four decimal number is:{0:10.4f}"</a:t>
            </a:r>
            <a:r>
              <a:rPr>
                <a:latin typeface="Courier"/>
              </a:rPr>
              <a:t>.format(num))</a:t>
            </a:r>
            <a:br/>
            <a:r>
              <a:rPr>
                <a:latin typeface="Courier"/>
              </a:rPr>
              <a:t>print(</a:t>
            </a:r>
            <a:r>
              <a:rPr>
                <a:solidFill>
                  <a:srgbClr val="BB6688"/>
                </a:solidFill>
                <a:latin typeface="Courier"/>
              </a:rPr>
              <a:t>f"My 10 character, four decimal number is:</a:t>
            </a:r>
            <a:r>
              <a:rPr>
                <a:solidFill>
                  <a:srgbClr val="4070A0"/>
                </a:solidFill>
                <a:latin typeface="Courier"/>
              </a:rPr>
              <a:t>{</a:t>
            </a:r>
            <a:r>
              <a:rPr>
                <a:latin typeface="Courier"/>
              </a:rPr>
              <a:t>num</a:t>
            </a:r>
            <a:r>
              <a:rPr>
                <a:solidFill>
                  <a:srgbClr val="4070A0"/>
                </a:solidFill>
                <a:latin typeface="Courier"/>
              </a:rPr>
              <a:t>:</a:t>
            </a:r>
            <a:r>
              <a:rPr>
                <a:latin typeface="Courier"/>
              </a:rPr>
              <a:t>{</a:t>
            </a:r>
            <a:r>
              <a:rPr>
                <a:solidFill>
                  <a:srgbClr val="40A070"/>
                </a:solidFill>
                <a:latin typeface="Courier"/>
              </a:rPr>
              <a:t>10</a:t>
            </a:r>
            <a:r>
              <a:rPr>
                <a:latin typeface="Courier"/>
              </a:rPr>
              <a:t>}</a:t>
            </a:r>
            <a:r>
              <a:rPr>
                <a:solidFill>
                  <a:srgbClr val="4070A0"/>
                </a:solidFill>
                <a:latin typeface="Courier"/>
              </a:rPr>
              <a:t>.</a:t>
            </a:r>
            <a:r>
              <a:rPr>
                <a:latin typeface="Courier"/>
              </a:rPr>
              <a:t>{</a:t>
            </a:r>
            <a:r>
              <a:rPr>
                <a:solidFill>
                  <a:srgbClr val="40A070"/>
                </a:solidFill>
                <a:latin typeface="Courier"/>
              </a:rPr>
              <a:t>6</a:t>
            </a:r>
            <a:r>
              <a:rPr>
                <a:latin typeface="Courier"/>
              </a:rPr>
              <a:t>}</a:t>
            </a:r>
            <a:r>
              <a:rPr>
                <a:solidFill>
                  <a:srgbClr val="4070A0"/>
                </a:solidFill>
                <a:latin typeface="Courier"/>
              </a:rPr>
              <a:t>}</a:t>
            </a:r>
            <a:r>
              <a:rPr>
                <a:solidFill>
                  <a:srgbClr val="BB6688"/>
                </a:solidFill>
                <a:latin typeface="Courier"/>
              </a:rPr>
              <a:t>"</a:t>
            </a:r>
            <a:r>
              <a:rPr>
                <a:latin typeface="Courier"/>
              </a:rPr>
              <a:t>)</a:t>
            </a:r>
          </a:p>
          <a:p>
            <a:pPr lvl="0" indent="0">
              <a:buNone/>
            </a:pPr>
            <a:r>
              <a:rPr>
                <a:latin typeface="Courier"/>
              </a:rPr>
              <a:t>My 10 character, four decimal number is:   23.4568
My 10 character, four decimal number is:   23.4568</a:t>
            </a:r>
          </a:p>
          <a:p>
            <a:pPr lvl="0" indent="0" marL="0">
              <a:buNone/>
            </a:pPr>
            <a:r>
              <a:rPr/>
              <a:t>Note that with f-strings, </a:t>
            </a:r>
            <a:r>
              <a:rPr i="1"/>
              <a:t>precision</a:t>
            </a:r>
            <a:r>
              <a:rPr/>
              <a:t> refers to the total number of digits, not just those following the decimal. This fits more closely with scientific notation and statistical analysis. Unfortunately, f-strings do not pad to the right of the decimal, even if precision allows it:</a:t>
            </a:r>
          </a:p>
          <a:p>
            <a:pPr lvl="0" indent="0">
              <a:buNone/>
            </a:pPr>
            <a:r>
              <a:rPr>
                <a:latin typeface="Courier"/>
              </a:rPr>
              <a:t>num </a:t>
            </a:r>
            <a:r>
              <a:rPr>
                <a:solidFill>
                  <a:srgbClr val="666666"/>
                </a:solidFill>
                <a:latin typeface="Courier"/>
              </a:rPr>
              <a:t>=</a:t>
            </a:r>
            <a:r>
              <a:rPr>
                <a:latin typeface="Courier"/>
              </a:rPr>
              <a:t> </a:t>
            </a:r>
            <a:r>
              <a:rPr>
                <a:solidFill>
                  <a:srgbClr val="40A070"/>
                </a:solidFill>
                <a:latin typeface="Courier"/>
              </a:rPr>
              <a:t>23.45</a:t>
            </a:r>
            <a:br/>
            <a:r>
              <a:rPr>
                <a:latin typeface="Courier"/>
              </a:rPr>
              <a:t>print(</a:t>
            </a:r>
            <a:r>
              <a:rPr>
                <a:solidFill>
                  <a:srgbClr val="4070A0"/>
                </a:solidFill>
                <a:latin typeface="Courier"/>
              </a:rPr>
              <a:t>"My 10 character, four decimal number is:{0:10.4f}"</a:t>
            </a:r>
            <a:r>
              <a:rPr>
                <a:latin typeface="Courier"/>
              </a:rPr>
              <a:t>.format(num))</a:t>
            </a:r>
            <a:br/>
            <a:r>
              <a:rPr>
                <a:latin typeface="Courier"/>
              </a:rPr>
              <a:t>print(</a:t>
            </a:r>
            <a:r>
              <a:rPr>
                <a:solidFill>
                  <a:srgbClr val="BB6688"/>
                </a:solidFill>
                <a:latin typeface="Courier"/>
              </a:rPr>
              <a:t>f"My 10 character, four decimal number is:</a:t>
            </a:r>
            <a:r>
              <a:rPr>
                <a:solidFill>
                  <a:srgbClr val="4070A0"/>
                </a:solidFill>
                <a:latin typeface="Courier"/>
              </a:rPr>
              <a:t>{</a:t>
            </a:r>
            <a:r>
              <a:rPr>
                <a:latin typeface="Courier"/>
              </a:rPr>
              <a:t>num</a:t>
            </a:r>
            <a:r>
              <a:rPr>
                <a:solidFill>
                  <a:srgbClr val="4070A0"/>
                </a:solidFill>
                <a:latin typeface="Courier"/>
              </a:rPr>
              <a:t>:</a:t>
            </a:r>
            <a:r>
              <a:rPr>
                <a:latin typeface="Courier"/>
              </a:rPr>
              <a:t>{</a:t>
            </a:r>
            <a:r>
              <a:rPr>
                <a:solidFill>
                  <a:srgbClr val="40A070"/>
                </a:solidFill>
                <a:latin typeface="Courier"/>
              </a:rPr>
              <a:t>10</a:t>
            </a:r>
            <a:r>
              <a:rPr>
                <a:latin typeface="Courier"/>
              </a:rPr>
              <a:t>}</a:t>
            </a:r>
            <a:r>
              <a:rPr>
                <a:solidFill>
                  <a:srgbClr val="4070A0"/>
                </a:solidFill>
                <a:latin typeface="Courier"/>
              </a:rPr>
              <a:t>.</a:t>
            </a:r>
            <a:r>
              <a:rPr>
                <a:latin typeface="Courier"/>
              </a:rPr>
              <a:t>{</a:t>
            </a:r>
            <a:r>
              <a:rPr>
                <a:solidFill>
                  <a:srgbClr val="40A070"/>
                </a:solidFill>
                <a:latin typeface="Courier"/>
              </a:rPr>
              <a:t>6</a:t>
            </a:r>
            <a:r>
              <a:rPr>
                <a:latin typeface="Courier"/>
              </a:rPr>
              <a:t>}</a:t>
            </a:r>
            <a:r>
              <a:rPr>
                <a:solidFill>
                  <a:srgbClr val="4070A0"/>
                </a:solidFill>
                <a:latin typeface="Courier"/>
              </a:rPr>
              <a:t>}</a:t>
            </a:r>
            <a:r>
              <a:rPr>
                <a:solidFill>
                  <a:srgbClr val="BB6688"/>
                </a:solidFill>
                <a:latin typeface="Courier"/>
              </a:rPr>
              <a:t>"</a:t>
            </a:r>
            <a:r>
              <a:rPr>
                <a:latin typeface="Courier"/>
              </a:rPr>
              <a:t>)</a:t>
            </a:r>
          </a:p>
          <a:p>
            <a:pPr lvl="0" indent="0">
              <a:buNone/>
            </a:pPr>
            <a:r>
              <a:rPr>
                <a:latin typeface="Courier"/>
              </a:rPr>
              <a:t>My 10 character, four decimal number is:   23.4500
My 10 character, four decimal number is:     23.45</a:t>
            </a:r>
          </a:p>
          <a:p>
            <a:pPr lvl="0" indent="0" marL="0">
              <a:buNone/>
            </a:pPr>
            <a:r>
              <a:rPr/>
              <a:t>If this becomes important, you can always use </a:t>
            </a:r>
            <a:r>
              <a:rPr>
                <a:latin typeface="Courier"/>
              </a:rPr>
              <a:t>.format()</a:t>
            </a:r>
            <a:r>
              <a:rPr/>
              <a:t> method syntax inside an f-string:</a:t>
            </a:r>
          </a:p>
          <a:p>
            <a:pPr lvl="0" indent="0">
              <a:buNone/>
            </a:pPr>
            <a:r>
              <a:rPr>
                <a:latin typeface="Courier"/>
              </a:rPr>
              <a:t>num </a:t>
            </a:r>
            <a:r>
              <a:rPr>
                <a:solidFill>
                  <a:srgbClr val="666666"/>
                </a:solidFill>
                <a:latin typeface="Courier"/>
              </a:rPr>
              <a:t>=</a:t>
            </a:r>
            <a:r>
              <a:rPr>
                <a:latin typeface="Courier"/>
              </a:rPr>
              <a:t> </a:t>
            </a:r>
            <a:r>
              <a:rPr>
                <a:solidFill>
                  <a:srgbClr val="40A070"/>
                </a:solidFill>
                <a:latin typeface="Courier"/>
              </a:rPr>
              <a:t>23.45</a:t>
            </a:r>
            <a:br/>
            <a:r>
              <a:rPr>
                <a:latin typeface="Courier"/>
              </a:rPr>
              <a:t>print(</a:t>
            </a:r>
            <a:r>
              <a:rPr>
                <a:solidFill>
                  <a:srgbClr val="4070A0"/>
                </a:solidFill>
                <a:latin typeface="Courier"/>
              </a:rPr>
              <a:t>"My 10 character, four decimal number is:{0:10.4f}"</a:t>
            </a:r>
            <a:r>
              <a:rPr>
                <a:latin typeface="Courier"/>
              </a:rPr>
              <a:t>.format(num))</a:t>
            </a:r>
            <a:br/>
            <a:r>
              <a:rPr>
                <a:latin typeface="Courier"/>
              </a:rPr>
              <a:t>print(</a:t>
            </a:r>
            <a:r>
              <a:rPr>
                <a:solidFill>
                  <a:srgbClr val="BB6688"/>
                </a:solidFill>
                <a:latin typeface="Courier"/>
              </a:rPr>
              <a:t>f"My 10 character, four decimal number is:</a:t>
            </a:r>
            <a:r>
              <a:rPr>
                <a:solidFill>
                  <a:srgbClr val="4070A0"/>
                </a:solidFill>
                <a:latin typeface="Courier"/>
              </a:rPr>
              <a:t>{</a:t>
            </a:r>
            <a:r>
              <a:rPr>
                <a:latin typeface="Courier"/>
              </a:rPr>
              <a:t>num</a:t>
            </a:r>
            <a:r>
              <a:rPr>
                <a:solidFill>
                  <a:srgbClr val="4070A0"/>
                </a:solidFill>
                <a:latin typeface="Courier"/>
              </a:rPr>
              <a:t>:10.4f}</a:t>
            </a:r>
            <a:r>
              <a:rPr>
                <a:solidFill>
                  <a:srgbClr val="BB6688"/>
                </a:solidFill>
                <a:latin typeface="Courier"/>
              </a:rPr>
              <a:t>"</a:t>
            </a:r>
            <a:r>
              <a:rPr>
                <a:latin typeface="Courier"/>
              </a:rPr>
              <a:t>)</a:t>
            </a:r>
          </a:p>
          <a:p>
            <a:pPr lvl="0" indent="0">
              <a:buNone/>
            </a:pPr>
            <a:r>
              <a:rPr>
                <a:latin typeface="Courier"/>
              </a:rPr>
              <a:t>My 10 character, four decimal number is:   23.4500
My 10 character, four decimal number is:   23.4500</a:t>
            </a:r>
          </a:p>
          <a:p>
            <a:pPr lvl="0" indent="0" marL="0">
              <a:buNone/>
            </a:pPr>
            <a:r>
              <a:rPr/>
              <a:t>For more info on formatted string literals visit https://docs.python.org/3/reference/lexical_analysis.html#f-strings</a:t>
            </a:r>
          </a:p>
          <a:p>
            <a:pPr lvl="0" indent="0" marL="0">
              <a:buNone/>
            </a:pPr>
            <a:r>
              <a:rPr/>
              <a:t>That is the basics of string formatting!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2022-04-22T22:36:59Z</dcterms:created>
  <dcterms:modified xsi:type="dcterms:W3CDTF">2022-04-22T22:36:59Z</dcterms:modified>
</cp:coreProperties>
</file>

<file path=docProps/custom.xml><?xml version="1.0" encoding="utf-8"?>
<Properties xmlns="http://schemas.openxmlformats.org/officeDocument/2006/custom-properties" xmlns:vt="http://schemas.openxmlformats.org/officeDocument/2006/docPropsVTypes"/>
</file>