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Lists</a:t>
            </a:r>
          </a:p>
        </p:txBody>
      </p:sp>
      <p:sp>
        <p:nvSpPr>
          <p:cNvPr id="3" name="Content Placeholder 2"/>
          <p:cNvSpPr>
            <a:spLocks noGrp="1"/>
          </p:cNvSpPr>
          <p:nvPr>
            <p:ph idx="1"/>
          </p:nvPr>
        </p:nvSpPr>
        <p:spPr/>
        <p:txBody>
          <a:bodyPr/>
          <a:lstStyle/>
          <a:p>
            <a:pPr lvl="0" indent="0" marL="0">
              <a:buNone/>
            </a:pPr>
            <a:r>
              <a:rPr/>
              <a:t>Earlier when discussing strings we introduced the concept of a </a:t>
            </a:r>
            <a:r>
              <a:rPr i="1"/>
              <a:t>sequence</a:t>
            </a:r>
            <a:r>
              <a:rPr/>
              <a:t> in Python. Lists can be thought of the most general version of a </a:t>
            </a:r>
            <a:r>
              <a:rPr i="1"/>
              <a:t>sequence</a:t>
            </a:r>
            <a:r>
              <a:rPr/>
              <a:t> in Python. Unlike strings, they are mutable, meaning the elements inside a list can be changed!</a:t>
            </a:r>
          </a:p>
          <a:p>
            <a:pPr lvl="0" indent="0" marL="0">
              <a:buNone/>
            </a:pPr>
            <a:r>
              <a:rPr/>
              <a:t>In this section we will learn about:</a:t>
            </a:r>
          </a:p>
          <a:p>
            <a:pPr lvl="0" indent="0">
              <a:buNone/>
            </a:pPr>
            <a:r>
              <a:rPr>
                <a:latin typeface="Courier"/>
              </a:rPr>
              <a:t>1.) Creating lists
2.) Indexing and Slicing Lists
3.) Basic List Methods
4.) Nesting Lists
5.) Introduction to List Comprehensions</a:t>
            </a:r>
          </a:p>
          <a:p>
            <a:pPr lvl="0" indent="0" marL="0">
              <a:buNone/>
            </a:pPr>
            <a:r>
              <a:rPr/>
              <a:t>Lists are constructed with brackets [] and commas separating every element in the list.</a:t>
            </a:r>
          </a:p>
          <a:p>
            <a:pPr lvl="0" indent="0" marL="0">
              <a:buNone/>
            </a:pPr>
            <a:r>
              <a:rPr/>
              <a:t>Let’s go ahead and see how we can construct lists!</a:t>
            </a:r>
          </a:p>
          <a:p>
            <a:pPr lvl="0" indent="0">
              <a:buNone/>
            </a:pPr>
            <a:r>
              <a:rPr i="1">
                <a:solidFill>
                  <a:srgbClr val="60A0B0"/>
                </a:solidFill>
                <a:latin typeface="Courier"/>
              </a:rPr>
              <a:t># Assign a list to an variable named my_list</a:t>
            </a:r>
            <a:br/>
            <a:r>
              <a:rPr>
                <a:latin typeface="Courier"/>
              </a:rPr>
              <a:t>my_list </a:t>
            </a:r>
            <a:r>
              <a:rPr>
                <a:solidFill>
                  <a:srgbClr val="666666"/>
                </a:solidFill>
                <a:latin typeface="Courier"/>
              </a:rPr>
              <a:t>=</a:t>
            </a:r>
            <a:r>
              <a:rPr>
                <a:latin typeface="Courier"/>
              </a:rPr>
              <a:t> [</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p>
          <a:p>
            <a:pPr lvl="0" indent="0" marL="0">
              <a:buNone/>
            </a:pPr>
            <a:r>
              <a:rPr/>
              <a:t>We just created a list of integers, but lists can actually hold different object types. For example:</a:t>
            </a:r>
          </a:p>
          <a:p>
            <a:pPr lvl="0" indent="0">
              <a:buNone/>
            </a:pPr>
            <a:r>
              <a:rPr>
                <a:latin typeface="Courier"/>
              </a:rPr>
              <a:t>my_list </a:t>
            </a:r>
            <a:r>
              <a:rPr>
                <a:solidFill>
                  <a:srgbClr val="666666"/>
                </a:solidFill>
                <a:latin typeface="Courier"/>
              </a:rPr>
              <a:t>=</a:t>
            </a:r>
            <a:r>
              <a:rPr>
                <a:latin typeface="Courier"/>
              </a:rPr>
              <a:t> [</a:t>
            </a:r>
            <a:r>
              <a:rPr>
                <a:solidFill>
                  <a:srgbClr val="4070A0"/>
                </a:solidFill>
                <a:latin typeface="Courier"/>
              </a:rPr>
              <a:t>'A string'</a:t>
            </a:r>
            <a:r>
              <a:rPr>
                <a:latin typeface="Courier"/>
              </a:rPr>
              <a:t>,</a:t>
            </a:r>
            <a:r>
              <a:rPr>
                <a:solidFill>
                  <a:srgbClr val="40A070"/>
                </a:solidFill>
                <a:latin typeface="Courier"/>
              </a:rPr>
              <a:t>23</a:t>
            </a:r>
            <a:r>
              <a:rPr>
                <a:latin typeface="Courier"/>
              </a:rPr>
              <a:t>,</a:t>
            </a:r>
            <a:r>
              <a:rPr>
                <a:solidFill>
                  <a:srgbClr val="40A070"/>
                </a:solidFill>
                <a:latin typeface="Courier"/>
              </a:rPr>
              <a:t>100.232</a:t>
            </a:r>
            <a:r>
              <a:rPr>
                <a:latin typeface="Courier"/>
              </a:rPr>
              <a:t>,</a:t>
            </a:r>
            <a:r>
              <a:rPr>
                <a:solidFill>
                  <a:srgbClr val="4070A0"/>
                </a:solidFill>
                <a:latin typeface="Courier"/>
              </a:rPr>
              <a:t>'o'</a:t>
            </a:r>
            <a:r>
              <a:rPr>
                <a:latin typeface="Courier"/>
              </a:rPr>
              <a:t>]</a:t>
            </a:r>
          </a:p>
          <a:p>
            <a:pPr lvl="0" indent="0" marL="0">
              <a:buNone/>
            </a:pPr>
            <a:r>
              <a:rPr/>
              <a:t>Just like strings, the len() function will tell you how many items are in the sequence of the list.</a:t>
            </a:r>
          </a:p>
          <a:p>
            <a:pPr lvl="0" indent="0">
              <a:buNone/>
            </a:pPr>
            <a:r>
              <a:rPr>
                <a:latin typeface="Courier"/>
              </a:rPr>
              <a:t>len(my_list)</a:t>
            </a:r>
          </a:p>
          <a:p>
            <a:pPr lvl="0" indent="0">
              <a:buNone/>
            </a:pPr>
            <a:r>
              <a:rPr>
                <a:latin typeface="Courier"/>
              </a:rPr>
              <a:t>4</a:t>
            </a:r>
          </a:p>
          <a:p>
            <a:pPr lvl="0" indent="0" marL="0">
              <a:spcBef>
                <a:spcPts val="3000"/>
              </a:spcBef>
              <a:buNone/>
            </a:pPr>
            <a:r>
              <a:rPr b="1"/>
              <a:t>Indexing and Slicing</a:t>
            </a:r>
          </a:p>
          <a:p>
            <a:pPr lvl="0" indent="0" marL="0">
              <a:buNone/>
            </a:pPr>
            <a:r>
              <a:rPr/>
              <a:t>Indexing and slicing work just like in strings. Let’s make a new list to remind ourselves of how this works:</a:t>
            </a:r>
          </a:p>
          <a:p>
            <a:pPr lvl="0" indent="0">
              <a:buNone/>
            </a:pPr>
            <a:r>
              <a:rPr>
                <a:latin typeface="Courier"/>
              </a:rPr>
              <a:t>my_list </a:t>
            </a:r>
            <a:r>
              <a:rPr>
                <a:solidFill>
                  <a:srgbClr val="666666"/>
                </a:solidFill>
                <a:latin typeface="Courier"/>
              </a:rPr>
              <a:t>=</a:t>
            </a:r>
            <a:r>
              <a:rPr>
                <a:latin typeface="Courier"/>
              </a:rPr>
              <a:t> [</a:t>
            </a:r>
            <a:r>
              <a:rPr>
                <a:solidFill>
                  <a:srgbClr val="4070A0"/>
                </a:solidFill>
                <a:latin typeface="Courier"/>
              </a:rPr>
              <a:t>'one'</a:t>
            </a:r>
            <a:r>
              <a:rPr>
                <a:latin typeface="Courier"/>
              </a:rPr>
              <a:t>,</a:t>
            </a:r>
            <a:r>
              <a:rPr>
                <a:solidFill>
                  <a:srgbClr val="4070A0"/>
                </a:solidFill>
                <a:latin typeface="Courier"/>
              </a:rPr>
              <a:t>'two'</a:t>
            </a:r>
            <a:r>
              <a:rPr>
                <a:latin typeface="Courier"/>
              </a:rPr>
              <a:t>,</a:t>
            </a:r>
            <a:r>
              <a:rPr>
                <a:solidFill>
                  <a:srgbClr val="4070A0"/>
                </a:solidFill>
                <a:latin typeface="Courier"/>
              </a:rPr>
              <a:t>'three'</a:t>
            </a:r>
            <a:r>
              <a:rPr>
                <a:latin typeface="Courier"/>
              </a:rPr>
              <a:t>,</a:t>
            </a:r>
            <a:r>
              <a:rPr>
                <a:solidFill>
                  <a:srgbClr val="40A070"/>
                </a:solidFill>
                <a:latin typeface="Courier"/>
              </a:rPr>
              <a:t>4</a:t>
            </a:r>
            <a:r>
              <a:rPr>
                <a:latin typeface="Courier"/>
              </a:rPr>
              <a:t>,</a:t>
            </a:r>
            <a:r>
              <a:rPr>
                <a:solidFill>
                  <a:srgbClr val="40A070"/>
                </a:solidFill>
                <a:latin typeface="Courier"/>
              </a:rPr>
              <a:t>5</a:t>
            </a:r>
            <a:r>
              <a:rPr>
                <a:latin typeface="Courier"/>
              </a:rPr>
              <a:t>]</a:t>
            </a:r>
          </a:p>
          <a:p>
            <a:pPr lvl="0" indent="0">
              <a:buNone/>
            </a:pPr>
            <a:r>
              <a:rPr i="1">
                <a:solidFill>
                  <a:srgbClr val="60A0B0"/>
                </a:solidFill>
                <a:latin typeface="Courier"/>
              </a:rPr>
              <a:t># Grab element at index 0</a:t>
            </a:r>
            <a:br/>
            <a:r>
              <a:rPr>
                <a:latin typeface="Courier"/>
              </a:rPr>
              <a:t>my_list[</a:t>
            </a:r>
            <a:r>
              <a:rPr>
                <a:solidFill>
                  <a:srgbClr val="40A070"/>
                </a:solidFill>
                <a:latin typeface="Courier"/>
              </a:rPr>
              <a:t>0</a:t>
            </a:r>
            <a:r>
              <a:rPr>
                <a:latin typeface="Courier"/>
              </a:rPr>
              <a:t>]</a:t>
            </a:r>
          </a:p>
          <a:p>
            <a:pPr lvl="0" indent="0">
              <a:buNone/>
            </a:pPr>
            <a:r>
              <a:rPr>
                <a:latin typeface="Courier"/>
              </a:rPr>
              <a:t>'one'</a:t>
            </a:r>
          </a:p>
          <a:p>
            <a:pPr lvl="0" indent="0">
              <a:buNone/>
            </a:pPr>
            <a:r>
              <a:rPr i="1">
                <a:solidFill>
                  <a:srgbClr val="60A0B0"/>
                </a:solidFill>
                <a:latin typeface="Courier"/>
              </a:rPr>
              <a:t># Grab index 1 and everything past it</a:t>
            </a:r>
            <a:br/>
            <a:r>
              <a:rPr>
                <a:latin typeface="Courier"/>
              </a:rPr>
              <a:t>my_list[</a:t>
            </a:r>
            <a:r>
              <a:rPr>
                <a:solidFill>
                  <a:srgbClr val="40A070"/>
                </a:solidFill>
                <a:latin typeface="Courier"/>
              </a:rPr>
              <a:t>1</a:t>
            </a:r>
            <a:r>
              <a:rPr>
                <a:latin typeface="Courier"/>
              </a:rPr>
              <a:t>:]</a:t>
            </a:r>
          </a:p>
          <a:p>
            <a:pPr lvl="0" indent="0">
              <a:buNone/>
            </a:pPr>
            <a:r>
              <a:rPr>
                <a:latin typeface="Courier"/>
              </a:rPr>
              <a:t>['two', 'three', 4, 5]</a:t>
            </a:r>
          </a:p>
          <a:p>
            <a:pPr lvl="0" indent="0">
              <a:buNone/>
            </a:pPr>
            <a:r>
              <a:rPr i="1">
                <a:solidFill>
                  <a:srgbClr val="60A0B0"/>
                </a:solidFill>
                <a:latin typeface="Courier"/>
              </a:rPr>
              <a:t># Grab everything UP TO index 3</a:t>
            </a:r>
            <a:br/>
            <a:r>
              <a:rPr>
                <a:latin typeface="Courier"/>
              </a:rPr>
              <a:t>my_list[:</a:t>
            </a:r>
            <a:r>
              <a:rPr>
                <a:solidFill>
                  <a:srgbClr val="40A070"/>
                </a:solidFill>
                <a:latin typeface="Courier"/>
              </a:rPr>
              <a:t>3</a:t>
            </a:r>
            <a:r>
              <a:rPr>
                <a:latin typeface="Courier"/>
              </a:rPr>
              <a:t>]</a:t>
            </a:r>
          </a:p>
          <a:p>
            <a:pPr lvl="0" indent="0">
              <a:buNone/>
            </a:pPr>
            <a:r>
              <a:rPr>
                <a:latin typeface="Courier"/>
              </a:rPr>
              <a:t>['one', 'two', 'three']</a:t>
            </a:r>
          </a:p>
          <a:p>
            <a:pPr lvl="0" indent="0" marL="0">
              <a:buNone/>
            </a:pPr>
            <a:r>
              <a:rPr/>
              <a:t>We can also use + to concatenate lists, just like we did for strings.</a:t>
            </a:r>
          </a:p>
          <a:p>
            <a:pPr lvl="0" indent="0">
              <a:buNone/>
            </a:pPr>
            <a:r>
              <a:rPr>
                <a:latin typeface="Courier"/>
              </a:rPr>
              <a:t>my_list </a:t>
            </a:r>
            <a:r>
              <a:rPr>
                <a:solidFill>
                  <a:srgbClr val="666666"/>
                </a:solidFill>
                <a:latin typeface="Courier"/>
              </a:rPr>
              <a:t>+</a:t>
            </a:r>
            <a:r>
              <a:rPr>
                <a:latin typeface="Courier"/>
              </a:rPr>
              <a:t> [</a:t>
            </a:r>
            <a:r>
              <a:rPr>
                <a:solidFill>
                  <a:srgbClr val="4070A0"/>
                </a:solidFill>
                <a:latin typeface="Courier"/>
              </a:rPr>
              <a:t>'new item'</a:t>
            </a:r>
            <a:r>
              <a:rPr>
                <a:latin typeface="Courier"/>
              </a:rPr>
              <a:t>]</a:t>
            </a:r>
          </a:p>
          <a:p>
            <a:pPr lvl="0" indent="0">
              <a:buNone/>
            </a:pPr>
            <a:r>
              <a:rPr>
                <a:latin typeface="Courier"/>
              </a:rPr>
              <a:t>['one', 'two', 'three', 4, 5, 'new item']</a:t>
            </a:r>
          </a:p>
          <a:p>
            <a:pPr lvl="0" indent="0" marL="0">
              <a:buNone/>
            </a:pPr>
            <a:r>
              <a:rPr/>
              <a:t>Note: This doesn’t actually change the original list!</a:t>
            </a:r>
          </a:p>
          <a:p>
            <a:pPr lvl="0" indent="0">
              <a:buNone/>
            </a:pPr>
            <a:r>
              <a:rPr>
                <a:latin typeface="Courier"/>
              </a:rPr>
              <a:t>my_list</a:t>
            </a:r>
          </a:p>
          <a:p>
            <a:pPr lvl="0" indent="0">
              <a:buNone/>
            </a:pPr>
            <a:r>
              <a:rPr>
                <a:latin typeface="Courier"/>
              </a:rPr>
              <a:t>['one', 'two', 'three', 4, 5]</a:t>
            </a:r>
          </a:p>
          <a:p>
            <a:pPr lvl="0" indent="0" marL="0">
              <a:buNone/>
            </a:pPr>
            <a:r>
              <a:rPr/>
              <a:t>You would have to reassign the list to make the change permanent.</a:t>
            </a:r>
          </a:p>
          <a:p>
            <a:pPr lvl="0" indent="0">
              <a:buNone/>
            </a:pPr>
            <a:r>
              <a:rPr i="1">
                <a:solidFill>
                  <a:srgbClr val="60A0B0"/>
                </a:solidFill>
                <a:latin typeface="Courier"/>
              </a:rPr>
              <a:t># Reassign</a:t>
            </a:r>
            <a:br/>
            <a:r>
              <a:rPr>
                <a:latin typeface="Courier"/>
              </a:rPr>
              <a:t>my_list </a:t>
            </a:r>
            <a:r>
              <a:rPr>
                <a:solidFill>
                  <a:srgbClr val="666666"/>
                </a:solidFill>
                <a:latin typeface="Courier"/>
              </a:rPr>
              <a:t>=</a:t>
            </a:r>
            <a:r>
              <a:rPr>
                <a:latin typeface="Courier"/>
              </a:rPr>
              <a:t> my_list </a:t>
            </a:r>
            <a:r>
              <a:rPr>
                <a:solidFill>
                  <a:srgbClr val="666666"/>
                </a:solidFill>
                <a:latin typeface="Courier"/>
              </a:rPr>
              <a:t>+</a:t>
            </a:r>
            <a:r>
              <a:rPr>
                <a:latin typeface="Courier"/>
              </a:rPr>
              <a:t> [</a:t>
            </a:r>
            <a:r>
              <a:rPr>
                <a:solidFill>
                  <a:srgbClr val="4070A0"/>
                </a:solidFill>
                <a:latin typeface="Courier"/>
              </a:rPr>
              <a:t>'add new item permanently'</a:t>
            </a:r>
            <a:r>
              <a:rPr>
                <a:latin typeface="Courier"/>
              </a:rPr>
              <a:t>]</a:t>
            </a:r>
          </a:p>
          <a:p>
            <a:pPr lvl="0" indent="0">
              <a:buNone/>
            </a:pPr>
            <a:r>
              <a:rPr>
                <a:latin typeface="Courier"/>
              </a:rPr>
              <a:t>my_list</a:t>
            </a:r>
          </a:p>
          <a:p>
            <a:pPr lvl="0" indent="0">
              <a:buNone/>
            </a:pPr>
            <a:r>
              <a:rPr>
                <a:latin typeface="Courier"/>
              </a:rPr>
              <a:t>['one', 'two', 'three', 4, 5, 'add new item permanently']</a:t>
            </a:r>
          </a:p>
          <a:p>
            <a:pPr lvl="0" indent="0" marL="0">
              <a:buNone/>
            </a:pPr>
            <a:r>
              <a:rPr/>
              <a:t>We can also use the * for a duplication method similar to strings:</a:t>
            </a:r>
          </a:p>
          <a:p>
            <a:pPr lvl="0" indent="0">
              <a:buNone/>
            </a:pPr>
            <a:r>
              <a:rPr i="1">
                <a:solidFill>
                  <a:srgbClr val="60A0B0"/>
                </a:solidFill>
                <a:latin typeface="Courier"/>
              </a:rPr>
              <a:t># Make the list double</a:t>
            </a:r>
            <a:br/>
            <a:r>
              <a:rPr>
                <a:latin typeface="Courier"/>
              </a:rPr>
              <a:t>my_list </a:t>
            </a:r>
            <a:r>
              <a:rPr>
                <a:solidFill>
                  <a:srgbClr val="666666"/>
                </a:solidFill>
                <a:latin typeface="Courier"/>
              </a:rPr>
              <a:t>*</a:t>
            </a:r>
            <a:r>
              <a:rPr>
                <a:latin typeface="Courier"/>
              </a:rPr>
              <a:t> </a:t>
            </a:r>
            <a:r>
              <a:rPr>
                <a:solidFill>
                  <a:srgbClr val="40A070"/>
                </a:solidFill>
                <a:latin typeface="Courier"/>
              </a:rPr>
              <a:t>2</a:t>
            </a:r>
          </a:p>
          <a:p>
            <a:pPr lvl="0" indent="0">
              <a:buNone/>
            </a:pPr>
            <a:r>
              <a:rPr>
                <a:latin typeface="Courier"/>
              </a:rPr>
              <a:t>['one',
 'two',
 'three',
 4,
 5,
 'add new item permanently',
 'one',
 'two',
 'three',
 4,
 5,
 'add new item permanently']</a:t>
            </a:r>
          </a:p>
          <a:p>
            <a:pPr lvl="0" indent="0">
              <a:buNone/>
            </a:pPr>
            <a:r>
              <a:rPr i="1">
                <a:solidFill>
                  <a:srgbClr val="60A0B0"/>
                </a:solidFill>
                <a:latin typeface="Courier"/>
              </a:rPr>
              <a:t># Again doubling not permanent</a:t>
            </a:r>
            <a:br/>
            <a:r>
              <a:rPr>
                <a:latin typeface="Courier"/>
              </a:rPr>
              <a:t>my_list</a:t>
            </a:r>
          </a:p>
          <a:p>
            <a:pPr lvl="0" indent="0">
              <a:buNone/>
            </a:pPr>
            <a:r>
              <a:rPr>
                <a:latin typeface="Courier"/>
              </a:rPr>
              <a:t>['one', 'two', 'three', 4, 5, 'add new item permanently']</a:t>
            </a:r>
          </a:p>
          <a:p>
            <a:pPr lvl="0" indent="0" marL="0">
              <a:spcBef>
                <a:spcPts val="3000"/>
              </a:spcBef>
              <a:buNone/>
            </a:pPr>
            <a:r>
              <a:rPr b="1"/>
              <a:t>Basic List Methods</a:t>
            </a:r>
          </a:p>
          <a:p>
            <a:pPr lvl="0" indent="0" marL="0">
              <a:buNone/>
            </a:pPr>
            <a:r>
              <a:rPr/>
              <a:t>If you are familiar with another programming language, you might start to draw parallels between arrays in another language and lists in Python. Lists in Python however, tend to be more flexible than arrays in other languages for a two good reasons: they have no fixed size (meaning we don’t have to specify how big a list will be), and they have no fixed type constraint (like we’ve seen above).</a:t>
            </a:r>
          </a:p>
          <a:p>
            <a:pPr lvl="0" indent="0" marL="0">
              <a:buNone/>
            </a:pPr>
            <a:r>
              <a:rPr/>
              <a:t>Let’s go ahead and explore some more special methods for lists:</a:t>
            </a:r>
          </a:p>
          <a:p>
            <a:pPr lvl="0" indent="0">
              <a:buNone/>
            </a:pPr>
            <a:r>
              <a:rPr i="1">
                <a:solidFill>
                  <a:srgbClr val="60A0B0"/>
                </a:solidFill>
                <a:latin typeface="Courier"/>
              </a:rPr>
              <a:t># Create a new list</a:t>
            </a:r>
            <a:br/>
            <a:r>
              <a:rPr>
                <a:latin typeface="Courier"/>
              </a:rPr>
              <a:t>list1 </a:t>
            </a:r>
            <a:r>
              <a:rPr>
                <a:solidFill>
                  <a:srgbClr val="666666"/>
                </a:solidFill>
                <a:latin typeface="Courier"/>
              </a:rPr>
              <a:t>=</a:t>
            </a:r>
            <a:r>
              <a:rPr>
                <a:latin typeface="Courier"/>
              </a:rPr>
              <a:t> [</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p>
          <a:p>
            <a:pPr lvl="0" indent="0" marL="0">
              <a:buNone/>
            </a:pPr>
            <a:r>
              <a:rPr/>
              <a:t>Use the </a:t>
            </a:r>
            <a:r>
              <a:rPr b="1"/>
              <a:t>append</a:t>
            </a:r>
            <a:r>
              <a:rPr/>
              <a:t> method to permanently add an item to the end of a list:</a:t>
            </a:r>
          </a:p>
          <a:p>
            <a:pPr lvl="0" indent="0">
              <a:buNone/>
            </a:pPr>
            <a:r>
              <a:rPr i="1">
                <a:solidFill>
                  <a:srgbClr val="60A0B0"/>
                </a:solidFill>
                <a:latin typeface="Courier"/>
              </a:rPr>
              <a:t># Append</a:t>
            </a:r>
            <a:br/>
            <a:r>
              <a:rPr>
                <a:latin typeface="Courier"/>
              </a:rPr>
              <a:t>list1.append(</a:t>
            </a:r>
            <a:r>
              <a:rPr>
                <a:solidFill>
                  <a:srgbClr val="4070A0"/>
                </a:solidFill>
                <a:latin typeface="Courier"/>
              </a:rPr>
              <a:t>'append me!'</a:t>
            </a:r>
            <a:r>
              <a:rPr>
                <a:latin typeface="Courier"/>
              </a:rPr>
              <a:t>)</a:t>
            </a:r>
          </a:p>
          <a:p>
            <a:pPr lvl="0" indent="0">
              <a:buNone/>
            </a:pPr>
            <a:r>
              <a:rPr i="1">
                <a:solidFill>
                  <a:srgbClr val="60A0B0"/>
                </a:solidFill>
                <a:latin typeface="Courier"/>
              </a:rPr>
              <a:t># Show</a:t>
            </a:r>
            <a:br/>
            <a:r>
              <a:rPr>
                <a:latin typeface="Courier"/>
              </a:rPr>
              <a:t>list1</a:t>
            </a:r>
          </a:p>
          <a:p>
            <a:pPr lvl="0" indent="0">
              <a:buNone/>
            </a:pPr>
            <a:r>
              <a:rPr>
                <a:latin typeface="Courier"/>
              </a:rPr>
              <a:t>[1, 2, 3, 'append me!']</a:t>
            </a:r>
          </a:p>
          <a:p>
            <a:pPr lvl="0" indent="0" marL="0">
              <a:buNone/>
            </a:pPr>
            <a:r>
              <a:rPr/>
              <a:t>Use </a:t>
            </a:r>
            <a:r>
              <a:rPr b="1"/>
              <a:t>pop</a:t>
            </a:r>
            <a:r>
              <a:rPr/>
              <a:t> to “pop off” an item from the list. By default pop takes off the last index, but you can also specify which index to pop off. Let’s see an example:</a:t>
            </a:r>
          </a:p>
          <a:p>
            <a:pPr lvl="0" indent="0">
              <a:buNone/>
            </a:pPr>
            <a:r>
              <a:rPr i="1">
                <a:solidFill>
                  <a:srgbClr val="60A0B0"/>
                </a:solidFill>
                <a:latin typeface="Courier"/>
              </a:rPr>
              <a:t># Pop off the 0 indexed item</a:t>
            </a:r>
            <a:br/>
            <a:r>
              <a:rPr>
                <a:latin typeface="Courier"/>
              </a:rPr>
              <a:t>list1.pop(</a:t>
            </a:r>
            <a:r>
              <a:rPr>
                <a:solidFill>
                  <a:srgbClr val="40A070"/>
                </a:solidFill>
                <a:latin typeface="Courier"/>
              </a:rPr>
              <a:t>0</a:t>
            </a:r>
            <a:r>
              <a:rPr>
                <a:latin typeface="Courier"/>
              </a:rPr>
              <a:t>)</a:t>
            </a:r>
          </a:p>
          <a:p>
            <a:pPr lvl="0" indent="0">
              <a:buNone/>
            </a:pPr>
            <a:r>
              <a:rPr>
                <a:latin typeface="Courier"/>
              </a:rPr>
              <a:t>1</a:t>
            </a:r>
          </a:p>
          <a:p>
            <a:pPr lvl="0" indent="0">
              <a:buNone/>
            </a:pPr>
            <a:r>
              <a:rPr i="1">
                <a:solidFill>
                  <a:srgbClr val="60A0B0"/>
                </a:solidFill>
                <a:latin typeface="Courier"/>
              </a:rPr>
              <a:t># Show</a:t>
            </a:r>
            <a:br/>
            <a:r>
              <a:rPr>
                <a:latin typeface="Courier"/>
              </a:rPr>
              <a:t>list1</a:t>
            </a:r>
          </a:p>
          <a:p>
            <a:pPr lvl="0" indent="0">
              <a:buNone/>
            </a:pPr>
            <a:r>
              <a:rPr>
                <a:latin typeface="Courier"/>
              </a:rPr>
              <a:t>[2, 3, 'append me!']</a:t>
            </a:r>
          </a:p>
          <a:p>
            <a:pPr lvl="0" indent="0">
              <a:buNone/>
            </a:pPr>
            <a:r>
              <a:rPr i="1">
                <a:solidFill>
                  <a:srgbClr val="60A0B0"/>
                </a:solidFill>
                <a:latin typeface="Courier"/>
              </a:rPr>
              <a:t># Assign the popped element, remember default popped index is -1</a:t>
            </a:r>
            <a:br/>
            <a:r>
              <a:rPr>
                <a:latin typeface="Courier"/>
              </a:rPr>
              <a:t>popped_item </a:t>
            </a:r>
            <a:r>
              <a:rPr>
                <a:solidFill>
                  <a:srgbClr val="666666"/>
                </a:solidFill>
                <a:latin typeface="Courier"/>
              </a:rPr>
              <a:t>=</a:t>
            </a:r>
            <a:r>
              <a:rPr>
                <a:latin typeface="Courier"/>
              </a:rPr>
              <a:t> list1.pop()</a:t>
            </a:r>
          </a:p>
          <a:p>
            <a:pPr lvl="0" indent="0">
              <a:buNone/>
            </a:pPr>
            <a:r>
              <a:rPr>
                <a:latin typeface="Courier"/>
              </a:rPr>
              <a:t>popped_item</a:t>
            </a:r>
          </a:p>
          <a:p>
            <a:pPr lvl="0" indent="0">
              <a:buNone/>
            </a:pPr>
            <a:r>
              <a:rPr>
                <a:latin typeface="Courier"/>
              </a:rPr>
              <a:t>'append me!'</a:t>
            </a:r>
          </a:p>
          <a:p>
            <a:pPr lvl="0" indent="0">
              <a:buNone/>
            </a:pPr>
            <a:r>
              <a:rPr i="1">
                <a:solidFill>
                  <a:srgbClr val="60A0B0"/>
                </a:solidFill>
                <a:latin typeface="Courier"/>
              </a:rPr>
              <a:t># Show remaining list</a:t>
            </a:r>
            <a:br/>
            <a:r>
              <a:rPr>
                <a:latin typeface="Courier"/>
              </a:rPr>
              <a:t>list1</a:t>
            </a:r>
          </a:p>
          <a:p>
            <a:pPr lvl="0" indent="0">
              <a:buNone/>
            </a:pPr>
            <a:r>
              <a:rPr>
                <a:latin typeface="Courier"/>
              </a:rPr>
              <a:t>[2, 3]</a:t>
            </a:r>
          </a:p>
          <a:p>
            <a:pPr lvl="0" indent="0" marL="0">
              <a:buNone/>
            </a:pPr>
            <a:r>
              <a:rPr/>
              <a:t>It should also be noted that lists indexing will return an error if there is no element at that index. For example:</a:t>
            </a:r>
          </a:p>
          <a:p>
            <a:pPr lvl="0" indent="0">
              <a:buNone/>
            </a:pPr>
            <a:r>
              <a:rPr>
                <a:latin typeface="Courier"/>
              </a:rPr>
              <a:t>list1[</a:t>
            </a:r>
            <a:r>
              <a:rPr>
                <a:solidFill>
                  <a:srgbClr val="40A070"/>
                </a:solidFill>
                <a:latin typeface="Courier"/>
              </a:rPr>
              <a:t>100</a:t>
            </a:r>
            <a:r>
              <a:rPr>
                <a:latin typeface="Courier"/>
              </a:rPr>
              <a:t>]</a:t>
            </a:r>
          </a:p>
          <a:p>
            <a:pPr lvl="0" indent="0">
              <a:buNone/>
            </a:pPr>
            <a:r>
              <a:rPr>
                <a:latin typeface="Courier"/>
              </a:rPr>
              <a:t>---------------------------------------------------------------------------
IndexError                                Traceback (most recent call last)
&lt;ipython-input-22-af6d2015fa1f&gt; in &lt;module&gt;()
----&gt; 1 list1[100]
IndexError: list index out of range</a:t>
            </a:r>
          </a:p>
          <a:p>
            <a:pPr lvl="0" indent="0" marL="0">
              <a:buNone/>
            </a:pPr>
            <a:r>
              <a:rPr/>
              <a:t>We can use the </a:t>
            </a:r>
            <a:r>
              <a:rPr b="1"/>
              <a:t>sort</a:t>
            </a:r>
            <a:r>
              <a:rPr/>
              <a:t> method and the </a:t>
            </a:r>
            <a:r>
              <a:rPr b="1"/>
              <a:t>reverse</a:t>
            </a:r>
            <a:r>
              <a:rPr/>
              <a:t> methods to also effect your lists:</a:t>
            </a:r>
          </a:p>
          <a:p>
            <a:pPr lvl="0" indent="0">
              <a:buNone/>
            </a:pPr>
            <a:r>
              <a:rPr>
                <a:latin typeface="Courier"/>
              </a:rPr>
              <a:t>new_list </a:t>
            </a:r>
            <a:r>
              <a:rPr>
                <a:solidFill>
                  <a:srgbClr val="666666"/>
                </a:solidFill>
                <a:latin typeface="Courier"/>
              </a:rPr>
              <a:t>=</a:t>
            </a:r>
            <a:r>
              <a:rPr>
                <a:latin typeface="Courier"/>
              </a:rPr>
              <a:t> [</a:t>
            </a:r>
            <a:r>
              <a:rPr>
                <a:solidFill>
                  <a:srgbClr val="4070A0"/>
                </a:solidFill>
                <a:latin typeface="Courier"/>
              </a:rPr>
              <a:t>'a'</a:t>
            </a:r>
            <a:r>
              <a:rPr>
                <a:latin typeface="Courier"/>
              </a:rPr>
              <a:t>,</a:t>
            </a:r>
            <a:r>
              <a:rPr>
                <a:solidFill>
                  <a:srgbClr val="4070A0"/>
                </a:solidFill>
                <a:latin typeface="Courier"/>
              </a:rPr>
              <a:t>'e'</a:t>
            </a:r>
            <a:r>
              <a:rPr>
                <a:latin typeface="Courier"/>
              </a:rPr>
              <a:t>,</a:t>
            </a:r>
            <a:r>
              <a:rPr>
                <a:solidFill>
                  <a:srgbClr val="4070A0"/>
                </a:solidFill>
                <a:latin typeface="Courier"/>
              </a:rPr>
              <a:t>'x'</a:t>
            </a:r>
            <a:r>
              <a:rPr>
                <a:latin typeface="Courier"/>
              </a:rPr>
              <a:t>,</a:t>
            </a:r>
            <a:r>
              <a:rPr>
                <a:solidFill>
                  <a:srgbClr val="4070A0"/>
                </a:solidFill>
                <a:latin typeface="Courier"/>
              </a:rPr>
              <a:t>'b'</a:t>
            </a:r>
            <a:r>
              <a:rPr>
                <a:latin typeface="Courier"/>
              </a:rPr>
              <a:t>,</a:t>
            </a:r>
            <a:r>
              <a:rPr>
                <a:solidFill>
                  <a:srgbClr val="4070A0"/>
                </a:solidFill>
                <a:latin typeface="Courier"/>
              </a:rPr>
              <a:t>'c'</a:t>
            </a:r>
            <a:r>
              <a:rPr>
                <a:latin typeface="Courier"/>
              </a:rPr>
              <a:t>]</a:t>
            </a:r>
          </a:p>
          <a:p>
            <a:pPr lvl="0" indent="0">
              <a:buNone/>
            </a:pPr>
            <a:r>
              <a:rPr i="1">
                <a:solidFill>
                  <a:srgbClr val="60A0B0"/>
                </a:solidFill>
                <a:latin typeface="Courier"/>
              </a:rPr>
              <a:t>#Show</a:t>
            </a:r>
            <a:br/>
            <a:r>
              <a:rPr>
                <a:latin typeface="Courier"/>
              </a:rPr>
              <a:t>new_list</a:t>
            </a:r>
          </a:p>
          <a:p>
            <a:pPr lvl="0" indent="0">
              <a:buNone/>
            </a:pPr>
            <a:r>
              <a:rPr>
                <a:latin typeface="Courier"/>
              </a:rPr>
              <a:t>['a', 'e', 'x', 'b', 'c']</a:t>
            </a:r>
          </a:p>
          <a:p>
            <a:pPr lvl="0" indent="0">
              <a:buNone/>
            </a:pPr>
            <a:r>
              <a:rPr i="1">
                <a:solidFill>
                  <a:srgbClr val="60A0B0"/>
                </a:solidFill>
                <a:latin typeface="Courier"/>
              </a:rPr>
              <a:t># Use reverse to reverse order (this is permanent!)</a:t>
            </a:r>
            <a:br/>
            <a:r>
              <a:rPr>
                <a:latin typeface="Courier"/>
              </a:rPr>
              <a:t>new_list.reverse()</a:t>
            </a:r>
          </a:p>
          <a:p>
            <a:pPr lvl="0" indent="0">
              <a:buNone/>
            </a:pPr>
            <a:r>
              <a:rPr>
                <a:latin typeface="Courier"/>
              </a:rPr>
              <a:t>new_list</a:t>
            </a:r>
          </a:p>
          <a:p>
            <a:pPr lvl="0" indent="0">
              <a:buNone/>
            </a:pPr>
            <a:r>
              <a:rPr>
                <a:latin typeface="Courier"/>
              </a:rPr>
              <a:t>['c', 'b', 'x', 'e', 'a']</a:t>
            </a:r>
          </a:p>
          <a:p>
            <a:pPr lvl="0" indent="0">
              <a:buNone/>
            </a:pPr>
            <a:r>
              <a:rPr i="1">
                <a:solidFill>
                  <a:srgbClr val="60A0B0"/>
                </a:solidFill>
                <a:latin typeface="Courier"/>
              </a:rPr>
              <a:t># Use sort to sort the list (in this case alphabetical order, but for numbers it will go ascending)</a:t>
            </a:r>
            <a:br/>
            <a:r>
              <a:rPr>
                <a:latin typeface="Courier"/>
              </a:rPr>
              <a:t>new_list.sort()</a:t>
            </a:r>
          </a:p>
          <a:p>
            <a:pPr lvl="0" indent="0">
              <a:buNone/>
            </a:pPr>
            <a:r>
              <a:rPr>
                <a:latin typeface="Courier"/>
              </a:rPr>
              <a:t>new_list</a:t>
            </a:r>
          </a:p>
          <a:p>
            <a:pPr lvl="0" indent="0">
              <a:buNone/>
            </a:pPr>
            <a:r>
              <a:rPr>
                <a:latin typeface="Courier"/>
              </a:rPr>
              <a:t>['a', 'b', 'c', 'e', 'x']</a:t>
            </a:r>
          </a:p>
          <a:p>
            <a:pPr lvl="0" indent="0" marL="0">
              <a:spcBef>
                <a:spcPts val="3000"/>
              </a:spcBef>
              <a:buNone/>
            </a:pPr>
            <a:r>
              <a:rPr b="1"/>
              <a:t>Nesting Lists</a:t>
            </a:r>
          </a:p>
          <a:p>
            <a:pPr lvl="0" indent="0" marL="0">
              <a:buNone/>
            </a:pPr>
            <a:r>
              <a:rPr/>
              <a:t>A great feature of of Python data structures is that they support </a:t>
            </a:r>
            <a:r>
              <a:rPr i="1"/>
              <a:t>nesting</a:t>
            </a:r>
            <a:r>
              <a:rPr/>
              <a:t>. This means we can have data structures within data structures. For example: A list inside a list.</a:t>
            </a:r>
          </a:p>
          <a:p>
            <a:pPr lvl="0" indent="0" marL="0">
              <a:buNone/>
            </a:pPr>
            <a:r>
              <a:rPr/>
              <a:t>Let’s see how this works!</a:t>
            </a:r>
          </a:p>
          <a:p>
            <a:pPr lvl="0" indent="0">
              <a:buNone/>
            </a:pPr>
            <a:r>
              <a:rPr i="1">
                <a:solidFill>
                  <a:srgbClr val="60A0B0"/>
                </a:solidFill>
                <a:latin typeface="Courier"/>
              </a:rPr>
              <a:t># Let's make three lists</a:t>
            </a:r>
            <a:br/>
            <a:r>
              <a:rPr>
                <a:latin typeface="Courier"/>
              </a:rPr>
              <a:t>lst_1</a:t>
            </a:r>
            <a:r>
              <a:rPr>
                <a:solidFill>
                  <a:srgbClr val="666666"/>
                </a:solidFill>
                <a:latin typeface="Courier"/>
              </a:rPr>
              <a:t>=</a:t>
            </a:r>
            <a:r>
              <a:rPr>
                <a:latin typeface="Courier"/>
              </a:rPr>
              <a:t>[</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br/>
            <a:r>
              <a:rPr>
                <a:latin typeface="Courier"/>
              </a:rPr>
              <a:t>lst_2</a:t>
            </a:r>
            <a:r>
              <a:rPr>
                <a:solidFill>
                  <a:srgbClr val="666666"/>
                </a:solidFill>
                <a:latin typeface="Courier"/>
              </a:rPr>
              <a:t>=</a:t>
            </a:r>
            <a:r>
              <a:rPr>
                <a:latin typeface="Courier"/>
              </a:rPr>
              <a:t>[</a:t>
            </a:r>
            <a:r>
              <a:rPr>
                <a:solidFill>
                  <a:srgbClr val="40A070"/>
                </a:solidFill>
                <a:latin typeface="Courier"/>
              </a:rPr>
              <a:t>4</a:t>
            </a:r>
            <a:r>
              <a:rPr>
                <a:latin typeface="Courier"/>
              </a:rPr>
              <a:t>,</a:t>
            </a:r>
            <a:r>
              <a:rPr>
                <a:solidFill>
                  <a:srgbClr val="40A070"/>
                </a:solidFill>
                <a:latin typeface="Courier"/>
              </a:rPr>
              <a:t>5</a:t>
            </a:r>
            <a:r>
              <a:rPr>
                <a:latin typeface="Courier"/>
              </a:rPr>
              <a:t>,</a:t>
            </a:r>
            <a:r>
              <a:rPr>
                <a:solidFill>
                  <a:srgbClr val="40A070"/>
                </a:solidFill>
                <a:latin typeface="Courier"/>
              </a:rPr>
              <a:t>6</a:t>
            </a:r>
            <a:r>
              <a:rPr>
                <a:latin typeface="Courier"/>
              </a:rPr>
              <a:t>]</a:t>
            </a:r>
            <a:br/>
            <a:r>
              <a:rPr>
                <a:latin typeface="Courier"/>
              </a:rPr>
              <a:t>lst_3</a:t>
            </a:r>
            <a:r>
              <a:rPr>
                <a:solidFill>
                  <a:srgbClr val="666666"/>
                </a:solidFill>
                <a:latin typeface="Courier"/>
              </a:rPr>
              <a:t>=</a:t>
            </a:r>
            <a:r>
              <a:rPr>
                <a:latin typeface="Courier"/>
              </a:rPr>
              <a:t>[</a:t>
            </a:r>
            <a:r>
              <a:rPr>
                <a:solidFill>
                  <a:srgbClr val="40A070"/>
                </a:solidFill>
                <a:latin typeface="Courier"/>
              </a:rPr>
              <a:t>7</a:t>
            </a:r>
            <a:r>
              <a:rPr>
                <a:latin typeface="Courier"/>
              </a:rPr>
              <a:t>,</a:t>
            </a:r>
            <a:r>
              <a:rPr>
                <a:solidFill>
                  <a:srgbClr val="40A070"/>
                </a:solidFill>
                <a:latin typeface="Courier"/>
              </a:rPr>
              <a:t>8</a:t>
            </a:r>
            <a:r>
              <a:rPr>
                <a:latin typeface="Courier"/>
              </a:rPr>
              <a:t>,</a:t>
            </a:r>
            <a:r>
              <a:rPr>
                <a:solidFill>
                  <a:srgbClr val="40A070"/>
                </a:solidFill>
                <a:latin typeface="Courier"/>
              </a:rPr>
              <a:t>9</a:t>
            </a:r>
            <a:r>
              <a:rPr>
                <a:latin typeface="Courier"/>
              </a:rPr>
              <a:t>]</a:t>
            </a:r>
            <a:br/>
            <a:br/>
            <a:r>
              <a:rPr i="1">
                <a:solidFill>
                  <a:srgbClr val="60A0B0"/>
                </a:solidFill>
                <a:latin typeface="Courier"/>
              </a:rPr>
              <a:t># Make a list of lists to form a matrix</a:t>
            </a:r>
            <a:br/>
            <a:r>
              <a:rPr>
                <a:latin typeface="Courier"/>
              </a:rPr>
              <a:t>matrix </a:t>
            </a:r>
            <a:r>
              <a:rPr>
                <a:solidFill>
                  <a:srgbClr val="666666"/>
                </a:solidFill>
                <a:latin typeface="Courier"/>
              </a:rPr>
              <a:t>=</a:t>
            </a:r>
            <a:r>
              <a:rPr>
                <a:latin typeface="Courier"/>
              </a:rPr>
              <a:t> [lst_1,lst_2,lst_3]</a:t>
            </a:r>
          </a:p>
          <a:p>
            <a:pPr lvl="0" indent="0">
              <a:buNone/>
            </a:pPr>
            <a:r>
              <a:rPr i="1">
                <a:solidFill>
                  <a:srgbClr val="60A0B0"/>
                </a:solidFill>
                <a:latin typeface="Courier"/>
              </a:rPr>
              <a:t># Show</a:t>
            </a:r>
            <a:br/>
            <a:r>
              <a:rPr>
                <a:latin typeface="Courier"/>
              </a:rPr>
              <a:t>matrix</a:t>
            </a:r>
          </a:p>
          <a:p>
            <a:pPr lvl="0" indent="0">
              <a:buNone/>
            </a:pPr>
            <a:r>
              <a:rPr>
                <a:latin typeface="Courier"/>
              </a:rPr>
              <a:t>[[1, 2, 3], [4, 5, 6], [7, 8, 9]]</a:t>
            </a:r>
          </a:p>
          <a:p>
            <a:pPr lvl="0" indent="0" marL="0">
              <a:buNone/>
            </a:pPr>
            <a:r>
              <a:rPr/>
              <a:t>We can again use indexing to grab elements, but now there are two levels for the index. The items in the matrix object, and then the items inside that list!</a:t>
            </a:r>
          </a:p>
          <a:p>
            <a:pPr lvl="0" indent="0">
              <a:buNone/>
            </a:pPr>
            <a:r>
              <a:rPr i="1">
                <a:solidFill>
                  <a:srgbClr val="60A0B0"/>
                </a:solidFill>
                <a:latin typeface="Courier"/>
              </a:rPr>
              <a:t># Grab first item in matrix object</a:t>
            </a:r>
            <a:br/>
            <a:r>
              <a:rPr>
                <a:latin typeface="Courier"/>
              </a:rPr>
              <a:t>matrix[</a:t>
            </a:r>
            <a:r>
              <a:rPr>
                <a:solidFill>
                  <a:srgbClr val="40A070"/>
                </a:solidFill>
                <a:latin typeface="Courier"/>
              </a:rPr>
              <a:t>0</a:t>
            </a:r>
            <a:r>
              <a:rPr>
                <a:latin typeface="Courier"/>
              </a:rPr>
              <a:t>]</a:t>
            </a:r>
          </a:p>
          <a:p>
            <a:pPr lvl="0" indent="0">
              <a:buNone/>
            </a:pPr>
            <a:r>
              <a:rPr>
                <a:latin typeface="Courier"/>
              </a:rPr>
              <a:t>[1, 2, 3]</a:t>
            </a:r>
          </a:p>
          <a:p>
            <a:pPr lvl="0" indent="0">
              <a:buNone/>
            </a:pPr>
            <a:r>
              <a:rPr i="1">
                <a:solidFill>
                  <a:srgbClr val="60A0B0"/>
                </a:solidFill>
                <a:latin typeface="Courier"/>
              </a:rPr>
              <a:t># Grab first item of the first item in the matrix object</a:t>
            </a:r>
            <a:br/>
            <a:r>
              <a:rPr>
                <a:latin typeface="Courier"/>
              </a:rPr>
              <a:t>matrix[</a:t>
            </a:r>
            <a:r>
              <a:rPr>
                <a:solidFill>
                  <a:srgbClr val="40A070"/>
                </a:solidFill>
                <a:latin typeface="Courier"/>
              </a:rPr>
              <a:t>0</a:t>
            </a:r>
            <a:r>
              <a:rPr>
                <a:latin typeface="Courier"/>
              </a:rPr>
              <a:t>][</a:t>
            </a:r>
            <a:r>
              <a:rPr>
                <a:solidFill>
                  <a:srgbClr val="40A070"/>
                </a:solidFill>
                <a:latin typeface="Courier"/>
              </a:rPr>
              <a:t>0</a:t>
            </a:r>
            <a:r>
              <a:rPr>
                <a:latin typeface="Courier"/>
              </a:rPr>
              <a:t>]</a:t>
            </a:r>
          </a:p>
          <a:p>
            <a:pPr lvl="0" indent="0">
              <a:buNone/>
            </a:pPr>
            <a:r>
              <a:rPr>
                <a:latin typeface="Courier"/>
              </a:rPr>
              <a:t>1</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List Comprehensions</a:t>
            </a:r>
          </a:p>
        </p:txBody>
      </p:sp>
      <p:sp>
        <p:nvSpPr>
          <p:cNvPr id="3" name="Content Placeholder 2"/>
          <p:cNvSpPr>
            <a:spLocks noGrp="1"/>
          </p:cNvSpPr>
          <p:nvPr>
            <p:ph idx="1"/>
          </p:nvPr>
        </p:nvSpPr>
        <p:spPr/>
        <p:txBody>
          <a:bodyPr/>
          <a:lstStyle/>
          <a:p>
            <a:pPr lvl="0" indent="0" marL="0">
              <a:buNone/>
            </a:pPr>
            <a:r>
              <a:rPr/>
              <a:t>Python has an advanced feature called list comprehensions. They allow for quick construction of lists. To fully understand list comprehensions we need to understand for loops. So don’t worry if you don’t completely understand this section, and feel free to just skip it since we will return to this topic later.</a:t>
            </a:r>
          </a:p>
          <a:p>
            <a:pPr lvl="0" indent="0" marL="0">
              <a:buNone/>
            </a:pPr>
            <a:r>
              <a:rPr/>
              <a:t>But in case you want to know now, here are a few examples!</a:t>
            </a:r>
          </a:p>
          <a:p>
            <a:pPr lvl="0" indent="0">
              <a:buNone/>
            </a:pPr>
            <a:r>
              <a:rPr i="1">
                <a:solidFill>
                  <a:srgbClr val="60A0B0"/>
                </a:solidFill>
                <a:latin typeface="Courier"/>
              </a:rPr>
              <a:t># Build a list comprehension by deconstructing a for loop within a []</a:t>
            </a:r>
            <a:br/>
            <a:r>
              <a:rPr>
                <a:latin typeface="Courier"/>
              </a:rPr>
              <a:t>first_col </a:t>
            </a:r>
            <a:r>
              <a:rPr>
                <a:solidFill>
                  <a:srgbClr val="666666"/>
                </a:solidFill>
                <a:latin typeface="Courier"/>
              </a:rPr>
              <a:t>=</a:t>
            </a:r>
            <a:r>
              <a:rPr>
                <a:latin typeface="Courier"/>
              </a:rPr>
              <a:t> [row[</a:t>
            </a:r>
            <a:r>
              <a:rPr>
                <a:solidFill>
                  <a:srgbClr val="40A070"/>
                </a:solidFill>
                <a:latin typeface="Courier"/>
              </a:rPr>
              <a:t>0</a:t>
            </a:r>
            <a:r>
              <a:rPr>
                <a:latin typeface="Courier"/>
              </a:rPr>
              <a:t>] </a:t>
            </a:r>
            <a:r>
              <a:rPr b="1">
                <a:solidFill>
                  <a:srgbClr val="007020"/>
                </a:solidFill>
                <a:latin typeface="Courier"/>
              </a:rPr>
              <a:t>for</a:t>
            </a:r>
            <a:r>
              <a:rPr>
                <a:latin typeface="Courier"/>
              </a:rPr>
              <a:t> row </a:t>
            </a:r>
            <a:r>
              <a:rPr b="1">
                <a:solidFill>
                  <a:srgbClr val="007020"/>
                </a:solidFill>
                <a:latin typeface="Courier"/>
              </a:rPr>
              <a:t>in</a:t>
            </a:r>
            <a:r>
              <a:rPr>
                <a:latin typeface="Courier"/>
              </a:rPr>
              <a:t> matrix]</a:t>
            </a:r>
          </a:p>
          <a:p>
            <a:pPr lvl="0" indent="0">
              <a:buNone/>
            </a:pPr>
            <a:r>
              <a:rPr>
                <a:latin typeface="Courier"/>
              </a:rPr>
              <a:t>first_col</a:t>
            </a:r>
          </a:p>
          <a:p>
            <a:pPr lvl="0" indent="0">
              <a:buNone/>
            </a:pPr>
            <a:r>
              <a:rPr>
                <a:latin typeface="Courier"/>
              </a:rPr>
              <a:t>[1, 4, 7]</a:t>
            </a:r>
          </a:p>
          <a:p>
            <a:pPr lvl="0" indent="0" marL="0">
              <a:buNone/>
            </a:pPr>
            <a:r>
              <a:rPr/>
              <a:t>We used a list comprehension here to grab the first element of every row in the matrix object. We will cover this in much more detail later on!</a:t>
            </a:r>
          </a:p>
          <a:p>
            <a:pPr lvl="0" indent="0" marL="0">
              <a:buNone/>
            </a:pPr>
            <a:r>
              <a:rPr/>
              <a:t>For more advanced methods and features of lists in Python, check out the Advanced Lists section later on in this course!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2022-04-22T22:37:01Z</dcterms:created>
  <dcterms:modified xsi:type="dcterms:W3CDTF">2022-04-22T22:37:01Z</dcterms:modified>
</cp:coreProperties>
</file>

<file path=docProps/custom.xml><?xml version="1.0" encoding="utf-8"?>
<Properties xmlns="http://schemas.openxmlformats.org/officeDocument/2006/custom-properties" xmlns:vt="http://schemas.openxmlformats.org/officeDocument/2006/docPropsVTypes"/>
</file>