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Files</a:t>
            </a:r>
          </a:p>
        </p:txBody>
      </p:sp>
      <p:sp>
        <p:nvSpPr>
          <p:cNvPr id="3" name="Content Placeholder 2"/>
          <p:cNvSpPr>
            <a:spLocks noGrp="1"/>
          </p:cNvSpPr>
          <p:nvPr>
            <p:ph idx="1"/>
          </p:nvPr>
        </p:nvSpPr>
        <p:spPr/>
        <p:txBody>
          <a:bodyPr/>
          <a:lstStyle/>
          <a:p>
            <a:pPr lvl="0" indent="0" marL="0">
              <a:buNone/>
            </a:pPr>
            <a:r>
              <a:rPr/>
              <a:t>Python uses file objects to interact with external files on your computer. These file objects can be any sort of file you have on your computer, whether it be an audio file, a text file, emails, Excel documents, etc. Note: You will probably need to install certain libraries or modules to interact with those various file types, but they are easily available. (We will cover downloading modules later on in the course).</a:t>
            </a:r>
          </a:p>
          <a:p>
            <a:pPr lvl="0" indent="0" marL="0">
              <a:buNone/>
            </a:pPr>
            <a:r>
              <a:rPr/>
              <a:t>Python has a built-in open function that allows us to open and play with basic file types. First we will need a file though. We’re going to use some IPython magic to create a text file!</a:t>
            </a:r>
          </a:p>
          <a:p>
            <a:pPr lvl="0" indent="0" marL="0">
              <a:spcBef>
                <a:spcPts val="3000"/>
              </a:spcBef>
              <a:buNone/>
            </a:pPr>
            <a:r>
              <a:rPr b="1"/>
              <a:t>IPython Writing a File</a:t>
            </a:r>
          </a:p>
          <a:p>
            <a:pPr lvl="0" indent="0" marL="0">
              <a:spcBef>
                <a:spcPts val="3000"/>
              </a:spcBef>
              <a:buNone/>
            </a:pPr>
            <a:r>
              <a:rPr b="1"/>
              <a:t>This function is specific to jupyter notebooks! Alternatively, quickly create a simple .txt file with sublime text editor.</a:t>
            </a:r>
          </a:p>
          <a:p>
            <a:pPr lvl="0" indent="0">
              <a:buNone/>
            </a:pPr>
            <a:r>
              <a:rPr>
                <a:solidFill>
                  <a:srgbClr val="666666"/>
                </a:solidFill>
                <a:latin typeface="Courier"/>
              </a:rPr>
              <a:t>%%</a:t>
            </a:r>
            <a:r>
              <a:rPr>
                <a:latin typeface="Courier"/>
              </a:rPr>
              <a:t>writefile test.txt</a:t>
            </a:r>
            <a:br/>
            <a:r>
              <a:rPr>
                <a:latin typeface="Courier"/>
              </a:rPr>
              <a:t>Hello, this </a:t>
            </a:r>
            <a:r>
              <a:rPr b="1">
                <a:solidFill>
                  <a:srgbClr val="007020"/>
                </a:solidFill>
                <a:latin typeface="Courier"/>
              </a:rPr>
              <a:t>is</a:t>
            </a:r>
            <a:r>
              <a:rPr>
                <a:latin typeface="Courier"/>
              </a:rPr>
              <a:t> a quick test file.</a:t>
            </a:r>
          </a:p>
          <a:p>
            <a:pPr lvl="0" indent="0">
              <a:buNone/>
            </a:pPr>
            <a:r>
              <a:rPr>
                <a:latin typeface="Courier"/>
              </a:rPr>
              <a:t>Overwriting test.txt</a:t>
            </a:r>
          </a:p>
          <a:p>
            <a:pPr lvl="0" indent="0" marL="0">
              <a:spcBef>
                <a:spcPts val="3000"/>
              </a:spcBef>
              <a:buNone/>
            </a:pPr>
            <a:r>
              <a:rPr b="1"/>
              <a:t>Python Opening a file</a:t>
            </a:r>
          </a:p>
          <a:p>
            <a:pPr lvl="0" indent="0" marL="0">
              <a:buNone/>
            </a:pPr>
            <a:r>
              <a:rPr/>
              <a:t>Let’s being by opening the file test.txt that is located in the same directory as this notebook. For now we will work with files located in the same directory as the notebook or .py script you are using.</a:t>
            </a:r>
          </a:p>
          <a:p>
            <a:pPr lvl="0" indent="0" marL="0">
              <a:buNone/>
            </a:pPr>
            <a:r>
              <a:rPr/>
              <a:t>It is very easy to get an error on this step:</a:t>
            </a:r>
          </a:p>
          <a:p>
            <a:pPr lvl="0" indent="0">
              <a:buNone/>
            </a:pPr>
            <a:r>
              <a:rPr>
                <a:latin typeface="Courier"/>
              </a:rPr>
              <a:t>myfile </a:t>
            </a:r>
            <a:r>
              <a:rPr>
                <a:solidFill>
                  <a:srgbClr val="666666"/>
                </a:solidFill>
                <a:latin typeface="Courier"/>
              </a:rPr>
              <a:t>=</a:t>
            </a:r>
            <a:r>
              <a:rPr>
                <a:latin typeface="Courier"/>
              </a:rPr>
              <a:t> open(</a:t>
            </a:r>
            <a:r>
              <a:rPr>
                <a:solidFill>
                  <a:srgbClr val="4070A0"/>
                </a:solidFill>
                <a:latin typeface="Courier"/>
              </a:rPr>
              <a:t>'whoops.txt'</a:t>
            </a:r>
            <a:r>
              <a:rPr>
                <a:latin typeface="Courier"/>
              </a:rPr>
              <a:t>)</a:t>
            </a:r>
          </a:p>
          <a:p>
            <a:pPr lvl="0" indent="0">
              <a:buNone/>
            </a:pPr>
            <a:r>
              <a:rPr>
                <a:latin typeface="Courier"/>
              </a:rPr>
              <a:t>---------------------------------------------------------------------------
FileNotFoundError                         Traceback (most recent call last)
&lt;ipython-input-1-dafe28ee473f&gt; in &lt;module&gt;()
----&gt; 1 myfile = open('whoops.txt')
FileNotFoundError: [Errno 2] No such file or directory: 'whoops.txt'</a:t>
            </a:r>
          </a:p>
          <a:p>
            <a:pPr lvl="0" indent="0" marL="0">
              <a:buNone/>
            </a:pPr>
            <a:r>
              <a:rPr/>
              <a:t>To avoid this error,make sure your .txt file is saved in the same location as your notebook, to check your notebook location, use </a:t>
            </a:r>
            <a:r>
              <a:rPr b="1"/>
              <a:t>pwd</a:t>
            </a:r>
            <a:r>
              <a:rPr/>
              <a:t>:</a:t>
            </a:r>
          </a:p>
          <a:p>
            <a:pPr lvl="0" indent="0">
              <a:buNone/>
            </a:pPr>
            <a:r>
              <a:rPr>
                <a:latin typeface="Courier"/>
              </a:rPr>
              <a:t>pwd</a:t>
            </a:r>
          </a:p>
          <a:p>
            <a:pPr lvl="0" indent="0">
              <a:buNone/>
            </a:pPr>
            <a:r>
              <a:rPr>
                <a:latin typeface="Courier"/>
              </a:rPr>
              <a:t>'C:\\Users\\Marcial\\Pierian-Data-Courses\\Complete-Python-3-Bootcamp\\00-Python Object and Data Structure Basics'</a:t>
            </a:r>
          </a:p>
          <a:p>
            <a:pPr lvl="0" indent="0" marL="0">
              <a:buNone/>
            </a:pPr>
            <a:r>
              <a:rPr b="1"/>
              <a:t>Alternatively, to grab files from any location on your computer, simply pass in the entire file path. </a:t>
            </a:r>
          </a:p>
          <a:p>
            <a:pPr lvl="0" indent="0" marL="0">
              <a:buNone/>
            </a:pPr>
            <a:r>
              <a:rPr/>
              <a:t>For Windows you need to use double  so python doesn’t treat the second  as an escape character, a file path is in the form:</a:t>
            </a:r>
          </a:p>
          <a:p>
            <a:pPr lvl="0" indent="0">
              <a:buNone/>
            </a:pPr>
            <a:r>
              <a:rPr>
                <a:latin typeface="Courier"/>
              </a:rPr>
              <a:t>myfile = open("C:\\Users\\YourUserName\\Home\\Folder\\myfile.txt")</a:t>
            </a:r>
          </a:p>
          <a:p>
            <a:pPr lvl="0" indent="0" marL="0">
              <a:buNone/>
            </a:pPr>
            <a:r>
              <a:rPr/>
              <a:t>For MacOS and Linux you use slashes in the opposite direction:</a:t>
            </a:r>
          </a:p>
          <a:p>
            <a:pPr lvl="0" indent="0">
              <a:buNone/>
            </a:pPr>
            <a:r>
              <a:rPr>
                <a:latin typeface="Courier"/>
              </a:rPr>
              <a:t>myfile = open("/Users/YouUserName/Folder/myfile.txt")</a:t>
            </a:r>
          </a:p>
          <a:p>
            <a:pPr lvl="0" indent="0">
              <a:buNone/>
            </a:pPr>
            <a:r>
              <a:rPr i="1">
                <a:solidFill>
                  <a:srgbClr val="60A0B0"/>
                </a:solidFill>
                <a:latin typeface="Courier"/>
              </a:rPr>
              <a:t># Open the text.txt we made earlier</a:t>
            </a: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p>
          <a:p>
            <a:pPr lvl="0" indent="0">
              <a:buNone/>
            </a:pPr>
            <a:r>
              <a:rPr i="1">
                <a:solidFill>
                  <a:srgbClr val="60A0B0"/>
                </a:solidFill>
                <a:latin typeface="Courier"/>
              </a:rPr>
              <a:t># We can now read the file</a:t>
            </a:r>
            <a:br/>
            <a:r>
              <a:rPr>
                <a:latin typeface="Courier"/>
              </a:rPr>
              <a:t>my_file.read()</a:t>
            </a:r>
          </a:p>
          <a:p>
            <a:pPr lvl="0" indent="0">
              <a:buNone/>
            </a:pPr>
            <a:r>
              <a:rPr>
                <a:latin typeface="Courier"/>
              </a:rPr>
              <a:t>'Hello, this is a quick test file.'</a:t>
            </a:r>
          </a:p>
          <a:p>
            <a:pPr lvl="0" indent="0">
              <a:buNone/>
            </a:pPr>
            <a:r>
              <a:rPr i="1">
                <a:solidFill>
                  <a:srgbClr val="60A0B0"/>
                </a:solidFill>
                <a:latin typeface="Courier"/>
              </a:rPr>
              <a:t># But what happens if we try to read it again?</a:t>
            </a:r>
            <a:br/>
            <a:r>
              <a:rPr>
                <a:latin typeface="Courier"/>
              </a:rPr>
              <a:t>my_file.read()</a:t>
            </a:r>
          </a:p>
          <a:p>
            <a:pPr lvl="0" indent="0">
              <a:buNone/>
            </a:pPr>
            <a:r>
              <a:rPr>
                <a:latin typeface="Courier"/>
              </a:rPr>
              <a:t>''</a:t>
            </a:r>
          </a:p>
          <a:p>
            <a:pPr lvl="0" indent="0" marL="0">
              <a:buNone/>
            </a:pPr>
            <a:r>
              <a:rPr/>
              <a:t>This happens because you can imagine the reading “cursor” is at the end of the file after having read it. So there is nothing left to read. We can reset the “cursor” like this:</a:t>
            </a:r>
          </a:p>
          <a:p>
            <a:pPr lvl="0" indent="0">
              <a:buNone/>
            </a:pPr>
            <a:r>
              <a:rPr i="1">
                <a:solidFill>
                  <a:srgbClr val="60A0B0"/>
                </a:solidFill>
                <a:latin typeface="Courier"/>
              </a:rPr>
              <a:t># Seek to the start of file (index 0)</a:t>
            </a:r>
            <a:br/>
            <a:r>
              <a:rPr>
                <a:latin typeface="Courier"/>
              </a:rPr>
              <a:t>my_file.seek(</a:t>
            </a:r>
            <a:r>
              <a:rPr>
                <a:solidFill>
                  <a:srgbClr val="40A070"/>
                </a:solidFill>
                <a:latin typeface="Courier"/>
              </a:rPr>
              <a:t>0</a:t>
            </a:r>
            <a:r>
              <a:rPr>
                <a:latin typeface="Courier"/>
              </a:rPr>
              <a:t>)</a:t>
            </a:r>
          </a:p>
          <a:p>
            <a:pPr lvl="0" indent="0">
              <a:buNone/>
            </a:pPr>
            <a:r>
              <a:rPr>
                <a:latin typeface="Courier"/>
              </a:rPr>
              <a:t>0</a:t>
            </a:r>
          </a:p>
          <a:p>
            <a:pPr lvl="0" indent="0">
              <a:buNone/>
            </a:pPr>
            <a:r>
              <a:rPr i="1">
                <a:solidFill>
                  <a:srgbClr val="60A0B0"/>
                </a:solidFill>
                <a:latin typeface="Courier"/>
              </a:rPr>
              <a:t># Now read again</a:t>
            </a:r>
            <a:br/>
            <a:r>
              <a:rPr>
                <a:latin typeface="Courier"/>
              </a:rPr>
              <a:t>my_file.read()</a:t>
            </a:r>
          </a:p>
          <a:p>
            <a:pPr lvl="0" indent="0">
              <a:buNone/>
            </a:pPr>
            <a:r>
              <a:rPr>
                <a:latin typeface="Courier"/>
              </a:rPr>
              <a:t>'Hello, this is a quick test file.'</a:t>
            </a:r>
          </a:p>
          <a:p>
            <a:pPr lvl="0" indent="0" marL="0">
              <a:buNone/>
            </a:pPr>
            <a:r>
              <a:rPr/>
              <a:t>You can read a file line by line using the readlines method. Use caution with large files, since everything will be held in memory. We will learn how to iterate over large files later in the course.</a:t>
            </a:r>
          </a:p>
          <a:p>
            <a:pPr lvl="0" indent="0">
              <a:buNone/>
            </a:pPr>
            <a:r>
              <a:rPr i="1">
                <a:solidFill>
                  <a:srgbClr val="60A0B0"/>
                </a:solidFill>
                <a:latin typeface="Courier"/>
              </a:rPr>
              <a:t># Readlines returns a list of the lines in the file</a:t>
            </a:r>
            <a:br/>
            <a:r>
              <a:rPr>
                <a:latin typeface="Courier"/>
              </a:rPr>
              <a:t>my_file.seek(</a:t>
            </a:r>
            <a:r>
              <a:rPr>
                <a:solidFill>
                  <a:srgbClr val="40A070"/>
                </a:solidFill>
                <a:latin typeface="Courier"/>
              </a:rPr>
              <a:t>0</a:t>
            </a:r>
            <a:r>
              <a:rPr>
                <a:latin typeface="Courier"/>
              </a:rPr>
              <a:t>)</a:t>
            </a:r>
            <a:br/>
            <a:r>
              <a:rPr>
                <a:latin typeface="Courier"/>
              </a:rPr>
              <a:t>my_file.readlines()</a:t>
            </a:r>
          </a:p>
          <a:p>
            <a:pPr lvl="0" indent="0">
              <a:buNone/>
            </a:pPr>
            <a:r>
              <a:rPr>
                <a:latin typeface="Courier"/>
              </a:rPr>
              <a:t>['Hello, this is a quick test file.']</a:t>
            </a:r>
          </a:p>
          <a:p>
            <a:pPr lvl="0" indent="0" marL="0">
              <a:buNone/>
            </a:pPr>
            <a:r>
              <a:rPr/>
              <a:t>When you have finished using a file, it is always good practice to close it.</a:t>
            </a:r>
          </a:p>
          <a:p>
            <a:pPr lvl="0" indent="0">
              <a:buNone/>
            </a:pPr>
            <a:r>
              <a:rPr>
                <a:latin typeface="Courier"/>
              </a:rPr>
              <a:t>my_file.close()</a:t>
            </a:r>
          </a:p>
          <a:p>
            <a:pPr lvl="0" indent="0" marL="0">
              <a:spcBef>
                <a:spcPts val="3000"/>
              </a:spcBef>
              <a:buNone/>
            </a:pPr>
            <a:r>
              <a:rPr b="1"/>
              <a:t>Writing to a File</a:t>
            </a:r>
          </a:p>
          <a:p>
            <a:pPr lvl="0" indent="0" marL="0">
              <a:buNone/>
            </a:pPr>
            <a:r>
              <a:rPr/>
              <a:t>By default, the </a:t>
            </a:r>
            <a:r>
              <a:rPr>
                <a:latin typeface="Courier"/>
              </a:rPr>
              <a:t>open()</a:t>
            </a:r>
            <a:r>
              <a:rPr/>
              <a:t> function will only allow us to read the file. We need to pass the argument </a:t>
            </a:r>
            <a:r>
              <a:rPr>
                <a:latin typeface="Courier"/>
              </a:rPr>
              <a:t>'w'</a:t>
            </a:r>
            <a:r>
              <a:rPr/>
              <a:t> to write over the file. For example:</a:t>
            </a:r>
          </a:p>
          <a:p>
            <a:pPr lvl="0" indent="0">
              <a:buNone/>
            </a:pPr>
            <a:r>
              <a:rPr i="1">
                <a:solidFill>
                  <a:srgbClr val="60A0B0"/>
                </a:solidFill>
                <a:latin typeface="Courier"/>
              </a:rPr>
              <a:t># Add a second argument to the function, 'w' which stands for write.</a:t>
            </a:r>
            <a:br/>
            <a:r>
              <a:rPr i="1">
                <a:solidFill>
                  <a:srgbClr val="60A0B0"/>
                </a:solidFill>
                <a:latin typeface="Courier"/>
              </a:rPr>
              <a:t># Passing 'w+' lets us read and write to the file</a:t>
            </a:r>
            <a:br/>
            <a:b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'w+'</a:t>
            </a:r>
            <a:r>
              <a:rPr>
                <a:latin typeface="Courier"/>
              </a:rPr>
              <a:t>)</a:t>
            </a:r>
          </a:p>
          <a:p>
            <a:pPr lvl="0" indent="0" marL="0">
              <a:spcBef>
                <a:spcPts val="3000"/>
              </a:spcBef>
              <a:buNone/>
            </a:pPr>
            <a:r>
              <a:rPr b="1"/>
              <a:t>Use caution!</a:t>
            </a:r>
          </a:p>
          <a:p>
            <a:pPr lvl="0" indent="0" marL="0">
              <a:buNone/>
            </a:pPr>
            <a:r>
              <a:rPr/>
              <a:t>Opening a file with </a:t>
            </a:r>
            <a:r>
              <a:rPr>
                <a:latin typeface="Courier"/>
              </a:rPr>
              <a:t>'w'</a:t>
            </a:r>
            <a:r>
              <a:rPr/>
              <a:t> or </a:t>
            </a:r>
            <a:r>
              <a:rPr>
                <a:latin typeface="Courier"/>
              </a:rPr>
              <a:t>'w+'</a:t>
            </a:r>
            <a:r>
              <a:rPr/>
              <a:t> truncates the original, meaning that anything that was in the original file </a:t>
            </a:r>
            <a:r>
              <a:rPr b="1"/>
              <a:t>is deleted</a:t>
            </a:r>
            <a:r>
              <a:rPr/>
              <a:t>!</a:t>
            </a:r>
          </a:p>
          <a:p>
            <a:pPr lvl="0" indent="0">
              <a:buNone/>
            </a:pPr>
            <a:r>
              <a:rPr i="1">
                <a:solidFill>
                  <a:srgbClr val="60A0B0"/>
                </a:solidFill>
                <a:latin typeface="Courier"/>
              </a:rPr>
              <a:t># Write to the file</a:t>
            </a:r>
            <a:br/>
            <a:r>
              <a:rPr>
                <a:latin typeface="Courier"/>
              </a:rPr>
              <a:t>my_file.write(</a:t>
            </a:r>
            <a:r>
              <a:rPr>
                <a:solidFill>
                  <a:srgbClr val="4070A0"/>
                </a:solidFill>
                <a:latin typeface="Courier"/>
              </a:rPr>
              <a:t>'This is a new line'</a:t>
            </a:r>
            <a:r>
              <a:rPr>
                <a:latin typeface="Courier"/>
              </a:rPr>
              <a:t>)</a:t>
            </a:r>
          </a:p>
          <a:p>
            <a:pPr lvl="0" indent="0">
              <a:buNone/>
            </a:pPr>
            <a:r>
              <a:rPr>
                <a:latin typeface="Courier"/>
              </a:rPr>
              <a:t>18</a:t>
            </a:r>
          </a:p>
          <a:p>
            <a:pPr lvl="0" indent="0">
              <a:buNone/>
            </a:pPr>
            <a:r>
              <a:rPr i="1">
                <a:solidFill>
                  <a:srgbClr val="60A0B0"/>
                </a:solidFill>
                <a:latin typeface="Courier"/>
              </a:rPr>
              <a:t># Read the file</a:t>
            </a:r>
            <a:br/>
            <a:r>
              <a:rPr>
                <a:latin typeface="Courier"/>
              </a:rPr>
              <a:t>my_file.seek(</a:t>
            </a:r>
            <a:r>
              <a:rPr>
                <a:solidFill>
                  <a:srgbClr val="40A070"/>
                </a:solidFill>
                <a:latin typeface="Courier"/>
              </a:rPr>
              <a:t>0</a:t>
            </a:r>
            <a:r>
              <a:rPr>
                <a:latin typeface="Courier"/>
              </a:rPr>
              <a:t>)</a:t>
            </a:r>
            <a:br/>
            <a:r>
              <a:rPr>
                <a:latin typeface="Courier"/>
              </a:rPr>
              <a:t>my_file.read()</a:t>
            </a:r>
          </a:p>
          <a:p>
            <a:pPr lvl="0" indent="0">
              <a:buNone/>
            </a:pPr>
            <a:r>
              <a:rPr>
                <a:latin typeface="Courier"/>
              </a:rPr>
              <a:t>'This is a new line'</a:t>
            </a:r>
          </a:p>
          <a:p>
            <a:pPr lvl="0" indent="0">
              <a:buNone/>
            </a:pPr>
            <a:r>
              <a:rPr>
                <a:latin typeface="Courier"/>
              </a:rPr>
              <a:t>my_file.close()  </a:t>
            </a:r>
            <a:r>
              <a:rPr i="1">
                <a:solidFill>
                  <a:srgbClr val="60A0B0"/>
                </a:solidFill>
                <a:latin typeface="Courier"/>
              </a:rPr>
              <a:t># always do this when you're done with a file</a:t>
            </a:r>
          </a:p>
          <a:p>
            <a:pPr lvl="0" indent="0" marL="0">
              <a:spcBef>
                <a:spcPts val="3000"/>
              </a:spcBef>
              <a:buNone/>
            </a:pPr>
            <a:r>
              <a:rPr b="1"/>
              <a:t>Appending to a File</a:t>
            </a:r>
          </a:p>
          <a:p>
            <a:pPr lvl="0" indent="0" marL="0">
              <a:buNone/>
            </a:pPr>
            <a:r>
              <a:rPr/>
              <a:t>Passing the argument </a:t>
            </a:r>
            <a:r>
              <a:rPr>
                <a:latin typeface="Courier"/>
              </a:rPr>
              <a:t>'a'</a:t>
            </a:r>
            <a:r>
              <a:rPr/>
              <a:t> opens the file and puts the pointer at the end, so anything written is appended. Like </a:t>
            </a:r>
            <a:r>
              <a:rPr>
                <a:latin typeface="Courier"/>
              </a:rPr>
              <a:t>'w+'</a:t>
            </a:r>
            <a:r>
              <a:rPr/>
              <a:t>, </a:t>
            </a:r>
            <a:r>
              <a:rPr>
                <a:latin typeface="Courier"/>
              </a:rPr>
              <a:t>'a+'</a:t>
            </a:r>
            <a:r>
              <a:rPr/>
              <a:t> lets us read and write to a file. If the file does not exist, one will be created.</a:t>
            </a:r>
          </a:p>
          <a:p>
            <a:pPr lvl="0" indent="0">
              <a:buNone/>
            </a:pPr>
            <a:r>
              <a:rPr>
                <a:latin typeface="Courier"/>
              </a:rPr>
              <a:t>my_file </a:t>
            </a:r>
            <a:r>
              <a:rPr>
                <a:solidFill>
                  <a:srgbClr val="666666"/>
                </a:solidFill>
                <a:latin typeface="Courier"/>
              </a:rPr>
              <a:t>=</a:t>
            </a:r>
            <a:r>
              <a:rPr>
                <a:latin typeface="Courier"/>
              </a:rPr>
              <a:t> open(</a:t>
            </a:r>
            <a:r>
              <a:rPr>
                <a:solidFill>
                  <a:srgbClr val="4070A0"/>
                </a:solidFill>
                <a:latin typeface="Courier"/>
              </a:rPr>
              <a:t>'test.txt'</a:t>
            </a:r>
            <a:r>
              <a:rPr>
                <a:latin typeface="Courier"/>
              </a:rPr>
              <a:t>,</a:t>
            </a:r>
            <a:r>
              <a:rPr>
                <a:solidFill>
                  <a:srgbClr val="4070A0"/>
                </a:solidFill>
                <a:latin typeface="Courier"/>
              </a:rPr>
              <a:t>'a+'</a:t>
            </a:r>
            <a:r>
              <a:rPr>
                <a:latin typeface="Courier"/>
              </a:rPr>
              <a:t>)</a:t>
            </a:r>
            <a:br/>
            <a:r>
              <a:rPr>
                <a:latin typeface="Courier"/>
              </a:rPr>
              <a:t>my_file.write(</a:t>
            </a:r>
            <a:r>
              <a:rPr>
                <a:solidFill>
                  <a:srgbClr val="4070A0"/>
                </a:solidFill>
                <a:latin typeface="Courier"/>
              </a:rPr>
              <a:t>'\nThis is text being appended to test.txt'</a:t>
            </a:r>
            <a:r>
              <a:rPr>
                <a:latin typeface="Courier"/>
              </a:rPr>
              <a:t>)</a:t>
            </a:r>
            <a:br/>
            <a:r>
              <a:rPr>
                <a:latin typeface="Courier"/>
              </a:rPr>
              <a:t>my_file.write(</a:t>
            </a:r>
            <a:r>
              <a:rPr>
                <a:solidFill>
                  <a:srgbClr val="4070A0"/>
                </a:solidFill>
                <a:latin typeface="Courier"/>
              </a:rPr>
              <a:t>'\nAnd another line here.'</a:t>
            </a:r>
            <a:r>
              <a:rPr>
                <a:latin typeface="Courier"/>
              </a:rPr>
              <a:t>)</a:t>
            </a:r>
          </a:p>
          <a:p>
            <a:pPr lvl="0" indent="0">
              <a:buNone/>
            </a:pPr>
            <a:r>
              <a:rPr>
                <a:latin typeface="Courier"/>
              </a:rPr>
              <a:t>23</a:t>
            </a:r>
          </a:p>
          <a:p>
            <a:pPr lvl="0" indent="0">
              <a:buNone/>
            </a:pPr>
            <a:r>
              <a:rPr>
                <a:latin typeface="Courier"/>
              </a:rPr>
              <a:t>my_file.seek(</a:t>
            </a:r>
            <a:r>
              <a:rPr>
                <a:solidFill>
                  <a:srgbClr val="40A070"/>
                </a:solidFill>
                <a:latin typeface="Courier"/>
              </a:rPr>
              <a:t>0</a:t>
            </a:r>
            <a:r>
              <a:rPr>
                <a:latin typeface="Courier"/>
              </a:rPr>
              <a:t>)</a:t>
            </a:r>
            <a:br/>
            <a:r>
              <a:rPr>
                <a:latin typeface="Courier"/>
              </a:rPr>
              <a:t>print(my_file.read())</a:t>
            </a:r>
          </a:p>
          <a:p>
            <a:pPr lvl="0" indent="0">
              <a:buNone/>
            </a:pPr>
            <a:r>
              <a:rPr>
                <a:latin typeface="Courier"/>
              </a:rPr>
              <a:t>This is a new line
This is text being appended to test.txt
And another line here.</a:t>
            </a:r>
          </a:p>
          <a:p>
            <a:pPr lvl="0" indent="0">
              <a:buNone/>
            </a:pPr>
            <a:r>
              <a:rPr>
                <a:latin typeface="Courier"/>
              </a:rPr>
              <a:t>my_file.close()</a:t>
            </a:r>
          </a:p>
          <a:p>
            <a:pPr lvl="0" indent="0" marL="0">
              <a:spcBef>
                <a:spcPts val="3000"/>
              </a:spcBef>
              <a:buNone/>
            </a:pPr>
            <a:r>
              <a:rPr b="1"/>
              <a:t>Appending with </a:t>
            </a:r>
            <a:r>
              <a:rPr b="1">
                <a:latin typeface="Courier"/>
              </a:rPr>
              <a:t>%%writefile</a:t>
            </a:r>
          </a:p>
          <a:p>
            <a:pPr lvl="0" indent="0" marL="0">
              <a:buNone/>
            </a:pPr>
            <a:r>
              <a:rPr/>
              <a:t>We can do the same thing using IPython cell magic:</a:t>
            </a:r>
          </a:p>
          <a:p>
            <a:pPr lvl="0" indent="0">
              <a:buNone/>
            </a:pPr>
            <a:r>
              <a:rPr>
                <a:solidFill>
                  <a:srgbClr val="666666"/>
                </a:solidFill>
                <a:latin typeface="Courier"/>
              </a:rPr>
              <a:t>%%</a:t>
            </a:r>
            <a:r>
              <a:rPr>
                <a:latin typeface="Courier"/>
              </a:rPr>
              <a:t>writefile </a:t>
            </a:r>
            <a:r>
              <a:rPr>
                <a:solidFill>
                  <a:srgbClr val="666666"/>
                </a:solidFill>
                <a:latin typeface="Courier"/>
              </a:rPr>
              <a:t>-</a:t>
            </a:r>
            <a:r>
              <a:rPr>
                <a:latin typeface="Courier"/>
              </a:rPr>
              <a:t>a test.txt</a:t>
            </a:r>
            <a:br/>
            <a:br/>
            <a:r>
              <a:rPr>
                <a:latin typeface="Courier"/>
              </a:rPr>
              <a:t>This </a:t>
            </a:r>
            <a:r>
              <a:rPr b="1">
                <a:solidFill>
                  <a:srgbClr val="007020"/>
                </a:solidFill>
                <a:latin typeface="Courier"/>
              </a:rPr>
              <a:t>is</a:t>
            </a:r>
            <a:r>
              <a:rPr>
                <a:latin typeface="Courier"/>
              </a:rPr>
              <a:t> text being appended to test.txt</a:t>
            </a:r>
            <a:br/>
            <a:r>
              <a:rPr>
                <a:latin typeface="Courier"/>
              </a:rPr>
              <a:t>And another line here.</a:t>
            </a:r>
          </a:p>
          <a:p>
            <a:pPr lvl="0" indent="0">
              <a:buNone/>
            </a:pPr>
            <a:r>
              <a:rPr>
                <a:latin typeface="Courier"/>
              </a:rPr>
              <a:t>Appending to test.txt</a:t>
            </a:r>
          </a:p>
          <a:p>
            <a:pPr lvl="0" indent="0" marL="0">
              <a:buNone/>
            </a:pPr>
            <a:r>
              <a:rPr/>
              <a:t>Add a blank space if you want the first line to begin on its own line, as Jupyter won’t recognize escape sequences like </a:t>
            </a:r>
            <a:r>
              <a:rPr>
                <a:latin typeface="Courier"/>
              </a:rPr>
              <a:t>\n</a:t>
            </a:r>
          </a:p>
          <a:p>
            <a:pPr lvl="0" indent="0" marL="0">
              <a:spcBef>
                <a:spcPts val="3000"/>
              </a:spcBef>
              <a:buNone/>
            </a:pPr>
            <a:r>
              <a:rPr b="1"/>
              <a:t>Iterating through a File</a:t>
            </a:r>
          </a:p>
          <a:p>
            <a:pPr lvl="0" indent="0" marL="0">
              <a:buNone/>
            </a:pPr>
            <a:r>
              <a:rPr/>
              <a:t>Lets get a quick preview of a for loop by iterating over a text file. First let’s make a new text file with some IPython Magic:</a:t>
            </a:r>
          </a:p>
          <a:p>
            <a:pPr lvl="0" indent="0">
              <a:buNone/>
            </a:pPr>
            <a:r>
              <a:rPr>
                <a:solidFill>
                  <a:srgbClr val="666666"/>
                </a:solidFill>
                <a:latin typeface="Courier"/>
              </a:rPr>
              <a:t>%%</a:t>
            </a:r>
            <a:r>
              <a:rPr>
                <a:latin typeface="Courier"/>
              </a:rPr>
              <a:t>writefile test.txt</a:t>
            </a:r>
            <a:br/>
            <a:r>
              <a:rPr>
                <a:latin typeface="Courier"/>
              </a:rPr>
              <a:t>First Line</a:t>
            </a:r>
            <a:br/>
            <a:r>
              <a:rPr>
                <a:latin typeface="Courier"/>
              </a:rPr>
              <a:t>Second Line</a:t>
            </a:r>
          </a:p>
          <a:p>
            <a:pPr lvl="0" indent="0">
              <a:buNone/>
            </a:pPr>
            <a:r>
              <a:rPr>
                <a:latin typeface="Courier"/>
              </a:rPr>
              <a:t>Overwriting test.txt</a:t>
            </a:r>
          </a:p>
          <a:p>
            <a:pPr lvl="0" indent="0" marL="0">
              <a:buNone/>
            </a:pPr>
            <a:r>
              <a:rPr/>
              <a:t>Now we can use a little bit of flow to tell the program to for through every line of the file and do something:</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print(line)</a:t>
            </a:r>
          </a:p>
          <a:p>
            <a:pPr lvl="0" indent="0">
              <a:buNone/>
            </a:pPr>
            <a:r>
              <a:rPr>
                <a:latin typeface="Courier"/>
              </a:rPr>
              <a:t>First Line
Second Line</a:t>
            </a:r>
          </a:p>
          <a:p>
            <a:pPr lvl="0" indent="0" marL="0">
              <a:buNone/>
            </a:pPr>
            <a:r>
              <a:rPr/>
              <a:t>Don’t worry about fully understanding this yet, for loops are coming up soon. But we’ll break down what we did above. We said that for every line in this text file, go ahead and print that line. It’s important to note a few things here:</a:t>
            </a:r>
          </a:p>
          <a:p>
            <a:pPr lvl="0" indent="-342900" marL="342900">
              <a:buAutoNum type="arabicPeriod"/>
            </a:pPr>
            <a:r>
              <a:rPr/>
              <a:t>We could have called the “line” object anything (see example below).</a:t>
            </a:r>
          </a:p>
          <a:p>
            <a:pPr lvl="0" indent="-342900" marL="342900">
              <a:buAutoNum type="arabicPeriod"/>
            </a:pPr>
            <a:r>
              <a:rPr/>
              <a:t>By not calling </a:t>
            </a:r>
            <a:r>
              <a:rPr>
                <a:latin typeface="Courier"/>
              </a:rPr>
              <a:t>.read()</a:t>
            </a:r>
            <a:r>
              <a:rPr/>
              <a:t> on the file, the whole text file was not stored in memory.</a:t>
            </a:r>
          </a:p>
          <a:p>
            <a:pPr lvl="0" indent="-342900" marL="342900">
              <a:buAutoNum type="arabicPeriod"/>
            </a:pPr>
            <a:r>
              <a:rPr/>
              <a:t>Notice the indent on the second line for print. This whitespace is required in Python.</a:t>
            </a:r>
          </a:p>
          <a:p>
            <a:pPr lvl="0" indent="0">
              <a:buNone/>
            </a:pPr>
            <a:r>
              <a:rPr i="1">
                <a:solidFill>
                  <a:srgbClr val="60A0B0"/>
                </a:solidFill>
                <a:latin typeface="Courier"/>
              </a:rPr>
              <a:t># Pertaining to the first point above</a:t>
            </a:r>
            <a:br/>
            <a:r>
              <a:rPr b="1">
                <a:solidFill>
                  <a:srgbClr val="007020"/>
                </a:solidFill>
                <a:latin typeface="Courier"/>
              </a:rPr>
              <a:t>for</a:t>
            </a:r>
            <a:r>
              <a:rPr>
                <a:latin typeface="Courier"/>
              </a:rPr>
              <a:t> asdf </a:t>
            </a:r>
            <a:r>
              <a:rPr b="1">
                <a:solidFill>
                  <a:srgbClr val="007020"/>
                </a:solidFill>
                <a:latin typeface="Courier"/>
              </a:rPr>
              <a:t>in</a:t>
            </a:r>
            <a:r>
              <a:rPr>
                <a:latin typeface="Courier"/>
              </a:rPr>
              <a:t> open(</a:t>
            </a:r>
            <a:r>
              <a:rPr>
                <a:solidFill>
                  <a:srgbClr val="4070A0"/>
                </a:solidFill>
                <a:latin typeface="Courier"/>
              </a:rPr>
              <a:t>'test.txt'</a:t>
            </a:r>
            <a:r>
              <a:rPr>
                <a:latin typeface="Courier"/>
              </a:rPr>
              <a:t>):</a:t>
            </a:r>
            <a:br/>
            <a:r>
              <a:rPr>
                <a:latin typeface="Courier"/>
              </a:rPr>
              <a:t>    print(asdf)</a:t>
            </a:r>
          </a:p>
          <a:p>
            <a:pPr lvl="0" indent="0">
              <a:buNone/>
            </a:pPr>
            <a:r>
              <a:rPr>
                <a:latin typeface="Courier"/>
              </a:rPr>
              <a:t>First Line
Second Line</a:t>
            </a:r>
          </a:p>
          <a:p>
            <a:pPr lvl="0" indent="0" marL="0">
              <a:buNone/>
            </a:pPr>
            <a:r>
              <a:rPr/>
              <a:t>We’ll learn a lot more about this later, but up next: Sets and Booleans!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2022-04-22T22:37:03Z</dcterms:created>
  <dcterms:modified xsi:type="dcterms:W3CDTF">2022-04-22T22:37:03Z</dcterms:modified>
</cp:coreProperties>
</file>

<file path=docProps/custom.xml><?xml version="1.0" encoding="utf-8"?>
<Properties xmlns="http://schemas.openxmlformats.org/officeDocument/2006/custom-properties" xmlns:vt="http://schemas.openxmlformats.org/officeDocument/2006/docPropsVTypes"/>
</file>