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Booleans</a:t>
            </a:r>
          </a:p>
        </p:txBody>
      </p:sp>
      <p:sp>
        <p:nvSpPr>
          <p:cNvPr id="3" name="Content Placeholder 2"/>
          <p:cNvSpPr>
            <a:spLocks noGrp="1"/>
          </p:cNvSpPr>
          <p:nvPr>
            <p:ph idx="1"/>
          </p:nvPr>
        </p:nvSpPr>
        <p:spPr/>
        <p:txBody>
          <a:bodyPr/>
          <a:lstStyle/>
          <a:p>
            <a:pPr lvl="0" indent="0" marL="0">
              <a:buNone/>
            </a:pPr>
            <a:r>
              <a:rPr/>
              <a:t>For the following quiz questions, we will get a preview of comparison operators. In the table below, a=3 and b=4.</a:t>
            </a:r>
          </a:p>
          <a:p>
            <a:pPr lvl="0" indent="0" marL="0">
              <a:buNone/>
            </a:pPr>
            <a:r>
              <a:rPr/>
              <a:t>Operator</a:t>
            </a:r>
          </a:p>
          <a:p>
            <a:pPr lvl="0" indent="0" marL="0">
              <a:buNone/>
            </a:pPr>
            <a:r>
              <a:rPr/>
              <a:t>Description</a:t>
            </a:r>
          </a:p>
          <a:p>
            <a:pPr lvl="0" indent="0" marL="0">
              <a:buNone/>
            </a:pPr>
            <a:r>
              <a:rPr/>
              <a:t>Example</a:t>
            </a:r>
          </a:p>
          <a:p>
            <a:pPr lvl="0" indent="0" marL="0">
              <a:buNone/>
            </a:pPr>
            <a:r>
              <a:rPr/>
              <a:t>==</a:t>
            </a:r>
          </a:p>
          <a:p>
            <a:pPr lvl="0" indent="0" marL="0">
              <a:buNone/>
            </a:pPr>
            <a:r>
              <a:rPr/>
              <a:t>If the values of two operands are equal, then the condition becomes true.</a:t>
            </a:r>
          </a:p>
          <a:p>
            <a:pPr lvl="0" indent="0" marL="0">
              <a:buNone/>
            </a:pPr>
            <a:r>
              <a:rPr/>
              <a:t>(a == b) is not true.</a:t>
            </a:r>
          </a:p>
          <a:p>
            <a:pPr lvl="0" indent="0" marL="0">
              <a:buNone/>
            </a:pPr>
            <a:r>
              <a:rPr/>
              <a:t>!=</a:t>
            </a:r>
          </a:p>
          <a:p>
            <a:pPr lvl="0" indent="0" marL="0">
              <a:buNone/>
            </a:pPr>
            <a:r>
              <a:rPr/>
              <a:t>If values of two operands are not equal, then condition becomes true.</a:t>
            </a:r>
          </a:p>
          <a:p>
            <a:pPr lvl="0" indent="0" marL="0">
              <a:buNone/>
            </a:pPr>
            <a:r>
              <a:rPr/>
              <a:t>(a != b) is true.</a:t>
            </a:r>
          </a:p>
          <a:p>
            <a:pPr lvl="0" indent="0" marL="0">
              <a:buNone/>
            </a:pPr>
            <a:r>
              <a:rPr/>
              <a:t>&gt;</a:t>
            </a:r>
          </a:p>
          <a:p>
            <a:pPr lvl="0" indent="0" marL="0">
              <a:buNone/>
            </a:pPr>
            <a:r>
              <a:rPr/>
              <a:t>If the value of left operand is greater than the value of right operand, then condition becomes true.</a:t>
            </a:r>
          </a:p>
          <a:p>
            <a:pPr lvl="0" indent="0" marL="0">
              <a:buNone/>
            </a:pPr>
            <a:r>
              <a:rPr/>
              <a:t>(a &gt; b) is not true.</a:t>
            </a:r>
          </a:p>
          <a:p>
            <a:pPr lvl="0" indent="0" marL="0">
              <a:buNone/>
            </a:pPr>
            <a:r>
              <a:rPr/>
              <a:t>&lt;</a:t>
            </a:r>
          </a:p>
          <a:p>
            <a:pPr lvl="0" indent="0" marL="0">
              <a:buNone/>
            </a:pPr>
            <a:r>
              <a:rPr/>
              <a:t>If the value of left operand is less than the value of right operand, then condition becomes true.</a:t>
            </a:r>
          </a:p>
          <a:p>
            <a:pPr lvl="0" indent="0" marL="0">
              <a:buNone/>
            </a:pPr>
            <a:r>
              <a:rPr/>
              <a:t>(a &lt; b) is true.</a:t>
            </a:r>
          </a:p>
          <a:p>
            <a:pPr lvl="0" indent="0" marL="0">
              <a:buNone/>
            </a:pPr>
            <a:r>
              <a:rPr/>
              <a:t>&gt;=</a:t>
            </a:r>
          </a:p>
          <a:p>
            <a:pPr lvl="0" indent="0" marL="0">
              <a:buNone/>
            </a:pPr>
            <a:r>
              <a:rPr/>
              <a:t>If the value of left operand is greater than or equal to the value of right operand, then condition becomes true.</a:t>
            </a:r>
          </a:p>
          <a:p>
            <a:pPr lvl="0" indent="0" marL="0">
              <a:buNone/>
            </a:pPr>
            <a:r>
              <a:rPr/>
              <a:t>(a &gt;= b) is not true.</a:t>
            </a:r>
          </a:p>
          <a:p>
            <a:pPr lvl="0" indent="0" marL="0">
              <a:buNone/>
            </a:pPr>
            <a:r>
              <a:rPr/>
              <a:t>&lt;=</a:t>
            </a:r>
          </a:p>
          <a:p>
            <a:pPr lvl="0" indent="0" marL="0">
              <a:buNone/>
            </a:pPr>
            <a:r>
              <a:rPr/>
              <a:t>If the value of left operand is less than or equal to the value of right operand, then condition becomes true.</a:t>
            </a:r>
          </a:p>
          <a:p>
            <a:pPr lvl="0" indent="0" marL="0">
              <a:buNone/>
            </a:pPr>
            <a:r>
              <a:rPr/>
              <a:t>(a &lt;= b) is true.</a:t>
            </a:r>
          </a:p>
          <a:p>
            <a:pPr lvl="0" indent="0" marL="0">
              <a:buNone/>
            </a:pPr>
            <a:r>
              <a:rPr/>
              <a:t>What will be the resulting Boolean of the following pieces of code (answer fist then check by typing it in!)</a:t>
            </a:r>
          </a:p>
          <a:p>
            <a:pPr lvl="0" indent="0">
              <a:buNone/>
            </a:pPr>
            <a:r>
              <a:rPr i="1">
                <a:solidFill>
                  <a:srgbClr val="60A0B0"/>
                </a:solidFill>
                <a:latin typeface="Courier"/>
              </a:rPr>
              <a:t># Answer before running cell</a:t>
            </a:r>
            <a:br/>
            <a:r>
              <a:rPr>
                <a:solidFill>
                  <a:srgbClr val="40A070"/>
                </a:solidFill>
                <a:latin typeface="Courier"/>
              </a:rPr>
              <a:t>2</a:t>
            </a:r>
            <a:r>
              <a:rPr>
                <a:latin typeface="Courier"/>
              </a:rPr>
              <a:t> </a:t>
            </a:r>
            <a:r>
              <a:rPr>
                <a:solidFill>
                  <a:srgbClr val="666666"/>
                </a:solidFill>
                <a:latin typeface="Courier"/>
              </a:rPr>
              <a:t>&gt;</a:t>
            </a:r>
            <a:r>
              <a:rPr>
                <a:latin typeface="Courier"/>
              </a:rPr>
              <a:t> </a:t>
            </a:r>
            <a:r>
              <a:rPr>
                <a:solidFill>
                  <a:srgbClr val="40A070"/>
                </a:solidFill>
                <a:latin typeface="Courier"/>
              </a:rPr>
              <a:t>3</a:t>
            </a:r>
          </a:p>
          <a:p>
            <a:pPr lvl="0" indent="0">
              <a:buNone/>
            </a:pPr>
            <a:r>
              <a:rPr i="1">
                <a:solidFill>
                  <a:srgbClr val="60A0B0"/>
                </a:solidFill>
                <a:latin typeface="Courier"/>
              </a:rPr>
              <a:t># Answer before running cell</a:t>
            </a:r>
            <a:br/>
            <a:r>
              <a:rPr>
                <a:solidFill>
                  <a:srgbClr val="40A070"/>
                </a:solidFill>
                <a:latin typeface="Courier"/>
              </a:rPr>
              <a:t>3</a:t>
            </a:r>
            <a:r>
              <a:rPr>
                <a:latin typeface="Courier"/>
              </a:rPr>
              <a:t> </a:t>
            </a:r>
            <a:r>
              <a:rPr>
                <a:solidFill>
                  <a:srgbClr val="666666"/>
                </a:solidFill>
                <a:latin typeface="Courier"/>
              </a:rPr>
              <a:t>&lt;=</a:t>
            </a:r>
            <a:r>
              <a:rPr>
                <a:latin typeface="Courier"/>
              </a:rPr>
              <a:t> </a:t>
            </a:r>
            <a:r>
              <a:rPr>
                <a:solidFill>
                  <a:srgbClr val="40A070"/>
                </a:solidFill>
                <a:latin typeface="Courier"/>
              </a:rPr>
              <a:t>2</a:t>
            </a:r>
          </a:p>
          <a:p>
            <a:pPr lvl="0" indent="0">
              <a:buNone/>
            </a:pPr>
            <a:r>
              <a:rPr i="1">
                <a:solidFill>
                  <a:srgbClr val="60A0B0"/>
                </a:solidFill>
                <a:latin typeface="Courier"/>
              </a:rPr>
              <a:t># Answer before running cell</a:t>
            </a:r>
            <a:br/>
            <a:r>
              <a:rPr>
                <a:solidFill>
                  <a:srgbClr val="40A070"/>
                </a:solidFill>
                <a:latin typeface="Courier"/>
              </a:rPr>
              <a:t>3</a:t>
            </a:r>
            <a:r>
              <a:rPr>
                <a:latin typeface="Courier"/>
              </a:rPr>
              <a:t> </a:t>
            </a:r>
            <a:r>
              <a:rPr>
                <a:solidFill>
                  <a:srgbClr val="666666"/>
                </a:solidFill>
                <a:latin typeface="Courier"/>
              </a:rPr>
              <a:t>==</a:t>
            </a:r>
            <a:r>
              <a:rPr>
                <a:latin typeface="Courier"/>
              </a:rPr>
              <a:t> </a:t>
            </a:r>
            <a:r>
              <a:rPr>
                <a:solidFill>
                  <a:srgbClr val="40A070"/>
                </a:solidFill>
                <a:latin typeface="Courier"/>
              </a:rPr>
              <a:t>2.0</a:t>
            </a:r>
          </a:p>
          <a:p>
            <a:pPr lvl="0" indent="0">
              <a:buNone/>
            </a:pPr>
            <a:r>
              <a:rPr i="1">
                <a:solidFill>
                  <a:srgbClr val="60A0B0"/>
                </a:solidFill>
                <a:latin typeface="Courier"/>
              </a:rPr>
              <a:t># Answer before running cell</a:t>
            </a:r>
            <a:br/>
            <a:r>
              <a:rPr>
                <a:solidFill>
                  <a:srgbClr val="40A070"/>
                </a:solidFill>
                <a:latin typeface="Courier"/>
              </a:rPr>
              <a:t>3.0</a:t>
            </a:r>
            <a:r>
              <a:rPr>
                <a:latin typeface="Courier"/>
              </a:rPr>
              <a:t> </a:t>
            </a:r>
            <a:r>
              <a:rPr>
                <a:solidFill>
                  <a:srgbClr val="666666"/>
                </a:solidFill>
                <a:latin typeface="Courier"/>
              </a:rPr>
              <a:t>==</a:t>
            </a:r>
            <a:r>
              <a:rPr>
                <a:latin typeface="Courier"/>
              </a:rPr>
              <a:t> </a:t>
            </a:r>
            <a:r>
              <a:rPr>
                <a:solidFill>
                  <a:srgbClr val="40A070"/>
                </a:solidFill>
                <a:latin typeface="Courier"/>
              </a:rPr>
              <a:t>3</a:t>
            </a:r>
          </a:p>
          <a:p>
            <a:pPr lvl="0" indent="0">
              <a:buNone/>
            </a:pPr>
            <a:r>
              <a:rPr i="1">
                <a:solidFill>
                  <a:srgbClr val="60A0B0"/>
                </a:solidFill>
                <a:latin typeface="Courier"/>
              </a:rPr>
              <a:t># Answer before running cell</a:t>
            </a:r>
            <a:br/>
            <a:r>
              <a:rPr>
                <a:solidFill>
                  <a:srgbClr val="40A070"/>
                </a:solidFill>
                <a:latin typeface="Courier"/>
              </a:rPr>
              <a:t>4</a:t>
            </a:r>
            <a:r>
              <a:rPr>
                <a:solidFill>
                  <a:srgbClr val="666666"/>
                </a:solidFill>
                <a:latin typeface="Courier"/>
              </a:rPr>
              <a:t>**</a:t>
            </a:r>
            <a:r>
              <a:rPr>
                <a:solidFill>
                  <a:srgbClr val="40A070"/>
                </a:solidFill>
                <a:latin typeface="Courier"/>
              </a:rPr>
              <a:t>0.5</a:t>
            </a:r>
            <a:r>
              <a:rPr>
                <a:latin typeface="Courier"/>
              </a:rPr>
              <a:t> </a:t>
            </a:r>
            <a:r>
              <a:rPr>
                <a:solidFill>
                  <a:srgbClr val="666666"/>
                </a:solidFill>
                <a:latin typeface="Courier"/>
              </a:rPr>
              <a:t>!=</a:t>
            </a:r>
            <a:r>
              <a:rPr>
                <a:latin typeface="Courier"/>
              </a:rPr>
              <a:t> </a:t>
            </a:r>
            <a:r>
              <a:rPr>
                <a:solidFill>
                  <a:srgbClr val="40A070"/>
                </a:solidFill>
                <a:latin typeface="Courier"/>
              </a:rPr>
              <a:t>2</a:t>
            </a:r>
          </a:p>
          <a:p>
            <a:pPr lvl="0" indent="0" marL="0">
              <a:buNone/>
            </a:pPr>
            <a:r>
              <a:rPr/>
              <a:t>Final Question: What is the boolean output of the cell block below?</a:t>
            </a:r>
          </a:p>
          <a:p>
            <a:pPr lvl="0" indent="0">
              <a:buNone/>
            </a:pPr>
            <a:r>
              <a:rPr i="1">
                <a:solidFill>
                  <a:srgbClr val="60A0B0"/>
                </a:solidFill>
                <a:latin typeface="Courier"/>
              </a:rPr>
              <a:t># two nested lists</a:t>
            </a:r>
            <a:br/>
            <a:r>
              <a:rPr>
                <a:latin typeface="Courier"/>
              </a:rPr>
              <a:t>l_one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br/>
            <a:r>
              <a:rPr>
                <a:latin typeface="Courier"/>
              </a:rPr>
              <a:t>l_two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70A0"/>
                </a:solidFill>
                <a:latin typeface="Courier"/>
              </a:rPr>
              <a:t>'k1'</a:t>
            </a:r>
            <a:r>
              <a:rPr>
                <a:latin typeface="Courier"/>
              </a:rPr>
              <a:t>:</a:t>
            </a:r>
            <a:r>
              <a:rPr>
                <a:solidFill>
                  <a:srgbClr val="40A070"/>
                </a:solidFill>
                <a:latin typeface="Courier"/>
              </a:rPr>
              <a:t>4</a:t>
            </a:r>
            <a:r>
              <a:rPr>
                <a:latin typeface="Courier"/>
              </a:rPr>
              <a:t>}]</a:t>
            </a:r>
            <a:br/>
            <a:br/>
            <a:r>
              <a:rPr i="1">
                <a:solidFill>
                  <a:srgbClr val="60A0B0"/>
                </a:solidFill>
                <a:latin typeface="Courier"/>
              </a:rPr>
              <a:t># True or False?</a:t>
            </a:r>
            <a:br/>
            <a:r>
              <a:rPr>
                <a:latin typeface="Courier"/>
              </a:rPr>
              <a:t>l_one[</a:t>
            </a:r>
            <a:r>
              <a:rPr>
                <a:solidFill>
                  <a:srgbClr val="40A070"/>
                </a:solidFill>
                <a:latin typeface="Courier"/>
              </a:rPr>
              <a:t>2</a:t>
            </a:r>
            <a:r>
              <a:rPr>
                <a:latin typeface="Courier"/>
              </a:rPr>
              <a:t>][</a:t>
            </a:r>
            <a:r>
              <a:rPr>
                <a:solidFill>
                  <a:srgbClr val="40A070"/>
                </a:solidFill>
                <a:latin typeface="Courier"/>
              </a:rPr>
              <a:t>0</a:t>
            </a:r>
            <a:r>
              <a:rPr>
                <a:latin typeface="Courier"/>
              </a:rPr>
              <a:t>] </a:t>
            </a:r>
            <a:r>
              <a:rPr>
                <a:solidFill>
                  <a:srgbClr val="666666"/>
                </a:solidFill>
                <a:latin typeface="Courier"/>
              </a:rPr>
              <a:t>&gt;=</a:t>
            </a:r>
            <a:r>
              <a:rPr>
                <a:latin typeface="Courier"/>
              </a:rPr>
              <a:t> l_two[</a:t>
            </a:r>
            <a:r>
              <a:rPr>
                <a:solidFill>
                  <a:srgbClr val="40A070"/>
                </a:solidFill>
                <a:latin typeface="Courier"/>
              </a:rPr>
              <a:t>2</a:t>
            </a:r>
            <a:r>
              <a:rPr>
                <a:latin typeface="Courier"/>
              </a:rPr>
              <a:t>][</a:t>
            </a:r>
            <a:r>
              <a:rPr>
                <a:solidFill>
                  <a:srgbClr val="4070A0"/>
                </a:solidFill>
                <a:latin typeface="Courier"/>
              </a:rPr>
              <a:t>'k1'</a:t>
            </a:r>
            <a:r>
              <a:rPr>
                <a:latin typeface="Courie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Great Job on your first assessment!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Objects and Data Structures Assessment Test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your knowledge.</a:t>
            </a:r>
          </a:p>
        </p:txBody>
      </p:sp>
      <p:sp>
        <p:nvSpPr>
          <p:cNvPr id="3" name="Content Placeholder 2"/>
          <p:cNvSpPr>
            <a:spLocks noGrp="1"/>
          </p:cNvSpPr>
          <p:nvPr>
            <p:ph idx="1"/>
          </p:nvPr>
        </p:nvSpPr>
        <p:spPr/>
        <p:txBody>
          <a:bodyPr/>
          <a:lstStyle/>
          <a:p>
            <a:pPr lvl="0" indent="0" marL="0">
              <a:buNone/>
            </a:pPr>
            <a:r>
              <a:rPr/>
              <a:t>** Answer the following questions **</a:t>
            </a:r>
          </a:p>
          <a:p>
            <a:pPr lvl="0" indent="0" marL="0">
              <a:buNone/>
            </a:pPr>
            <a:r>
              <a:rPr/>
              <a:t>Write (or just say out loud to yourself) a brief description of all the following Object Types and Data Structures we’ve learned about. You can edit the cell below by double clicking on it. Really this is just to test if you know the difference between these, so feel free to just think about it, since your answers are self-graded.</a:t>
            </a:r>
          </a:p>
          <a:p>
            <a:pPr lvl="0" indent="0" marL="0">
              <a:buNone/>
            </a:pPr>
            <a:r>
              <a:rPr/>
              <a:t>Double Click HERE to edit this markdown cell and write answers.</a:t>
            </a:r>
          </a:p>
          <a:p>
            <a:pPr lvl="0" indent="0" marL="0">
              <a:buNone/>
            </a:pPr>
            <a:r>
              <a:rPr/>
              <a:t>Numbers:</a:t>
            </a:r>
          </a:p>
          <a:p>
            <a:pPr lvl="0" indent="0" marL="0">
              <a:buNone/>
            </a:pPr>
            <a:r>
              <a:rPr/>
              <a:t>Strings:</a:t>
            </a:r>
          </a:p>
          <a:p>
            <a:pPr lvl="0" indent="0" marL="0">
              <a:buNone/>
            </a:pPr>
            <a:r>
              <a:rPr/>
              <a:t>Lists:</a:t>
            </a:r>
          </a:p>
          <a:p>
            <a:pPr lvl="0" indent="0" marL="0">
              <a:buNone/>
            </a:pPr>
            <a:r>
              <a:rPr/>
              <a:t>Tuples:</a:t>
            </a:r>
          </a:p>
          <a:p>
            <a:pPr lvl="0" indent="0" marL="0">
              <a:buNone/>
            </a:pPr>
            <a:r>
              <a:rPr/>
              <a:t>Dictionaries: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Numbers</a:t>
            </a:r>
          </a:p>
        </p:txBody>
      </p:sp>
      <p:sp>
        <p:nvSpPr>
          <p:cNvPr id="3" name="Content Placeholder 2"/>
          <p:cNvSpPr>
            <a:spLocks noGrp="1"/>
          </p:cNvSpPr>
          <p:nvPr>
            <p:ph idx="1"/>
          </p:nvPr>
        </p:nvSpPr>
        <p:spPr/>
        <p:txBody>
          <a:bodyPr/>
          <a:lstStyle/>
          <a:p>
            <a:pPr lvl="0" indent="0" marL="0">
              <a:buNone/>
            </a:pPr>
            <a:r>
              <a:rPr/>
              <a:t>Write an equation that uses multiplication, division, an exponent, addition, and subtraction that is equal to 100.25.</a:t>
            </a:r>
          </a:p>
          <a:p>
            <a:pPr lvl="0" indent="0" marL="0">
              <a:buNone/>
            </a:pPr>
            <a:r>
              <a:rPr/>
              <a:t>Hint: This is just to test your memory of the basic arithmetic commands, work backwards from 100.25</a:t>
            </a:r>
          </a:p>
          <a:p>
            <a:pPr lvl="0" indent="0">
              <a:buNone/>
            </a:pPr>
          </a:p>
          <a:p>
            <a:pPr lvl="0" indent="0" marL="0">
              <a:buNone/>
            </a:pPr>
            <a:r>
              <a:rPr/>
              <a:t>Answer these 3 questions without typing code. Then type code to check your answer.</a:t>
            </a:r>
          </a:p>
          <a:p>
            <a:pPr lvl="0" indent="0">
              <a:buNone/>
            </a:pPr>
            <a:r>
              <a:rPr>
                <a:latin typeface="Courier"/>
              </a:rPr>
              <a:t>What is the value of the expression 4 * (6 + 5)
What is the value of the expression 4 * 6 + 5 
What is the value of the expression 4 + 6 * 5 </a:t>
            </a:r>
          </a:p>
          <a:p>
            <a:pPr lvl="0" indent="0">
              <a:buNone/>
            </a:pPr>
          </a:p>
          <a:p>
            <a:pPr lvl="0" indent="0" marL="0">
              <a:buNone/>
            </a:pPr>
            <a:r>
              <a:rPr/>
              <a:t>What is the </a:t>
            </a:r>
            <a:r>
              <a:rPr i="1"/>
              <a:t>type</a:t>
            </a:r>
            <a:r>
              <a:rPr/>
              <a:t> of the result of the expression 3 + 1.5 + 4?</a:t>
            </a:r>
          </a:p>
          <a:p>
            <a:pPr lvl="0" indent="0" marL="0">
              <a:buNone/>
            </a:pPr>
            <a:r>
              <a:rPr/>
              <a:t>What would you use to find a number’s square root, as well as its square?</a:t>
            </a:r>
          </a:p>
          <a:p>
            <a:pPr lvl="0" indent="0">
              <a:buNone/>
            </a:pPr>
            <a:r>
              <a:rPr i="1">
                <a:solidFill>
                  <a:srgbClr val="60A0B0"/>
                </a:solidFill>
                <a:latin typeface="Courier"/>
              </a:rPr>
              <a:t># Square root:</a:t>
            </a:r>
          </a:p>
          <a:p>
            <a:pPr lvl="0" indent="0">
              <a:buNone/>
            </a:pPr>
            <a:r>
              <a:rPr i="1">
                <a:solidFill>
                  <a:srgbClr val="60A0B0"/>
                </a:solidFill>
                <a:latin typeface="Courier"/>
              </a:rPr>
              <a:t># Square: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Strings</a:t>
            </a:r>
          </a:p>
        </p:txBody>
      </p:sp>
      <p:sp>
        <p:nvSpPr>
          <p:cNvPr id="3" name="Content Placeholder 2"/>
          <p:cNvSpPr>
            <a:spLocks noGrp="1"/>
          </p:cNvSpPr>
          <p:nvPr>
            <p:ph idx="1"/>
          </p:nvPr>
        </p:nvSpPr>
        <p:spPr/>
        <p:txBody>
          <a:bodyPr/>
          <a:lstStyle/>
          <a:p>
            <a:pPr lvl="0" indent="0" marL="0">
              <a:buNone/>
            </a:pPr>
            <a:r>
              <a:rPr/>
              <a:t>Given the string ‘hello’ give an index command that returns ‘e’. Enter your code in the cell below:</a:t>
            </a:r>
          </a:p>
          <a:p>
            <a:pPr lvl="0" indent="0">
              <a:buNone/>
            </a:pPr>
            <a:r>
              <a:rPr>
                <a:latin typeface="Courier"/>
              </a:rPr>
              <a:t>s </a:t>
            </a:r>
            <a:r>
              <a:rPr>
                <a:solidFill>
                  <a:srgbClr val="666666"/>
                </a:solidFill>
                <a:latin typeface="Courier"/>
              </a:rPr>
              <a:t>=</a:t>
            </a:r>
            <a:r>
              <a:rPr>
                <a:latin typeface="Courier"/>
              </a:rPr>
              <a:t> </a:t>
            </a:r>
            <a:r>
              <a:rPr>
                <a:solidFill>
                  <a:srgbClr val="4070A0"/>
                </a:solidFill>
                <a:latin typeface="Courier"/>
              </a:rPr>
              <a:t>'hello'</a:t>
            </a:r>
            <a:br/>
            <a:r>
              <a:rPr i="1">
                <a:solidFill>
                  <a:srgbClr val="60A0B0"/>
                </a:solidFill>
                <a:latin typeface="Courier"/>
              </a:rPr>
              <a:t># Print out 'e' using indexing</a:t>
            </a:r>
            <a:br/>
          </a:p>
          <a:p>
            <a:pPr lvl="0" indent="0" marL="0">
              <a:buNone/>
            </a:pPr>
            <a:r>
              <a:rPr/>
              <a:t>Reverse the string ‘hello’ using slicing:</a:t>
            </a:r>
          </a:p>
          <a:p>
            <a:pPr lvl="0" indent="0">
              <a:buNone/>
            </a:pPr>
            <a:r>
              <a:rPr>
                <a:latin typeface="Courier"/>
              </a:rPr>
              <a:t>s </a:t>
            </a:r>
            <a:r>
              <a:rPr>
                <a:solidFill>
                  <a:srgbClr val="666666"/>
                </a:solidFill>
                <a:latin typeface="Courier"/>
              </a:rPr>
              <a:t>=</a:t>
            </a:r>
            <a:r>
              <a:rPr>
                <a:solidFill>
                  <a:srgbClr val="4070A0"/>
                </a:solidFill>
                <a:latin typeface="Courier"/>
              </a:rPr>
              <a:t>'hello'</a:t>
            </a:r>
            <a:br/>
            <a:r>
              <a:rPr i="1">
                <a:solidFill>
                  <a:srgbClr val="60A0B0"/>
                </a:solidFill>
                <a:latin typeface="Courier"/>
              </a:rPr>
              <a:t># Reverse the string using slicing</a:t>
            </a:r>
            <a:br/>
          </a:p>
          <a:p>
            <a:pPr lvl="0" indent="0" marL="0">
              <a:buNone/>
            </a:pPr>
            <a:r>
              <a:rPr/>
              <a:t>Given the string hello, give two methods of producing the letter ‘o’ using indexing.</a:t>
            </a:r>
          </a:p>
          <a:p>
            <a:pPr lvl="0" indent="0">
              <a:buNone/>
            </a:pPr>
            <a:r>
              <a:rPr>
                <a:latin typeface="Courier"/>
              </a:rPr>
              <a:t>s </a:t>
            </a:r>
            <a:r>
              <a:rPr>
                <a:solidFill>
                  <a:srgbClr val="666666"/>
                </a:solidFill>
                <a:latin typeface="Courier"/>
              </a:rPr>
              <a:t>=</a:t>
            </a:r>
            <a:r>
              <a:rPr>
                <a:solidFill>
                  <a:srgbClr val="4070A0"/>
                </a:solidFill>
                <a:latin typeface="Courier"/>
              </a:rPr>
              <a:t>'hello'</a:t>
            </a:r>
            <a:br/>
            <a:r>
              <a:rPr i="1">
                <a:solidFill>
                  <a:srgbClr val="60A0B0"/>
                </a:solidFill>
                <a:latin typeface="Courier"/>
              </a:rPr>
              <a:t># Print out the 'o'</a:t>
            </a:r>
            <a:br/>
            <a:br/>
            <a:r>
              <a:rPr i="1">
                <a:solidFill>
                  <a:srgbClr val="60A0B0"/>
                </a:solidFill>
                <a:latin typeface="Courier"/>
              </a:rPr>
              <a:t># Method 1:</a:t>
            </a:r>
            <a:br/>
          </a:p>
          <a:p>
            <a:pPr lvl="0" indent="0">
              <a:buNone/>
            </a:pPr>
            <a:r>
              <a:rPr i="1">
                <a:solidFill>
                  <a:srgbClr val="60A0B0"/>
                </a:solidFill>
                <a:latin typeface="Courier"/>
              </a:rPr>
              <a:t># Method 2:</a:t>
            </a:r>
            <a:b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Lists</a:t>
            </a:r>
          </a:p>
        </p:txBody>
      </p:sp>
      <p:sp>
        <p:nvSpPr>
          <p:cNvPr id="3" name="Content Placeholder 2"/>
          <p:cNvSpPr>
            <a:spLocks noGrp="1"/>
          </p:cNvSpPr>
          <p:nvPr>
            <p:ph idx="1"/>
          </p:nvPr>
        </p:nvSpPr>
        <p:spPr/>
        <p:txBody>
          <a:bodyPr/>
          <a:lstStyle/>
          <a:p>
            <a:pPr lvl="0" indent="0" marL="0">
              <a:buNone/>
            </a:pPr>
            <a:r>
              <a:rPr/>
              <a:t>Build this list [0,0,0] two separate ways.</a:t>
            </a:r>
          </a:p>
          <a:p>
            <a:pPr lvl="0" indent="0">
              <a:buNone/>
            </a:pPr>
            <a:r>
              <a:rPr i="1">
                <a:solidFill>
                  <a:srgbClr val="60A0B0"/>
                </a:solidFill>
                <a:latin typeface="Courier"/>
              </a:rPr>
              <a:t># Method 1:</a:t>
            </a:r>
          </a:p>
          <a:p>
            <a:pPr lvl="0" indent="0">
              <a:buNone/>
            </a:pPr>
            <a:r>
              <a:rPr i="1">
                <a:solidFill>
                  <a:srgbClr val="60A0B0"/>
                </a:solidFill>
                <a:latin typeface="Courier"/>
              </a:rPr>
              <a:t># Method 2:</a:t>
            </a:r>
          </a:p>
          <a:p>
            <a:pPr lvl="0" indent="0" marL="0">
              <a:buNone/>
            </a:pPr>
            <a:r>
              <a:rPr/>
              <a:t>Reassign ‘hello’ in this nested list to say ‘goodbye’ instead:</a:t>
            </a:r>
          </a:p>
          <a:p>
            <a:pPr lvl="0" indent="0">
              <a:buNone/>
            </a:pPr>
            <a:r>
              <a:rPr>
                <a:latin typeface="Courier"/>
              </a:rPr>
              <a:t>list3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r>
              <a:rPr>
                <a:solidFill>
                  <a:srgbClr val="4070A0"/>
                </a:solidFill>
                <a:latin typeface="Courier"/>
              </a:rPr>
              <a:t>'hello'</a:t>
            </a:r>
            <a:r>
              <a:rPr>
                <a:latin typeface="Courier"/>
              </a:rPr>
              <a:t>]]</a:t>
            </a:r>
            <a:br/>
          </a:p>
          <a:p>
            <a:pPr lvl="0" indent="0" marL="0">
              <a:buNone/>
            </a:pPr>
            <a:r>
              <a:rPr/>
              <a:t>Sort the list below:</a:t>
            </a:r>
          </a:p>
          <a:p>
            <a:pPr lvl="0" indent="0">
              <a:buNone/>
            </a:pPr>
            <a:r>
              <a:rPr>
                <a:latin typeface="Courier"/>
              </a:rPr>
              <a:t>list4 </a:t>
            </a:r>
            <a:r>
              <a:rPr>
                <a:solidFill>
                  <a:srgbClr val="666666"/>
                </a:solidFill>
                <a:latin typeface="Courier"/>
              </a:rPr>
              <a:t>=</a:t>
            </a:r>
            <a:r>
              <a:rPr>
                <a:latin typeface="Courier"/>
              </a:rPr>
              <a:t> [</a:t>
            </a:r>
            <a:r>
              <a:rPr>
                <a:solidFill>
                  <a:srgbClr val="40A070"/>
                </a:solidFill>
                <a:latin typeface="Courier"/>
              </a:rPr>
              <a:t>5</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r>
              <a:rPr>
                <a:solidFill>
                  <a:srgbClr val="40A070"/>
                </a:solidFill>
                <a:latin typeface="Courier"/>
              </a:rPr>
              <a:t>6</a:t>
            </a:r>
            <a:r>
              <a:rPr>
                <a:latin typeface="Courier"/>
              </a:rPr>
              <a:t>,</a:t>
            </a:r>
            <a:r>
              <a:rPr>
                <a:solidFill>
                  <a:srgbClr val="40A070"/>
                </a:solidFill>
                <a:latin typeface="Courier"/>
              </a:rPr>
              <a:t>1</a:t>
            </a:r>
            <a:r>
              <a:rPr>
                <a:latin typeface="Courier"/>
              </a:rPr>
              <a:t>]</a:t>
            </a:r>
            <a:b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Dictionaries</a:t>
            </a:r>
          </a:p>
        </p:txBody>
      </p:sp>
      <p:sp>
        <p:nvSpPr>
          <p:cNvPr id="3" name="Content Placeholder 2"/>
          <p:cNvSpPr>
            <a:spLocks noGrp="1"/>
          </p:cNvSpPr>
          <p:nvPr>
            <p:ph idx="1"/>
          </p:nvPr>
        </p:nvSpPr>
        <p:spPr/>
        <p:txBody>
          <a:bodyPr/>
          <a:lstStyle/>
          <a:p>
            <a:pPr lvl="0" indent="0" marL="0">
              <a:buNone/>
            </a:pPr>
            <a:r>
              <a:rPr/>
              <a:t>Using keys and indexing, grab the ‘hello’ from the following dictionaries:</a:t>
            </a:r>
          </a:p>
          <a:p>
            <a:pPr lvl="0" indent="0">
              <a:buNone/>
            </a:pPr>
            <a:r>
              <a:rPr>
                <a:latin typeface="Courier"/>
              </a:rPr>
              <a:t>d </a:t>
            </a:r>
            <a:r>
              <a:rPr>
                <a:solidFill>
                  <a:srgbClr val="666666"/>
                </a:solidFill>
                <a:latin typeface="Courier"/>
              </a:rPr>
              <a:t>=</a:t>
            </a:r>
            <a:r>
              <a:rPr>
                <a:latin typeface="Courier"/>
              </a:rPr>
              <a:t> {</a:t>
            </a:r>
            <a:r>
              <a:rPr>
                <a:solidFill>
                  <a:srgbClr val="4070A0"/>
                </a:solidFill>
                <a:latin typeface="Courier"/>
              </a:rPr>
              <a:t>'simple_key'</a:t>
            </a:r>
            <a:r>
              <a:rPr>
                <a:latin typeface="Courier"/>
              </a:rPr>
              <a:t>:</a:t>
            </a:r>
            <a:r>
              <a:rPr>
                <a:solidFill>
                  <a:srgbClr val="4070A0"/>
                </a:solidFill>
                <a:latin typeface="Courier"/>
              </a:rPr>
              <a:t>'hello'</a:t>
            </a:r>
            <a:r>
              <a:rPr>
                <a:latin typeface="Courier"/>
              </a:rPr>
              <a:t>}</a:t>
            </a:r>
            <a:br/>
            <a:r>
              <a:rPr i="1">
                <a:solidFill>
                  <a:srgbClr val="60A0B0"/>
                </a:solidFill>
                <a:latin typeface="Courier"/>
              </a:rPr>
              <a:t># Grab 'hello'</a:t>
            </a:r>
          </a:p>
          <a:p>
            <a:pPr lvl="0" indent="0">
              <a:buNone/>
            </a:pPr>
            <a:r>
              <a:rPr>
                <a:latin typeface="Courier"/>
              </a:rPr>
              <a:t>d </a:t>
            </a:r>
            <a:r>
              <a:rPr>
                <a:solidFill>
                  <a:srgbClr val="666666"/>
                </a:solidFill>
                <a:latin typeface="Courier"/>
              </a:rPr>
              <a:t>=</a:t>
            </a:r>
            <a:r>
              <a:rPr>
                <a:latin typeface="Courier"/>
              </a:rPr>
              <a:t> {</a:t>
            </a:r>
            <a:r>
              <a:rPr>
                <a:solidFill>
                  <a:srgbClr val="4070A0"/>
                </a:solidFill>
                <a:latin typeface="Courier"/>
              </a:rPr>
              <a:t>'k1'</a:t>
            </a:r>
            <a:r>
              <a:rPr>
                <a:latin typeface="Courier"/>
              </a:rPr>
              <a:t>:{</a:t>
            </a:r>
            <a:r>
              <a:rPr>
                <a:solidFill>
                  <a:srgbClr val="4070A0"/>
                </a:solidFill>
                <a:latin typeface="Courier"/>
              </a:rPr>
              <a:t>'k2'</a:t>
            </a:r>
            <a:r>
              <a:rPr>
                <a:latin typeface="Courier"/>
              </a:rPr>
              <a:t>:</a:t>
            </a:r>
            <a:r>
              <a:rPr>
                <a:solidFill>
                  <a:srgbClr val="4070A0"/>
                </a:solidFill>
                <a:latin typeface="Courier"/>
              </a:rPr>
              <a:t>'hello'</a:t>
            </a:r>
            <a:r>
              <a:rPr>
                <a:latin typeface="Courier"/>
              </a:rPr>
              <a:t>}}</a:t>
            </a:r>
            <a:br/>
            <a:r>
              <a:rPr i="1">
                <a:solidFill>
                  <a:srgbClr val="60A0B0"/>
                </a:solidFill>
                <a:latin typeface="Courier"/>
              </a:rPr>
              <a:t># Grab 'hello'</a:t>
            </a:r>
          </a:p>
          <a:p>
            <a:pPr lvl="0" indent="0">
              <a:buNone/>
            </a:pPr>
            <a:r>
              <a:rPr i="1">
                <a:solidFill>
                  <a:srgbClr val="60A0B0"/>
                </a:solidFill>
                <a:latin typeface="Courier"/>
              </a:rPr>
              <a:t># Getting a little tricker</a:t>
            </a:r>
            <a:br/>
            <a:r>
              <a:rPr>
                <a:latin typeface="Courier"/>
              </a:rPr>
              <a:t>d </a:t>
            </a:r>
            <a:r>
              <a:rPr>
                <a:solidFill>
                  <a:srgbClr val="666666"/>
                </a:solidFill>
                <a:latin typeface="Courier"/>
              </a:rPr>
              <a:t>=</a:t>
            </a:r>
            <a:r>
              <a:rPr>
                <a:latin typeface="Courier"/>
              </a:rPr>
              <a:t> {</a:t>
            </a:r>
            <a:r>
              <a:rPr>
                <a:solidFill>
                  <a:srgbClr val="4070A0"/>
                </a:solidFill>
                <a:latin typeface="Courier"/>
              </a:rPr>
              <a:t>'k1'</a:t>
            </a:r>
            <a:r>
              <a:rPr>
                <a:latin typeface="Courier"/>
              </a:rPr>
              <a:t>:[{</a:t>
            </a:r>
            <a:r>
              <a:rPr>
                <a:solidFill>
                  <a:srgbClr val="4070A0"/>
                </a:solidFill>
                <a:latin typeface="Courier"/>
              </a:rPr>
              <a:t>'nest_key'</a:t>
            </a:r>
            <a:r>
              <a:rPr>
                <a:latin typeface="Courier"/>
              </a:rPr>
              <a:t>:[</a:t>
            </a:r>
            <a:r>
              <a:rPr>
                <a:solidFill>
                  <a:srgbClr val="4070A0"/>
                </a:solidFill>
                <a:latin typeface="Courier"/>
              </a:rPr>
              <a:t>'this is deep'</a:t>
            </a:r>
            <a:r>
              <a:rPr>
                <a:latin typeface="Courier"/>
              </a:rPr>
              <a:t>,[</a:t>
            </a:r>
            <a:r>
              <a:rPr>
                <a:solidFill>
                  <a:srgbClr val="4070A0"/>
                </a:solidFill>
                <a:latin typeface="Courier"/>
              </a:rPr>
              <a:t>'hello'</a:t>
            </a:r>
            <a:r>
              <a:rPr>
                <a:latin typeface="Courier"/>
              </a:rPr>
              <a:t>]]}]}</a:t>
            </a:r>
            <a:br/>
            <a:br/>
            <a:r>
              <a:rPr i="1">
                <a:solidFill>
                  <a:srgbClr val="60A0B0"/>
                </a:solidFill>
                <a:latin typeface="Courier"/>
              </a:rPr>
              <a:t>#Grab hello</a:t>
            </a:r>
          </a:p>
          <a:p>
            <a:pPr lvl="0" indent="0">
              <a:buNone/>
            </a:pPr>
            <a:r>
              <a:rPr i="1">
                <a:solidFill>
                  <a:srgbClr val="60A0B0"/>
                </a:solidFill>
                <a:latin typeface="Courier"/>
              </a:rPr>
              <a:t># This will be hard and annoying!</a:t>
            </a:r>
            <a:br/>
            <a:r>
              <a:rPr>
                <a:latin typeface="Courier"/>
              </a:rPr>
              <a:t>d </a:t>
            </a:r>
            <a:r>
              <a:rPr>
                <a:solidFill>
                  <a:srgbClr val="666666"/>
                </a:solidFill>
                <a:latin typeface="Courier"/>
              </a:rPr>
              <a:t>=</a:t>
            </a:r>
            <a:r>
              <a:rPr>
                <a:latin typeface="Courier"/>
              </a:rPr>
              <a:t> {</a:t>
            </a:r>
            <a:r>
              <a:rPr>
                <a:solidFill>
                  <a:srgbClr val="4070A0"/>
                </a:solidFill>
                <a:latin typeface="Courier"/>
              </a:rPr>
              <a:t>'k1'</a:t>
            </a:r>
            <a:r>
              <a:rPr>
                <a:latin typeface="Courier"/>
              </a:rPr>
              <a: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70A0"/>
                </a:solidFill>
                <a:latin typeface="Courier"/>
              </a:rPr>
              <a:t>'k2'</a:t>
            </a:r>
            <a:r>
              <a:rPr>
                <a:latin typeface="Courier"/>
              </a:rPr>
              <a:t>:[</a:t>
            </a:r>
            <a:r>
              <a:rPr>
                <a:solidFill>
                  <a:srgbClr val="4070A0"/>
                </a:solidFill>
                <a:latin typeface="Courier"/>
              </a:rPr>
              <a:t>'this is tricky'</a:t>
            </a:r>
            <a:r>
              <a:rPr>
                <a:latin typeface="Courier"/>
              </a:rPr>
              <a:t>,{</a:t>
            </a:r>
            <a:r>
              <a:rPr>
                <a:solidFill>
                  <a:srgbClr val="4070A0"/>
                </a:solidFill>
                <a:latin typeface="Courier"/>
              </a:rPr>
              <a:t>'tough'</a:t>
            </a:r>
            <a:r>
              <a:rPr>
                <a:latin typeface="Courier"/>
              </a:rPr>
              <a: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70A0"/>
                </a:solidFill>
                <a:latin typeface="Courier"/>
              </a:rPr>
              <a:t>'hello'</a:t>
            </a:r>
            <a:r>
              <a:rPr>
                <a:latin typeface="Courier"/>
              </a:rPr>
              <a:t>]]}]}]}</a:t>
            </a:r>
          </a:p>
          <a:p>
            <a:pPr lvl="0" indent="0" marL="0">
              <a:buNone/>
            </a:pPr>
            <a:r>
              <a:rPr/>
              <a:t>Can you sort a dictionary? Why or why not?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Tuples</a:t>
            </a:r>
          </a:p>
        </p:txBody>
      </p:sp>
      <p:sp>
        <p:nvSpPr>
          <p:cNvPr id="3" name="Content Placeholder 2"/>
          <p:cNvSpPr>
            <a:spLocks noGrp="1"/>
          </p:cNvSpPr>
          <p:nvPr>
            <p:ph idx="1"/>
          </p:nvPr>
        </p:nvSpPr>
        <p:spPr/>
        <p:txBody>
          <a:bodyPr/>
          <a:lstStyle/>
          <a:p>
            <a:pPr lvl="0" indent="0" marL="0">
              <a:buNone/>
            </a:pPr>
            <a:r>
              <a:rPr/>
              <a:t>What is the major difference between tuples and lists?</a:t>
            </a:r>
          </a:p>
          <a:p>
            <a:pPr lvl="0" indent="0" marL="0">
              <a:buNone/>
            </a:pPr>
            <a:r>
              <a:rPr/>
              <a:t>How do you create a tuple?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a:t>
            </a:r>
          </a:p>
        </p:txBody>
      </p:sp>
      <p:sp>
        <p:nvSpPr>
          <p:cNvPr id="3" name="Content Placeholder 2"/>
          <p:cNvSpPr>
            <a:spLocks noGrp="1"/>
          </p:cNvSpPr>
          <p:nvPr>
            <p:ph idx="1"/>
          </p:nvPr>
        </p:nvSpPr>
        <p:spPr/>
        <p:txBody>
          <a:bodyPr/>
          <a:lstStyle/>
          <a:p>
            <a:pPr lvl="0" indent="0" marL="0">
              <a:buNone/>
            </a:pPr>
            <a:r>
              <a:rPr/>
              <a:t>What is unique about a set?</a:t>
            </a:r>
          </a:p>
          <a:p>
            <a:pPr lvl="0" indent="0" marL="0">
              <a:buNone/>
            </a:pPr>
            <a:r>
              <a:rPr/>
              <a:t>Use a set to find the unique values of the list below:</a:t>
            </a:r>
          </a:p>
          <a:p>
            <a:pPr lvl="0" indent="0">
              <a:buNone/>
            </a:pPr>
            <a:r>
              <a:rPr>
                <a:latin typeface="Courier"/>
              </a:rPr>
              <a:t>list5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2</a:t>
            </a:r>
            <a:r>
              <a:rPr>
                <a:latin typeface="Courier"/>
              </a:rPr>
              <a:t>,</a:t>
            </a:r>
            <a:r>
              <a:rPr>
                <a:solidFill>
                  <a:srgbClr val="40A070"/>
                </a:solidFill>
                <a:latin typeface="Courier"/>
              </a:rPr>
              <a:t>33</a:t>
            </a:r>
            <a:r>
              <a:rPr>
                <a:latin typeface="Courier"/>
              </a:rPr>
              <a:t>,</a:t>
            </a:r>
            <a:r>
              <a:rPr>
                <a:solidFill>
                  <a:srgbClr val="40A070"/>
                </a:solidFill>
                <a:latin typeface="Courier"/>
              </a:rPr>
              <a:t>4</a:t>
            </a:r>
            <a:r>
              <a:rPr>
                <a:latin typeface="Courier"/>
              </a:rPr>
              <a:t>,</a:t>
            </a:r>
            <a:r>
              <a:rPr>
                <a:solidFill>
                  <a:srgbClr val="40A070"/>
                </a:solidFill>
                <a:latin typeface="Courier"/>
              </a:rPr>
              <a:t>4</a:t>
            </a:r>
            <a:r>
              <a:rPr>
                <a:latin typeface="Courier"/>
              </a:rPr>
              <a:t>,</a:t>
            </a:r>
            <a:r>
              <a:rPr>
                <a:solidFill>
                  <a:srgbClr val="40A070"/>
                </a:solidFill>
                <a:latin typeface="Courier"/>
              </a:rPr>
              <a:t>11</a:t>
            </a:r>
            <a:r>
              <a:rPr>
                <a:latin typeface="Courier"/>
              </a:rPr>
              <a:t>,</a:t>
            </a:r>
            <a:r>
              <a:rPr>
                <a:solidFill>
                  <a:srgbClr val="40A070"/>
                </a:solidFill>
                <a:latin typeface="Courier"/>
              </a:rPr>
              <a:t>22</a:t>
            </a:r>
            <a:r>
              <a:rPr>
                <a:latin typeface="Courier"/>
              </a:rPr>
              <a:t>,</a:t>
            </a:r>
            <a:r>
              <a:rPr>
                <a:solidFill>
                  <a:srgbClr val="40A070"/>
                </a:solidFill>
                <a:latin typeface="Courier"/>
              </a:rPr>
              <a:t>3</a:t>
            </a:r>
            <a:r>
              <a:rPr>
                <a:latin typeface="Courier"/>
              </a:rPr>
              <a:t>,</a:t>
            </a:r>
            <a:r>
              <a:rPr>
                <a:solidFill>
                  <a:srgbClr val="40A070"/>
                </a:solidFill>
                <a:latin typeface="Courier"/>
              </a:rPr>
              <a:t>3</a:t>
            </a:r>
            <a:r>
              <a:rPr>
                <a:latin typeface="Courier"/>
              </a:rPr>
              <a:t>,</a:t>
            </a:r>
            <a:r>
              <a:rPr>
                <a:solidFill>
                  <a:srgbClr val="40A070"/>
                </a:solidFill>
                <a:latin typeface="Courier"/>
              </a:rPr>
              <a:t>2</a:t>
            </a:r>
            <a:r>
              <a:rPr>
                <a:latin typeface="Courier"/>
              </a:rPr>
              <a:t>]</a:t>
            </a:r>
            <a:br/>
            <a:b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2022-04-22T22:37:03Z</dcterms:created>
  <dcterms:modified xsi:type="dcterms:W3CDTF">2022-04-22T22:37:03Z</dcterms:modified>
</cp:coreProperties>
</file>

<file path=docProps/custom.xml><?xml version="1.0" encoding="utf-8"?>
<Properties xmlns="http://schemas.openxmlformats.org/officeDocument/2006/custom-properties" xmlns:vt="http://schemas.openxmlformats.org/officeDocument/2006/docPropsVTypes"/>
</file>