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if, elif, else Statements</a:t>
            </a:r>
          </a:p>
        </p:txBody>
      </p:sp>
      <p:sp>
        <p:nvSpPr>
          <p:cNvPr id="3" name="Content Placeholder 2"/>
          <p:cNvSpPr>
            <a:spLocks noGrp="1"/>
          </p:cNvSpPr>
          <p:nvPr>
            <p:ph idx="1"/>
          </p:nvPr>
        </p:nvSpPr>
        <p:spPr/>
        <p:txBody>
          <a:bodyPr/>
          <a:lstStyle/>
          <a:p>
            <a:pPr lvl="0" indent="0" marL="0">
              <a:buNone/>
            </a:pPr>
            <a:r>
              <a:rPr/>
              <a:t>if Statements in Python allows us to tell the computer to perform alternative actions based on a certain set of results.</a:t>
            </a:r>
          </a:p>
          <a:p>
            <a:pPr lvl="0" indent="0" marL="0">
              <a:buNone/>
            </a:pPr>
            <a:r>
              <a:rPr/>
              <a:t>Verbally, we can imagine we are telling the computer:</a:t>
            </a:r>
          </a:p>
          <a:p>
            <a:pPr lvl="0" indent="0" marL="0">
              <a:buNone/>
            </a:pPr>
            <a:r>
              <a:rPr/>
              <a:t>“Hey if this case happens, perform some action”</a:t>
            </a:r>
          </a:p>
          <a:p>
            <a:pPr lvl="0" indent="0" marL="0">
              <a:buNone/>
            </a:pPr>
            <a:r>
              <a:rPr/>
              <a:t>We can then expand the idea further with elif and else statements, which allow us to tell the computer:</a:t>
            </a:r>
          </a:p>
          <a:p>
            <a:pPr lvl="0" indent="0" marL="0">
              <a:buNone/>
            </a:pPr>
            <a:r>
              <a:rPr/>
              <a:t>“Hey if this case happens, perform some action. Else, if another case happens, perform some other action. Else, if </a:t>
            </a:r>
            <a:r>
              <a:rPr i="1"/>
              <a:t>none</a:t>
            </a:r>
            <a:r>
              <a:rPr/>
              <a:t> of the above cases happened, perform this action.”</a:t>
            </a:r>
          </a:p>
          <a:p>
            <a:pPr lvl="0" indent="0" marL="0">
              <a:buNone/>
            </a:pPr>
            <a:r>
              <a:rPr/>
              <a:t>Let’s go ahead and look at the syntax format for if statements to get a better idea of this:</a:t>
            </a:r>
          </a:p>
          <a:p>
            <a:pPr lvl="0" indent="0">
              <a:buNone/>
            </a:pPr>
            <a:r>
              <a:rPr>
                <a:latin typeface="Courier"/>
              </a:rPr>
              <a:t>if case1:
    perform action1
elif case2:
    perform action2
else: 
    perform action3</a:t>
            </a:r>
          </a:p>
          <a:p>
            <a:pPr lvl="0" indent="0" marL="0">
              <a:spcBef>
                <a:spcPts val="3000"/>
              </a:spcBef>
              <a:buNone/>
            </a:pPr>
            <a:r>
              <a:rPr b="1"/>
              <a:t>First Example</a:t>
            </a:r>
          </a:p>
          <a:p>
            <a:pPr lvl="0" indent="0" marL="0">
              <a:buNone/>
            </a:pPr>
            <a:r>
              <a:rPr/>
              <a:t>Let’s see a quick example of this:</a:t>
            </a:r>
          </a:p>
          <a:p>
            <a:pPr lvl="0" indent="0">
              <a:buNone/>
            </a:pPr>
            <a:r>
              <a:rPr b="1">
                <a:solidFill>
                  <a:srgbClr val="007020"/>
                </a:solidFill>
                <a:latin typeface="Courier"/>
              </a:rPr>
              <a:t>if</a:t>
            </a:r>
            <a:r>
              <a:rPr>
                <a:latin typeface="Courier"/>
              </a:rPr>
              <a:t> </a:t>
            </a:r>
            <a:r>
              <a:rPr>
                <a:solidFill>
                  <a:srgbClr val="19177C"/>
                </a:solidFill>
                <a:latin typeface="Courier"/>
              </a:rPr>
              <a:t>True</a:t>
            </a:r>
            <a:r>
              <a:rPr>
                <a:latin typeface="Courier"/>
              </a:rPr>
              <a:t>:</a:t>
            </a:r>
            <a:br/>
            <a:r>
              <a:rPr>
                <a:latin typeface="Courier"/>
              </a:rPr>
              <a:t>    print(</a:t>
            </a:r>
            <a:r>
              <a:rPr>
                <a:solidFill>
                  <a:srgbClr val="4070A0"/>
                </a:solidFill>
                <a:latin typeface="Courier"/>
              </a:rPr>
              <a:t>'It was true!'</a:t>
            </a:r>
            <a:r>
              <a:rPr>
                <a:latin typeface="Courier"/>
              </a:rPr>
              <a:t>)</a:t>
            </a:r>
          </a:p>
          <a:p>
            <a:pPr lvl="0" indent="0">
              <a:buNone/>
            </a:pPr>
            <a:r>
              <a:rPr>
                <a:latin typeface="Courier"/>
              </a:rPr>
              <a:t>It was true!</a:t>
            </a:r>
          </a:p>
          <a:p>
            <a:pPr lvl="0" indent="0" marL="0">
              <a:buNone/>
            </a:pPr>
            <a:r>
              <a:rPr/>
              <a:t>Let’s add in some else logic:</a:t>
            </a:r>
          </a:p>
          <a:p>
            <a:pPr lvl="0" indent="0">
              <a:buNone/>
            </a:pPr>
            <a:r>
              <a:rPr>
                <a:latin typeface="Courier"/>
              </a:rPr>
              <a:t>x </a:t>
            </a:r>
            <a:r>
              <a:rPr>
                <a:solidFill>
                  <a:srgbClr val="666666"/>
                </a:solidFill>
                <a:latin typeface="Courier"/>
              </a:rPr>
              <a:t>=</a:t>
            </a:r>
            <a:r>
              <a:rPr>
                <a:latin typeface="Courier"/>
              </a:rPr>
              <a:t> </a:t>
            </a:r>
            <a:r>
              <a:rPr>
                <a:solidFill>
                  <a:srgbClr val="19177C"/>
                </a:solidFill>
                <a:latin typeface="Courier"/>
              </a:rPr>
              <a:t>False</a:t>
            </a:r>
            <a:br/>
            <a:br/>
            <a:r>
              <a:rPr b="1">
                <a:solidFill>
                  <a:srgbClr val="007020"/>
                </a:solidFill>
                <a:latin typeface="Courier"/>
              </a:rPr>
              <a:t>if</a:t>
            </a:r>
            <a:r>
              <a:rPr>
                <a:latin typeface="Courier"/>
              </a:rPr>
              <a:t> x:</a:t>
            </a:r>
            <a:br/>
            <a:r>
              <a:rPr>
                <a:latin typeface="Courier"/>
              </a:rPr>
              <a:t>    print(</a:t>
            </a:r>
            <a:r>
              <a:rPr>
                <a:solidFill>
                  <a:srgbClr val="4070A0"/>
                </a:solidFill>
                <a:latin typeface="Courier"/>
              </a:rPr>
              <a:t>'x was True!'</a:t>
            </a:r>
            <a:r>
              <a:rPr>
                <a:latin typeface="Courier"/>
              </a:rPr>
              <a:t>)</a:t>
            </a:r>
            <a:br/>
            <a:r>
              <a:rPr b="1">
                <a:solidFill>
                  <a:srgbClr val="007020"/>
                </a:solidFill>
                <a:latin typeface="Courier"/>
              </a:rPr>
              <a:t>else</a:t>
            </a:r>
            <a:r>
              <a:rPr>
                <a:latin typeface="Courier"/>
              </a:rPr>
              <a:t>:</a:t>
            </a:r>
            <a:br/>
            <a:r>
              <a:rPr>
                <a:latin typeface="Courier"/>
              </a:rPr>
              <a:t>    print(</a:t>
            </a:r>
            <a:r>
              <a:rPr>
                <a:solidFill>
                  <a:srgbClr val="4070A0"/>
                </a:solidFill>
                <a:latin typeface="Courier"/>
              </a:rPr>
              <a:t>'I will be printed in any case where x is not true'</a:t>
            </a:r>
            <a:r>
              <a:rPr>
                <a:latin typeface="Courier"/>
              </a:rPr>
              <a:t>)</a:t>
            </a:r>
          </a:p>
          <a:p>
            <a:pPr lvl="0" indent="0">
              <a:buNone/>
            </a:pPr>
            <a:r>
              <a:rPr>
                <a:latin typeface="Courier"/>
              </a:rPr>
              <a:t>I will be printed in any case where x is not true</a:t>
            </a:r>
          </a:p>
          <a:p>
            <a:pPr lvl="0" indent="0" marL="0">
              <a:spcBef>
                <a:spcPts val="3000"/>
              </a:spcBef>
              <a:buNone/>
            </a:pPr>
            <a:r>
              <a:rPr b="1"/>
              <a:t>Multiple Branches</a:t>
            </a:r>
          </a:p>
          <a:p>
            <a:pPr lvl="0" indent="0" marL="0">
              <a:buNone/>
            </a:pPr>
            <a:r>
              <a:rPr/>
              <a:t>Let’s get a fuller picture of how far if, elif, and else can take us!</a:t>
            </a:r>
          </a:p>
          <a:p>
            <a:pPr lvl="0" indent="0" marL="0">
              <a:buNone/>
            </a:pPr>
            <a:r>
              <a:rPr/>
              <a:t>We write this out in a nested structure. Take note of how the if, elif, and else line up in the code. This can help you see what if is related to what elif or else statements.</a:t>
            </a:r>
          </a:p>
          <a:p>
            <a:pPr lvl="0" indent="0" marL="0">
              <a:buNone/>
            </a:pPr>
            <a:r>
              <a:rPr/>
              <a:t>We’ll reintroduce a comparison syntax for Python.</a:t>
            </a:r>
          </a:p>
          <a:p>
            <a:pPr lvl="0" indent="0">
              <a:buNone/>
            </a:pPr>
            <a:r>
              <a:rPr>
                <a:latin typeface="Courier"/>
              </a:rPr>
              <a:t>loc </a:t>
            </a:r>
            <a:r>
              <a:rPr>
                <a:solidFill>
                  <a:srgbClr val="666666"/>
                </a:solidFill>
                <a:latin typeface="Courier"/>
              </a:rPr>
              <a:t>=</a:t>
            </a:r>
            <a:r>
              <a:rPr>
                <a:latin typeface="Courier"/>
              </a:rPr>
              <a:t> </a:t>
            </a:r>
            <a:r>
              <a:rPr>
                <a:solidFill>
                  <a:srgbClr val="4070A0"/>
                </a:solidFill>
                <a:latin typeface="Courier"/>
              </a:rPr>
              <a:t>'Bank'</a:t>
            </a:r>
            <a:br/>
            <a:br/>
            <a:r>
              <a:rPr b="1">
                <a:solidFill>
                  <a:srgbClr val="007020"/>
                </a:solidFill>
                <a:latin typeface="Courier"/>
              </a:rPr>
              <a:t>if</a:t>
            </a:r>
            <a:r>
              <a:rPr>
                <a:latin typeface="Courier"/>
              </a:rPr>
              <a:t> loc </a:t>
            </a:r>
            <a:r>
              <a:rPr>
                <a:solidFill>
                  <a:srgbClr val="666666"/>
                </a:solidFill>
                <a:latin typeface="Courier"/>
              </a:rPr>
              <a:t>==</a:t>
            </a:r>
            <a:r>
              <a:rPr>
                <a:latin typeface="Courier"/>
              </a:rPr>
              <a:t> </a:t>
            </a:r>
            <a:r>
              <a:rPr>
                <a:solidFill>
                  <a:srgbClr val="4070A0"/>
                </a:solidFill>
                <a:latin typeface="Courier"/>
              </a:rPr>
              <a:t>'Auto Shop'</a:t>
            </a:r>
            <a:r>
              <a:rPr>
                <a:latin typeface="Courier"/>
              </a:rPr>
              <a:t>:</a:t>
            </a:r>
            <a:br/>
            <a:r>
              <a:rPr>
                <a:latin typeface="Courier"/>
              </a:rPr>
              <a:t>    print(</a:t>
            </a:r>
            <a:r>
              <a:rPr>
                <a:solidFill>
                  <a:srgbClr val="4070A0"/>
                </a:solidFill>
                <a:latin typeface="Courier"/>
              </a:rPr>
              <a:t>'Welcome to the Auto Shop!'</a:t>
            </a:r>
            <a:r>
              <a:rPr>
                <a:latin typeface="Courier"/>
              </a:rPr>
              <a:t>)</a:t>
            </a:r>
            <a:br/>
            <a:r>
              <a:rPr b="1">
                <a:solidFill>
                  <a:srgbClr val="007020"/>
                </a:solidFill>
                <a:latin typeface="Courier"/>
              </a:rPr>
              <a:t>elif</a:t>
            </a:r>
            <a:r>
              <a:rPr>
                <a:latin typeface="Courier"/>
              </a:rPr>
              <a:t> loc </a:t>
            </a:r>
            <a:r>
              <a:rPr>
                <a:solidFill>
                  <a:srgbClr val="666666"/>
                </a:solidFill>
                <a:latin typeface="Courier"/>
              </a:rPr>
              <a:t>==</a:t>
            </a:r>
            <a:r>
              <a:rPr>
                <a:latin typeface="Courier"/>
              </a:rPr>
              <a:t> </a:t>
            </a:r>
            <a:r>
              <a:rPr>
                <a:solidFill>
                  <a:srgbClr val="4070A0"/>
                </a:solidFill>
                <a:latin typeface="Courier"/>
              </a:rPr>
              <a:t>'Bank'</a:t>
            </a:r>
            <a:r>
              <a:rPr>
                <a:latin typeface="Courier"/>
              </a:rPr>
              <a:t>:</a:t>
            </a:r>
            <a:br/>
            <a:r>
              <a:rPr>
                <a:latin typeface="Courier"/>
              </a:rPr>
              <a:t>    print(</a:t>
            </a:r>
            <a:r>
              <a:rPr>
                <a:solidFill>
                  <a:srgbClr val="4070A0"/>
                </a:solidFill>
                <a:latin typeface="Courier"/>
              </a:rPr>
              <a:t>'Welcome to the bank!'</a:t>
            </a:r>
            <a:r>
              <a:rPr>
                <a:latin typeface="Courier"/>
              </a:rPr>
              <a:t>)</a:t>
            </a:r>
            <a:br/>
            <a:r>
              <a:rPr b="1">
                <a:solidFill>
                  <a:srgbClr val="007020"/>
                </a:solidFill>
                <a:latin typeface="Courier"/>
              </a:rPr>
              <a:t>else</a:t>
            </a:r>
            <a:r>
              <a:rPr>
                <a:latin typeface="Courier"/>
              </a:rPr>
              <a:t>:</a:t>
            </a:r>
            <a:br/>
            <a:r>
              <a:rPr>
                <a:latin typeface="Courier"/>
              </a:rPr>
              <a:t>    print(</a:t>
            </a:r>
            <a:r>
              <a:rPr>
                <a:solidFill>
                  <a:srgbClr val="4070A0"/>
                </a:solidFill>
                <a:latin typeface="Courier"/>
              </a:rPr>
              <a:t>'Where are you?'</a:t>
            </a:r>
            <a:r>
              <a:rPr>
                <a:latin typeface="Courier"/>
              </a:rPr>
              <a:t>)</a:t>
            </a:r>
          </a:p>
          <a:p>
            <a:pPr lvl="0" indent="0">
              <a:buNone/>
            </a:pPr>
            <a:r>
              <a:rPr>
                <a:latin typeface="Courier"/>
              </a:rPr>
              <a:t>Welcome to the bank!</a:t>
            </a:r>
          </a:p>
          <a:p>
            <a:pPr lvl="0" indent="0" marL="0">
              <a:buNone/>
            </a:pPr>
            <a:r>
              <a:rPr/>
              <a:t>Note how the nested if statements are each checked until a True boolean causes the nested code below it to run. You should also note that you can put in as many elif statements as you want before you close off with an else.</a:t>
            </a:r>
          </a:p>
          <a:p>
            <a:pPr lvl="0" indent="0" marL="0">
              <a:buNone/>
            </a:pPr>
            <a:r>
              <a:rPr/>
              <a:t>Let’s create two more simple examples for the if, elif, and else statements:</a:t>
            </a:r>
          </a:p>
          <a:p>
            <a:pPr lvl="0" indent="0">
              <a:buNone/>
            </a:pPr>
            <a:r>
              <a:rPr>
                <a:latin typeface="Courier"/>
              </a:rPr>
              <a:t>person </a:t>
            </a:r>
            <a:r>
              <a:rPr>
                <a:solidFill>
                  <a:srgbClr val="666666"/>
                </a:solidFill>
                <a:latin typeface="Courier"/>
              </a:rPr>
              <a:t>=</a:t>
            </a:r>
            <a:r>
              <a:rPr>
                <a:latin typeface="Courier"/>
              </a:rPr>
              <a:t> </a:t>
            </a:r>
            <a:r>
              <a:rPr>
                <a:solidFill>
                  <a:srgbClr val="4070A0"/>
                </a:solidFill>
                <a:latin typeface="Courier"/>
              </a:rPr>
              <a:t>'Sammy'</a:t>
            </a:r>
            <a:br/>
            <a:br/>
            <a:r>
              <a:rPr b="1">
                <a:solidFill>
                  <a:srgbClr val="007020"/>
                </a:solidFill>
                <a:latin typeface="Courier"/>
              </a:rPr>
              <a:t>if</a:t>
            </a:r>
            <a:r>
              <a:rPr>
                <a:latin typeface="Courier"/>
              </a:rPr>
              <a:t> person </a:t>
            </a:r>
            <a:r>
              <a:rPr>
                <a:solidFill>
                  <a:srgbClr val="666666"/>
                </a:solidFill>
                <a:latin typeface="Courier"/>
              </a:rPr>
              <a:t>==</a:t>
            </a:r>
            <a:r>
              <a:rPr>
                <a:latin typeface="Courier"/>
              </a:rPr>
              <a:t> </a:t>
            </a:r>
            <a:r>
              <a:rPr>
                <a:solidFill>
                  <a:srgbClr val="4070A0"/>
                </a:solidFill>
                <a:latin typeface="Courier"/>
              </a:rPr>
              <a:t>'Sammy'</a:t>
            </a:r>
            <a:r>
              <a:rPr>
                <a:latin typeface="Courier"/>
              </a:rPr>
              <a:t>:</a:t>
            </a:r>
            <a:br/>
            <a:r>
              <a:rPr>
                <a:latin typeface="Courier"/>
              </a:rPr>
              <a:t>    print(</a:t>
            </a:r>
            <a:r>
              <a:rPr>
                <a:solidFill>
                  <a:srgbClr val="4070A0"/>
                </a:solidFill>
                <a:latin typeface="Courier"/>
              </a:rPr>
              <a:t>'Welcome Sammy!'</a:t>
            </a:r>
            <a:r>
              <a:rPr>
                <a:latin typeface="Courier"/>
              </a:rPr>
              <a:t>)</a:t>
            </a:r>
            <a:br/>
            <a:r>
              <a:rPr b="1">
                <a:solidFill>
                  <a:srgbClr val="007020"/>
                </a:solidFill>
                <a:latin typeface="Courier"/>
              </a:rPr>
              <a:t>else</a:t>
            </a:r>
            <a:r>
              <a:rPr>
                <a:latin typeface="Courier"/>
              </a:rPr>
              <a:t>:</a:t>
            </a:r>
            <a:br/>
            <a:r>
              <a:rPr>
                <a:latin typeface="Courier"/>
              </a:rPr>
              <a:t>    print(</a:t>
            </a:r>
            <a:r>
              <a:rPr>
                <a:solidFill>
                  <a:srgbClr val="4070A0"/>
                </a:solidFill>
                <a:latin typeface="Courier"/>
              </a:rPr>
              <a:t>"Welcome, what's your name?"</a:t>
            </a:r>
            <a:r>
              <a:rPr>
                <a:latin typeface="Courier"/>
              </a:rPr>
              <a:t>)</a:t>
            </a:r>
          </a:p>
          <a:p>
            <a:pPr lvl="0" indent="0">
              <a:buNone/>
            </a:pPr>
            <a:r>
              <a:rPr>
                <a:latin typeface="Courier"/>
              </a:rPr>
              <a:t>Welcome Sammy!</a:t>
            </a:r>
          </a:p>
          <a:p>
            <a:pPr lvl="0" indent="0">
              <a:buNone/>
            </a:pPr>
            <a:r>
              <a:rPr>
                <a:latin typeface="Courier"/>
              </a:rPr>
              <a:t>person </a:t>
            </a:r>
            <a:r>
              <a:rPr>
                <a:solidFill>
                  <a:srgbClr val="666666"/>
                </a:solidFill>
                <a:latin typeface="Courier"/>
              </a:rPr>
              <a:t>=</a:t>
            </a:r>
            <a:r>
              <a:rPr>
                <a:latin typeface="Courier"/>
              </a:rPr>
              <a:t> </a:t>
            </a:r>
            <a:r>
              <a:rPr>
                <a:solidFill>
                  <a:srgbClr val="4070A0"/>
                </a:solidFill>
                <a:latin typeface="Courier"/>
              </a:rPr>
              <a:t>'George'</a:t>
            </a:r>
            <a:br/>
            <a:br/>
            <a:r>
              <a:rPr b="1">
                <a:solidFill>
                  <a:srgbClr val="007020"/>
                </a:solidFill>
                <a:latin typeface="Courier"/>
              </a:rPr>
              <a:t>if</a:t>
            </a:r>
            <a:r>
              <a:rPr>
                <a:latin typeface="Courier"/>
              </a:rPr>
              <a:t> person </a:t>
            </a:r>
            <a:r>
              <a:rPr>
                <a:solidFill>
                  <a:srgbClr val="666666"/>
                </a:solidFill>
                <a:latin typeface="Courier"/>
              </a:rPr>
              <a:t>==</a:t>
            </a:r>
            <a:r>
              <a:rPr>
                <a:latin typeface="Courier"/>
              </a:rPr>
              <a:t> </a:t>
            </a:r>
            <a:r>
              <a:rPr>
                <a:solidFill>
                  <a:srgbClr val="4070A0"/>
                </a:solidFill>
                <a:latin typeface="Courier"/>
              </a:rPr>
              <a:t>'Sammy'</a:t>
            </a:r>
            <a:r>
              <a:rPr>
                <a:latin typeface="Courier"/>
              </a:rPr>
              <a:t>:</a:t>
            </a:r>
            <a:br/>
            <a:r>
              <a:rPr>
                <a:latin typeface="Courier"/>
              </a:rPr>
              <a:t>    print(</a:t>
            </a:r>
            <a:r>
              <a:rPr>
                <a:solidFill>
                  <a:srgbClr val="4070A0"/>
                </a:solidFill>
                <a:latin typeface="Courier"/>
              </a:rPr>
              <a:t>'Welcome Sammy!'</a:t>
            </a:r>
            <a:r>
              <a:rPr>
                <a:latin typeface="Courier"/>
              </a:rPr>
              <a:t>)</a:t>
            </a:r>
            <a:br/>
            <a:r>
              <a:rPr b="1">
                <a:solidFill>
                  <a:srgbClr val="007020"/>
                </a:solidFill>
                <a:latin typeface="Courier"/>
              </a:rPr>
              <a:t>elif</a:t>
            </a:r>
            <a:r>
              <a:rPr>
                <a:latin typeface="Courier"/>
              </a:rPr>
              <a:t> person </a:t>
            </a:r>
            <a:r>
              <a:rPr>
                <a:solidFill>
                  <a:srgbClr val="666666"/>
                </a:solidFill>
                <a:latin typeface="Courier"/>
              </a:rPr>
              <a:t>==</a:t>
            </a:r>
            <a:r>
              <a:rPr>
                <a:solidFill>
                  <a:srgbClr val="4070A0"/>
                </a:solidFill>
                <a:latin typeface="Courier"/>
              </a:rPr>
              <a:t>'George'</a:t>
            </a:r>
            <a:r>
              <a:rPr>
                <a:latin typeface="Courier"/>
              </a:rPr>
              <a:t>:</a:t>
            </a:r>
            <a:br/>
            <a:r>
              <a:rPr>
                <a:latin typeface="Courier"/>
              </a:rPr>
              <a:t>    print(</a:t>
            </a:r>
            <a:r>
              <a:rPr>
                <a:solidFill>
                  <a:srgbClr val="4070A0"/>
                </a:solidFill>
                <a:latin typeface="Courier"/>
              </a:rPr>
              <a:t>'Welcome George!'</a:t>
            </a:r>
            <a:r>
              <a:rPr>
                <a:latin typeface="Courier"/>
              </a:rPr>
              <a:t>)</a:t>
            </a:r>
            <a:br/>
            <a:r>
              <a:rPr b="1">
                <a:solidFill>
                  <a:srgbClr val="007020"/>
                </a:solidFill>
                <a:latin typeface="Courier"/>
              </a:rPr>
              <a:t>else</a:t>
            </a:r>
            <a:r>
              <a:rPr>
                <a:latin typeface="Courier"/>
              </a:rPr>
              <a:t>:</a:t>
            </a:r>
            <a:br/>
            <a:r>
              <a:rPr>
                <a:latin typeface="Courier"/>
              </a:rPr>
              <a:t>    print(</a:t>
            </a:r>
            <a:r>
              <a:rPr>
                <a:solidFill>
                  <a:srgbClr val="4070A0"/>
                </a:solidFill>
                <a:latin typeface="Courier"/>
              </a:rPr>
              <a:t>"Welcome, what's your name?"</a:t>
            </a:r>
            <a:r>
              <a:rPr>
                <a:latin typeface="Courier"/>
              </a:rPr>
              <a:t>)</a:t>
            </a:r>
          </a:p>
          <a:p>
            <a:pPr lvl="0" indent="0">
              <a:buNone/>
            </a:pPr>
            <a:r>
              <a:rPr>
                <a:latin typeface="Courier"/>
              </a:rPr>
              <a:t>Welcome George!</a:t>
            </a:r>
          </a:p>
          <a:p>
            <a:pPr lvl="0" indent="0" marL="0">
              <a:spcBef>
                <a:spcPts val="3000"/>
              </a:spcBef>
              <a:buNone/>
            </a:pPr>
            <a:r>
              <a:rPr b="1"/>
              <a:t>Indentation</a:t>
            </a:r>
          </a:p>
          <a:p>
            <a:pPr lvl="0" indent="0" marL="0">
              <a:buNone/>
            </a:pPr>
            <a:r>
              <a:rPr/>
              <a:t>It is important to keep a good understanding of how indentation works in Python to maintain the structure and order of your code. We will touch on this topic again when we start building out functions!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2022-04-22T22:37:05Z</dcterms:created>
  <dcterms:modified xsi:type="dcterms:W3CDTF">2022-04-22T22:37:05Z</dcterms:modified>
</cp:coreProperties>
</file>

<file path=docProps/custom.xml><?xml version="1.0" encoding="utf-8"?>
<Properties xmlns="http://schemas.openxmlformats.org/officeDocument/2006/custom-properties" xmlns:vt="http://schemas.openxmlformats.org/officeDocument/2006/docPropsVTypes"/>
</file>