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a:t>
            </a:r>
          </a:p>
        </p:txBody>
      </p:sp>
      <p:sp>
        <p:nvSpPr>
          <p:cNvPr id="3" name="Content Placeholder 2"/>
          <p:cNvSpPr>
            <a:spLocks noGrp="1"/>
          </p:cNvSpPr>
          <p:nvPr>
            <p:ph idx="1"/>
          </p:nvPr>
        </p:nvSpPr>
        <p:spPr/>
        <p:txBody>
          <a:bodyPr/>
          <a:lstStyle/>
          <a:p>
            <a:pPr lvl="0" indent="0" marL="0">
              <a:buNone/>
            </a:pPr>
            <a:r>
              <a:rPr/>
              <a:t>We’ve already seen a few example of methods when learning about Object and Data Structure Types in Python. Methods are essentially functions built into objects. Later on in the course we will learn about how to create our own objects and methods using Object Oriented Programming (OOP) and classes.</a:t>
            </a:r>
          </a:p>
          <a:p>
            <a:pPr lvl="0" indent="0" marL="0">
              <a:buNone/>
            </a:pPr>
            <a:r>
              <a:rPr/>
              <a:t>Methods perform specific actions on an object and can also take arguments, just like a function. This lecture will serve as just a brief introduction to methods and get you thinking about overall design methods that we will touch back upon when we reach OOP in the course.</a:t>
            </a:r>
          </a:p>
          <a:p>
            <a:pPr lvl="0" indent="0" marL="0">
              <a:buNone/>
            </a:pPr>
            <a:r>
              <a:rPr/>
              <a:t>Methods are in the form:</a:t>
            </a:r>
          </a:p>
          <a:p>
            <a:pPr lvl="0" indent="0">
              <a:buNone/>
            </a:pPr>
            <a:r>
              <a:rPr>
                <a:latin typeface="Courier"/>
              </a:rPr>
              <a:t>object.method(arg1,arg2,etc...)</a:t>
            </a:r>
          </a:p>
          <a:p>
            <a:pPr lvl="0" indent="0" marL="0">
              <a:buNone/>
            </a:pPr>
            <a:r>
              <a:rPr/>
              <a:t>You’ll later see that we can think of methods as having an argument ‘self’ referring to the object itself. You can’t see this argument but we will be using it later on in the course during the OOP lectures.</a:t>
            </a:r>
          </a:p>
          <a:p>
            <a:pPr lvl="0" indent="0" marL="0">
              <a:buNone/>
            </a:pPr>
            <a:r>
              <a:rPr/>
              <a:t>Let’s take a quick look at what an example of the various methods a list has:</a:t>
            </a:r>
          </a:p>
          <a:p>
            <a:pPr lvl="0" indent="0">
              <a:buNone/>
            </a:pPr>
            <a:r>
              <a:rPr i="1">
                <a:solidFill>
                  <a:srgbClr val="60A0B0"/>
                </a:solidFill>
                <a:latin typeface="Courier"/>
              </a:rPr>
              <a:t># Create a simple list</a:t>
            </a:r>
            <a:b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marL="0">
              <a:buNone/>
            </a:pPr>
            <a:r>
              <a:rPr/>
              <a:t>Fortunately, with iPython and the Jupyter Notebook we can quickly see all the possible methods using the tab key. The methods for a list are:</a:t>
            </a:r>
          </a:p>
          <a:p>
            <a:pPr lvl="0"/>
            <a:r>
              <a:rPr/>
              <a:t>append</a:t>
            </a:r>
          </a:p>
          <a:p>
            <a:pPr lvl="0"/>
            <a:r>
              <a:rPr/>
              <a:t>count</a:t>
            </a:r>
          </a:p>
          <a:p>
            <a:pPr lvl="0"/>
            <a:r>
              <a:rPr/>
              <a:t>extend</a:t>
            </a:r>
          </a:p>
          <a:p>
            <a:pPr lvl="0"/>
            <a:r>
              <a:rPr/>
              <a:t>insert</a:t>
            </a:r>
          </a:p>
          <a:p>
            <a:pPr lvl="0"/>
            <a:r>
              <a:rPr/>
              <a:t>pop</a:t>
            </a:r>
          </a:p>
          <a:p>
            <a:pPr lvl="0"/>
            <a:r>
              <a:rPr/>
              <a:t>remove</a:t>
            </a:r>
          </a:p>
          <a:p>
            <a:pPr lvl="0"/>
            <a:r>
              <a:rPr/>
              <a:t>reverse</a:t>
            </a:r>
          </a:p>
          <a:p>
            <a:pPr lvl="0"/>
            <a:r>
              <a:rPr/>
              <a:t>sort</a:t>
            </a:r>
          </a:p>
          <a:p>
            <a:pPr lvl="0" indent="0" marL="0">
              <a:buNone/>
            </a:pPr>
            <a:r>
              <a:rPr/>
              <a:t>Let’s try out a few of them:</a:t>
            </a:r>
          </a:p>
          <a:p>
            <a:pPr lvl="0" indent="0" marL="0">
              <a:buNone/>
            </a:pPr>
            <a:r>
              <a:rPr/>
              <a:t>append() allows us to add elements to the end of a list:</a:t>
            </a:r>
          </a:p>
          <a:p>
            <a:pPr lvl="0" indent="0">
              <a:buNone/>
            </a:pPr>
            <a:r>
              <a:rPr>
                <a:latin typeface="Courier"/>
              </a:rPr>
              <a:t>lst.append(</a:t>
            </a:r>
            <a:r>
              <a:rPr>
                <a:solidFill>
                  <a:srgbClr val="40A070"/>
                </a:solidFill>
                <a:latin typeface="Courier"/>
              </a:rPr>
              <a:t>6</a:t>
            </a:r>
            <a:r>
              <a:rPr>
                <a:latin typeface="Courier"/>
              </a:rPr>
              <a:t>)</a:t>
            </a:r>
          </a:p>
          <a:p>
            <a:pPr lvl="0" indent="0">
              <a:buNone/>
            </a:pPr>
            <a:r>
              <a:rPr>
                <a:latin typeface="Courier"/>
              </a:rPr>
              <a:t>lst</a:t>
            </a:r>
          </a:p>
          <a:p>
            <a:pPr lvl="0" indent="0">
              <a:buNone/>
            </a:pPr>
            <a:r>
              <a:rPr>
                <a:latin typeface="Courier"/>
              </a:rPr>
              <a:t>[1, 2, 3, 4, 5, 6]</a:t>
            </a:r>
          </a:p>
          <a:p>
            <a:pPr lvl="0" indent="0" marL="0">
              <a:buNone/>
            </a:pPr>
            <a:r>
              <a:rPr/>
              <a:t>Great! Now how about count()? The count() method will count the number of occurrences of an element in a list.</a:t>
            </a:r>
          </a:p>
          <a:p>
            <a:pPr lvl="0" indent="0">
              <a:buNone/>
            </a:pPr>
            <a:r>
              <a:rPr i="1">
                <a:solidFill>
                  <a:srgbClr val="60A0B0"/>
                </a:solidFill>
                <a:latin typeface="Courier"/>
              </a:rPr>
              <a:t># Check how many times 2 shows up in the list</a:t>
            </a:r>
            <a:b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You can always use Shift+Tab in the Jupyter Notebook to get more help about the method. In general Python you can use the help() function:</a:t>
            </a:r>
          </a:p>
          <a:p>
            <a:pPr lvl="0" indent="0">
              <a:buNone/>
            </a:pPr>
            <a:r>
              <a:rPr>
                <a:latin typeface="Courier"/>
              </a:rPr>
              <a:t>help(lst.count)</a:t>
            </a:r>
          </a:p>
          <a:p>
            <a:pPr lvl="0" indent="0">
              <a:buNone/>
            </a:pPr>
            <a:r>
              <a:rPr>
                <a:latin typeface="Courier"/>
              </a:rPr>
              <a:t>Help on built-in function count:
count(...) method of builtins.list instance
    L.count(value) -&gt; integer -- return number of occurrences of value</a:t>
            </a:r>
          </a:p>
          <a:p>
            <a:pPr lvl="0" indent="0" marL="0">
              <a:buNone/>
            </a:pPr>
            <a:r>
              <a:rPr/>
              <a:t>Feel free to play around with the rest of the methods for a list. Later on in this section your quiz will involve using help and Google searching for methods of different types of objects!</a:t>
            </a:r>
          </a:p>
          <a:p>
            <a:pPr lvl="0" indent="0" marL="0">
              <a:buNone/>
            </a:pPr>
            <a:r>
              <a:rPr/>
              <a:t>Great! By this lecture you should feel comfortable calling methods of objects in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2022-04-22T22:37:08Z</dcterms:created>
  <dcterms:modified xsi:type="dcterms:W3CDTF">2022-04-22T22:37:08Z</dcterms:modified>
</cp:coreProperties>
</file>

<file path=docProps/custom.xml><?xml version="1.0" encoding="utf-8"?>
<Properties xmlns="http://schemas.openxmlformats.org/officeDocument/2006/custom-properties" xmlns:vt="http://schemas.openxmlformats.org/officeDocument/2006/docPropsVTypes"/>
</file>