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function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a:t>
            </a:r>
          </a:p>
        </p:txBody>
      </p:sp>
      <p:sp>
        <p:nvSpPr>
          <p:cNvPr id="3" name="Content Placeholder 2"/>
          <p:cNvSpPr>
            <a:spLocks noGrp="1"/>
          </p:cNvSpPr>
          <p:nvPr>
            <p:ph idx="1"/>
          </p:nvPr>
        </p:nvSpPr>
        <p:spPr/>
        <p:txBody>
          <a:bodyPr/>
          <a:lstStyle/>
          <a:p>
            <a:pPr lvl="0" indent="0" marL="0">
              <a:spcBef>
                <a:spcPts val="3000"/>
              </a:spcBef>
              <a:buNone/>
            </a:pPr>
            <a:r>
              <a:rPr b="1"/>
              <a:t>Introduction to Functions</a:t>
            </a:r>
          </a:p>
          <a:p>
            <a:pPr lvl="0" indent="0" marL="0">
              <a:buNone/>
            </a:pPr>
            <a:r>
              <a:rPr/>
              <a:t>This lecture will consist of explaining what a function is in Python and how to create one. Functions will be one of our main building blocks when we construct larger and larger amounts of code to solve problems.</a:t>
            </a:r>
          </a:p>
          <a:p>
            <a:pPr lvl="0" indent="0" marL="0">
              <a:spcBef>
                <a:spcPts val="3000"/>
              </a:spcBef>
              <a:buNone/>
            </a:pPr>
            <a:r>
              <a:rPr b="1"/>
              <a:t>What is a function?</a:t>
            </a:r>
          </a:p>
          <a:p>
            <a:pPr lvl="0" indent="0" marL="0">
              <a:buNone/>
            </a:pPr>
            <a:r>
              <a:rPr/>
              <a:t>Formally, a function is a useful device that groups together a set of statements so they can be run more than once. They can also let us specify parameters that can serve as inputs to the functions.</a:t>
            </a:r>
          </a:p>
          <a:p>
            <a:pPr lvl="0" indent="0" marL="0">
              <a:buNone/>
            </a:pPr>
            <a:r>
              <a:rPr/>
              <a:t>On a more fundamental level, functions allow us to not have to repeatedly write the same code again and again. If you remember back to the lessons on strings and lists, remember that we used a function len() to get the length of a string. Since checking the length of a sequence is a common task you would want to write a function that can do this repeatedly at command.</a:t>
            </a:r>
          </a:p>
          <a:p>
            <a:pPr lvl="0" indent="0" marL="0">
              <a:buNone/>
            </a:pPr>
            <a:r>
              <a:rPr/>
              <a:t>Functions will be one of most basic levels of reusing code in Python, and it will also allow us to start thinking of program design (we will dive much deeper into the ideas of design when we learn about Object Oriented Programming).</a:t>
            </a:r>
          </a:p>
          <a:p>
            <a:pPr lvl="0" indent="0" marL="0">
              <a:spcBef>
                <a:spcPts val="3000"/>
              </a:spcBef>
              <a:buNone/>
            </a:pPr>
            <a:r>
              <a:rPr b="1"/>
              <a:t>Why even use functions?</a:t>
            </a:r>
          </a:p>
          <a:p>
            <a:pPr lvl="0" indent="0" marL="0">
              <a:buNone/>
            </a:pPr>
            <a:r>
              <a:rPr/>
              <a:t>Put simply, you should use functions when you plan on using a block of code multiple times. The function will allow you to call the same block of code without having to write it multiple times. This in turn will allow you to create more complex Python scripts. To really understand this though, we should actually write our own functions!</a:t>
            </a:r>
          </a:p>
          <a:p>
            <a:pPr lvl="0" indent="0" marL="0">
              <a:spcBef>
                <a:spcPts val="3000"/>
              </a:spcBef>
              <a:buNone/>
            </a:pPr>
            <a:r>
              <a:rPr b="1"/>
              <a:t>Function Topics</a:t>
            </a:r>
          </a:p>
          <a:p>
            <a:pPr lvl="0"/>
            <a:r>
              <a:rPr/>
              <a:t>def keyword</a:t>
            </a:r>
          </a:p>
          <a:p>
            <a:pPr lvl="0"/>
            <a:r>
              <a:rPr/>
              <a:t>simple example of a function</a:t>
            </a:r>
          </a:p>
          <a:p>
            <a:pPr lvl="0"/>
            <a:r>
              <a:rPr/>
              <a:t>calling a function with ()</a:t>
            </a:r>
          </a:p>
          <a:p>
            <a:pPr lvl="0"/>
            <a:r>
              <a:rPr/>
              <a:t>accepting parameters</a:t>
            </a:r>
          </a:p>
          <a:p>
            <a:pPr lvl="0"/>
            <a:r>
              <a:rPr/>
              <a:t>print versus return</a:t>
            </a:r>
          </a:p>
          <a:p>
            <a:pPr lvl="0"/>
            <a:r>
              <a:rPr/>
              <a:t>adding in logic inside a function</a:t>
            </a:r>
          </a:p>
          <a:p>
            <a:pPr lvl="0"/>
            <a:r>
              <a:rPr/>
              <a:t>multiple returns inside a function</a:t>
            </a:r>
          </a:p>
          <a:p>
            <a:pPr lvl="0"/>
            <a:r>
              <a:rPr/>
              <a:t>adding in loops inside a function</a:t>
            </a:r>
          </a:p>
          <a:p>
            <a:pPr lvl="0"/>
            <a:r>
              <a:rPr/>
              <a:t>tuple unpacking</a:t>
            </a:r>
          </a:p>
          <a:p>
            <a:pPr lvl="0"/>
            <a:r>
              <a:rPr/>
              <a:t>interactions between functions</a:t>
            </a:r>
          </a:p>
          <a:p>
            <a:pPr lvl="0" indent="0" marL="0">
              <a:spcBef>
                <a:spcPts val="3000"/>
              </a:spcBef>
              <a:buNone/>
            </a:pPr>
            <a:r>
              <a:rPr b="1"/>
              <a:t>def keyword</a:t>
            </a:r>
          </a:p>
          <a:p>
            <a:pPr lvl="0" indent="0" marL="0">
              <a:buNone/>
            </a:pPr>
            <a:r>
              <a:rPr/>
              <a:t>Let’s see how to build out a function’s syntax in Python. It has the following form:</a:t>
            </a:r>
          </a:p>
          <a:p>
            <a:pPr lvl="0" indent="0">
              <a:buNone/>
            </a:pPr>
            <a:r>
              <a:rPr b="1">
                <a:solidFill>
                  <a:srgbClr val="007020"/>
                </a:solidFill>
                <a:latin typeface="Courier"/>
              </a:rPr>
              <a:t>def</a:t>
            </a:r>
            <a:r>
              <a:rPr>
                <a:latin typeface="Courier"/>
              </a:rPr>
              <a:t> name_of_function(arg1,arg2):</a:t>
            </a:r>
            <a:br/>
            <a:r>
              <a:rPr>
                <a:latin typeface="Courier"/>
              </a:rPr>
              <a:t>    </a:t>
            </a:r>
            <a:r>
              <a:rPr i="1">
                <a:solidFill>
                  <a:srgbClr val="60A0B0"/>
                </a:solidFill>
                <a:latin typeface="Courier"/>
              </a:rPr>
              <a:t>'''</a:t>
            </a:r>
            <a:br/>
            <a:r>
              <a:rPr i="1">
                <a:solidFill>
                  <a:srgbClr val="60A0B0"/>
                </a:solidFill>
                <a:latin typeface="Courier"/>
              </a:rPr>
              <a:t>    This is where the function's Document String (docstring) goes.</a:t>
            </a:r>
            <a:br/>
            <a:r>
              <a:rPr i="1">
                <a:solidFill>
                  <a:srgbClr val="60A0B0"/>
                </a:solidFill>
                <a:latin typeface="Courier"/>
              </a:rPr>
              <a:t>    When you call help() on your function it will be printed out.</a:t>
            </a:r>
            <a:br/>
            <a:r>
              <a:rPr i="1">
                <a:solidFill>
                  <a:srgbClr val="60A0B0"/>
                </a:solidFill>
                <a:latin typeface="Courier"/>
              </a:rPr>
              <a:t>    '''</a:t>
            </a:r>
            <a:br/>
            <a:r>
              <a:rPr>
                <a:latin typeface="Courier"/>
              </a:rPr>
              <a:t>    </a:t>
            </a:r>
            <a:r>
              <a:rPr i="1">
                <a:solidFill>
                  <a:srgbClr val="60A0B0"/>
                </a:solidFill>
                <a:latin typeface="Courier"/>
              </a:rPr>
              <a:t># Do stuff here</a:t>
            </a:r>
            <a:br/>
            <a:r>
              <a:rPr>
                <a:latin typeface="Courier"/>
              </a:rPr>
              <a:t>    </a:t>
            </a:r>
            <a:r>
              <a:rPr i="1">
                <a:solidFill>
                  <a:srgbClr val="60A0B0"/>
                </a:solidFill>
                <a:latin typeface="Courier"/>
              </a:rPr>
              <a:t># Return desired result</a:t>
            </a:r>
          </a:p>
          <a:p>
            <a:pPr lvl="0" indent="0" marL="0">
              <a:buNone/>
            </a:pPr>
            <a:r>
              <a:rPr/>
              <a:t>We begin with def then a space followed by the name of the function. Try to keep names relevant, for example len() is a good name for a length() function. Also be careful with names, you wouldn’t want to call a function the same name as a </a:t>
            </a:r>
            <a:r>
              <a:rPr>
                <a:hlinkClick r:id="rId2"/>
              </a:rPr>
              <a:t>built-in function in Python</a:t>
            </a:r>
            <a:r>
              <a:rPr/>
              <a:t> (such as len).</a:t>
            </a:r>
          </a:p>
          <a:p>
            <a:pPr lvl="0" indent="0" marL="0">
              <a:buNone/>
            </a:pPr>
            <a:r>
              <a:rPr/>
              <a:t>Next come a pair of parentheses with a number of arguments separated by a comma. These arguments are the inputs for your function. You’ll be able to use these inputs in your function and reference them. After this you put a colon.</a:t>
            </a:r>
          </a:p>
          <a:p>
            <a:pPr lvl="0" indent="0" marL="0">
              <a:buNone/>
            </a:pPr>
            <a:r>
              <a:rPr/>
              <a:t>Now here is the important step, you must indent to begin the code inside your function correctly. Python makes use of </a:t>
            </a:r>
            <a:r>
              <a:rPr i="1"/>
              <a:t>whitespace</a:t>
            </a:r>
            <a:r>
              <a:rPr/>
              <a:t> to organize code. Lots of other programing languages do not do this, so keep that in mind.</a:t>
            </a:r>
          </a:p>
          <a:p>
            <a:pPr lvl="0" indent="0" marL="0">
              <a:buNone/>
            </a:pPr>
            <a:r>
              <a:rPr/>
              <a:t>Next you’ll see the docstring, this is where you write a basic description of the function. Using Jupyter and Jupyter Notebooks, you’ll be able to read these docstrings by pressing Shift+Tab after a function name. Docstrings are not necessary for simple functions, but it’s good practice to put them in so you or other people can easily understand the code you write.</a:t>
            </a:r>
          </a:p>
          <a:p>
            <a:pPr lvl="0" indent="0" marL="0">
              <a:buNone/>
            </a:pPr>
            <a:r>
              <a:rPr/>
              <a:t>After all this you begin writing the code you wish to execute.</a:t>
            </a:r>
          </a:p>
          <a:p>
            <a:pPr lvl="0" indent="0" marL="0">
              <a:buNone/>
            </a:pPr>
            <a:r>
              <a:rPr/>
              <a:t>The best way to learn functions is by going through examples. So let’s try to go through examples that relate back to the various objects and data structures we learned about before.</a:t>
            </a:r>
          </a:p>
          <a:p>
            <a:pPr lvl="0" indent="0" marL="0">
              <a:spcBef>
                <a:spcPts val="3000"/>
              </a:spcBef>
              <a:buNone/>
            </a:pPr>
            <a:r>
              <a:rPr b="1"/>
              <a:t>Simple example of a function</a:t>
            </a:r>
          </a:p>
          <a:p>
            <a:pPr lvl="0" indent="0">
              <a:buNone/>
            </a:pPr>
            <a:r>
              <a:rPr b="1">
                <a:solidFill>
                  <a:srgbClr val="007020"/>
                </a:solidFill>
                <a:latin typeface="Courier"/>
              </a:rPr>
              <a:t>def</a:t>
            </a:r>
            <a:r>
              <a:rPr>
                <a:latin typeface="Courier"/>
              </a:rPr>
              <a:t> say_hello():</a:t>
            </a:r>
            <a:br/>
            <a:r>
              <a:rPr>
                <a:latin typeface="Courier"/>
              </a:rPr>
              <a:t>    print(</a:t>
            </a:r>
            <a:r>
              <a:rPr>
                <a:solidFill>
                  <a:srgbClr val="4070A0"/>
                </a:solidFill>
                <a:latin typeface="Courier"/>
              </a:rPr>
              <a:t>'hello'</a:t>
            </a:r>
            <a:r>
              <a:rPr>
                <a:latin typeface="Courier"/>
              </a:rPr>
              <a:t>)</a:t>
            </a:r>
          </a:p>
          <a:p>
            <a:pPr lvl="0" indent="0" marL="0">
              <a:spcBef>
                <a:spcPts val="3000"/>
              </a:spcBef>
              <a:buNone/>
            </a:pPr>
            <a:r>
              <a:rPr b="1"/>
              <a:t>Calling a function with ()</a:t>
            </a:r>
          </a:p>
          <a:p>
            <a:pPr lvl="0" indent="0" marL="0">
              <a:buNone/>
            </a:pPr>
            <a:r>
              <a:rPr/>
              <a:t>Call the function:</a:t>
            </a:r>
          </a:p>
          <a:p>
            <a:pPr lvl="0" indent="0">
              <a:buNone/>
            </a:pPr>
            <a:r>
              <a:rPr>
                <a:latin typeface="Courier"/>
              </a:rPr>
              <a:t>say_hello()</a:t>
            </a:r>
          </a:p>
          <a:p>
            <a:pPr lvl="0" indent="0">
              <a:buNone/>
            </a:pPr>
            <a:r>
              <a:rPr>
                <a:latin typeface="Courier"/>
              </a:rPr>
              <a:t>hello</a:t>
            </a:r>
          </a:p>
          <a:p>
            <a:pPr lvl="0" indent="0" marL="0">
              <a:buNone/>
            </a:pPr>
            <a:r>
              <a:rPr/>
              <a:t>If you forget the parenthesis (), it will simply display the fact that say_hello is a function. Later on we will learn we can actually pass in functions into other functions! But for now, simply remember to call functions with ().</a:t>
            </a:r>
          </a:p>
          <a:p>
            <a:pPr lvl="0" indent="0">
              <a:buNone/>
            </a:pPr>
            <a:r>
              <a:rPr>
                <a:latin typeface="Courier"/>
              </a:rPr>
              <a:t>say_hello</a:t>
            </a:r>
          </a:p>
          <a:p>
            <a:pPr lvl="0" indent="0">
              <a:buNone/>
            </a:pPr>
            <a:r>
              <a:rPr>
                <a:latin typeface="Courier"/>
              </a:rPr>
              <a:t>&lt;function __main__.say_hello&gt;</a:t>
            </a:r>
          </a:p>
          <a:p>
            <a:pPr lvl="0" indent="0" marL="0">
              <a:spcBef>
                <a:spcPts val="3000"/>
              </a:spcBef>
              <a:buNone/>
            </a:pPr>
            <a:r>
              <a:rPr b="1"/>
              <a:t>Accepting parameters (arguments)</a:t>
            </a:r>
          </a:p>
          <a:p>
            <a:pPr lvl="0" indent="0" marL="0">
              <a:buNone/>
            </a:pPr>
            <a:r>
              <a:rPr/>
              <a:t>Let’s write a function that greets people with their name.</a:t>
            </a:r>
          </a:p>
          <a:p>
            <a:pPr lvl="0" indent="0">
              <a:buNone/>
            </a:pPr>
            <a:r>
              <a:rPr b="1">
                <a:solidFill>
                  <a:srgbClr val="007020"/>
                </a:solidFill>
                <a:latin typeface="Courier"/>
              </a:rPr>
              <a:t>def</a:t>
            </a:r>
            <a:r>
              <a:rPr>
                <a:latin typeface="Courier"/>
              </a:rPr>
              <a:t> greeting(name):</a:t>
            </a:r>
            <a:br/>
            <a:r>
              <a:rPr>
                <a:latin typeface="Courier"/>
              </a:rPr>
              <a:t>    print(</a:t>
            </a:r>
            <a:r>
              <a:rPr>
                <a:solidFill>
                  <a:srgbClr val="BB6688"/>
                </a:solidFill>
                <a:latin typeface="Courier"/>
              </a:rPr>
              <a:t>f'Hello </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greeting(</a:t>
            </a:r>
            <a:r>
              <a:rPr>
                <a:solidFill>
                  <a:srgbClr val="4070A0"/>
                </a:solidFill>
                <a:latin typeface="Courier"/>
              </a:rPr>
              <a:t>'Jose'</a:t>
            </a:r>
            <a:r>
              <a:rPr>
                <a:latin typeface="Courier"/>
              </a:rPr>
              <a:t>)</a:t>
            </a:r>
          </a:p>
          <a:p>
            <a:pPr lvl="0" indent="0">
              <a:buNone/>
            </a:pPr>
            <a:r>
              <a:rPr>
                <a:latin typeface="Courier"/>
              </a:rPr>
              <a:t>Hello Jose</a:t>
            </a:r>
          </a:p>
          <a:p>
            <a:pPr lvl="0" indent="0" marL="0">
              <a:spcBef>
                <a:spcPts val="3000"/>
              </a:spcBef>
              <a:buNone/>
            </a:pPr>
            <a:r>
              <a:rPr b="1"/>
              <a:t>Using return</a:t>
            </a:r>
          </a:p>
          <a:p>
            <a:pPr lvl="0" indent="0" marL="0">
              <a:buNone/>
            </a:pPr>
            <a:r>
              <a:rPr/>
              <a:t>So far we’ve only seen print() used, but if we actually want to save the resulting variable we need to use the </a:t>
            </a:r>
            <a:r>
              <a:rPr b="1"/>
              <a:t>return</a:t>
            </a:r>
            <a:r>
              <a:rPr/>
              <a:t> keyword.</a:t>
            </a:r>
          </a:p>
          <a:p>
            <a:pPr lvl="0" indent="0" marL="0">
              <a:buNone/>
            </a:pPr>
            <a:r>
              <a:rPr/>
              <a:t>Let’s see some example that use a return statement. return allows a function to </a:t>
            </a:r>
            <a:r>
              <a:rPr i="1"/>
              <a:t>return</a:t>
            </a:r>
            <a:r>
              <a:rPr/>
              <a:t> a result that can then be stored as a variable, or used in whatever manner a user wants.</a:t>
            </a:r>
          </a:p>
          <a:p>
            <a:pPr lvl="0" indent="0" marL="0">
              <a:spcBef>
                <a:spcPts val="3000"/>
              </a:spcBef>
              <a:buNone/>
            </a:pPr>
            <a:r>
              <a:rPr b="1"/>
              <a:t>Example: Addition function</a:t>
            </a:r>
          </a:p>
          <a:p>
            <a:pPr lvl="0" indent="0">
              <a:buNone/>
            </a:pPr>
            <a:r>
              <a:rPr b="1">
                <a:solidFill>
                  <a:srgbClr val="007020"/>
                </a:solidFill>
                <a:latin typeface="Courier"/>
              </a:rPr>
              <a:t>def</a:t>
            </a:r>
            <a:r>
              <a:rPr>
                <a:latin typeface="Courier"/>
              </a:rPr>
              <a:t> add_num(num1,num2):</a:t>
            </a:r>
            <a:br/>
            <a:r>
              <a:rPr>
                <a:latin typeface="Courier"/>
              </a:rPr>
              <a:t>    </a:t>
            </a:r>
            <a:r>
              <a:rPr b="1">
                <a:solidFill>
                  <a:srgbClr val="007020"/>
                </a:solidFill>
                <a:latin typeface="Courier"/>
              </a:rPr>
              <a:t>return</a:t>
            </a:r>
            <a:r>
              <a:rPr>
                <a:latin typeface="Courier"/>
              </a:rPr>
              <a:t> num1</a:t>
            </a:r>
            <a:r>
              <a:rPr>
                <a:solidFill>
                  <a:srgbClr val="666666"/>
                </a:solidFill>
                <a:latin typeface="Courier"/>
              </a:rPr>
              <a:t>+</a:t>
            </a:r>
            <a:r>
              <a:rPr>
                <a:latin typeface="Courier"/>
              </a:rPr>
              <a:t>num2</a:t>
            </a:r>
          </a:p>
          <a:p>
            <a:pPr lvl="0" indent="0">
              <a:buNone/>
            </a:pPr>
            <a:r>
              <a:rPr>
                <a:latin typeface="Courier"/>
              </a:rPr>
              <a:t>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9</a:t>
            </a:r>
          </a:p>
          <a:p>
            <a:pPr lvl="0" indent="0">
              <a:buNone/>
            </a:pPr>
            <a:r>
              <a:rPr i="1">
                <a:solidFill>
                  <a:srgbClr val="60A0B0"/>
                </a:solidFill>
                <a:latin typeface="Courier"/>
              </a:rPr>
              <a:t># Can also save as variable due to return</a:t>
            </a:r>
            <a:br/>
            <a:r>
              <a:rPr>
                <a:latin typeface="Courier"/>
              </a:rPr>
              <a:t>result </a:t>
            </a:r>
            <a:r>
              <a:rPr>
                <a:solidFill>
                  <a:srgbClr val="666666"/>
                </a:solidFill>
                <a:latin typeface="Courier"/>
              </a:rPr>
              <a:t>=</a:t>
            </a:r>
            <a:r>
              <a:rPr>
                <a:latin typeface="Courier"/>
              </a:rPr>
              <a:t> 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print(result)</a:t>
            </a:r>
          </a:p>
          <a:p>
            <a:pPr lvl="0" indent="0">
              <a:buNone/>
            </a:pPr>
            <a:r>
              <a:rPr>
                <a:latin typeface="Courier"/>
              </a:rPr>
              <a:t>9</a:t>
            </a:r>
          </a:p>
          <a:p>
            <a:pPr lvl="0" indent="0" marL="0">
              <a:buNone/>
            </a:pPr>
            <a:r>
              <a:rPr/>
              <a:t>What happens if we input two strings?</a:t>
            </a:r>
          </a:p>
          <a:p>
            <a:pPr lvl="0" indent="0">
              <a:buNone/>
            </a:pPr>
            <a:r>
              <a:rPr>
                <a:latin typeface="Courier"/>
              </a:rPr>
              <a:t>add_num(</a:t>
            </a:r>
            <a:r>
              <a:rPr>
                <a:solidFill>
                  <a:srgbClr val="4070A0"/>
                </a:solidFill>
                <a:latin typeface="Courier"/>
              </a:rPr>
              <a:t>'one'</a:t>
            </a:r>
            <a:r>
              <a:rPr>
                <a:latin typeface="Courier"/>
              </a:rPr>
              <a:t>,</a:t>
            </a:r>
            <a:r>
              <a:rPr>
                <a:solidFill>
                  <a:srgbClr val="4070A0"/>
                </a:solidFill>
                <a:latin typeface="Courier"/>
              </a:rPr>
              <a:t>'two'</a:t>
            </a:r>
            <a:r>
              <a:rPr>
                <a:latin typeface="Courier"/>
              </a:rPr>
              <a:t>)</a:t>
            </a:r>
          </a:p>
          <a:p>
            <a:pPr lvl="0" indent="0">
              <a:buNone/>
            </a:pPr>
            <a:r>
              <a:rPr>
                <a:latin typeface="Courier"/>
              </a:rPr>
              <a:t>'onetwo'</a:t>
            </a:r>
          </a:p>
          <a:p>
            <a:pPr lvl="0" indent="0" marL="0">
              <a:spcBef>
                <a:spcPts val="3000"/>
              </a:spcBef>
              <a:buNone/>
            </a:pPr>
            <a:r>
              <a:rPr b="1"/>
              <a:t>Very Common Question: “What is the difference between </a:t>
            </a:r>
            <a:r>
              <a:rPr b="1" i="1"/>
              <a:t>return</a:t>
            </a:r>
            <a:r>
              <a:rPr b="1"/>
              <a:t> and </a:t>
            </a:r>
            <a:r>
              <a:rPr b="1" i="1"/>
              <a:t>print</a:t>
            </a:r>
            <a:r>
              <a:rPr b="1"/>
              <a:t>?”</a:t>
            </a:r>
          </a:p>
          <a:p>
            <a:pPr lvl="0" indent="0" marL="0">
              <a:buNone/>
            </a:pPr>
            <a:r>
              <a:rPr b="1"/>
              <a:t>The return keyword allows you to actually save the result of the output of a function as a variable. The print() function simply displays the output to you, but doesn’t save it for future use. Let’s explore this in more detail</a:t>
            </a:r>
          </a:p>
          <a:p>
            <a:pPr lvl="0" indent="0">
              <a:buNone/>
            </a:pPr>
            <a:r>
              <a:rPr b="1">
                <a:solidFill>
                  <a:srgbClr val="007020"/>
                </a:solidFill>
                <a:latin typeface="Courier"/>
              </a:rPr>
              <a:t>def</a:t>
            </a:r>
            <a:r>
              <a:rPr>
                <a:latin typeface="Courier"/>
              </a:rPr>
              <a:t> print_result(a,b):</a:t>
            </a:r>
            <a:br/>
            <a:r>
              <a:rPr>
                <a:latin typeface="Courier"/>
              </a:rPr>
              <a:t>    print(a</a:t>
            </a:r>
            <a:r>
              <a:rPr>
                <a:solidFill>
                  <a:srgbClr val="666666"/>
                </a:solidFill>
                <a:latin typeface="Courier"/>
              </a:rPr>
              <a:t>+</a:t>
            </a:r>
            <a:r>
              <a:rPr>
                <a:latin typeface="Courier"/>
              </a:rPr>
              <a:t>b)</a:t>
            </a:r>
          </a:p>
          <a:p>
            <a:pPr lvl="0" indent="0">
              <a:buNone/>
            </a:pPr>
            <a:r>
              <a:rPr b="1">
                <a:solidFill>
                  <a:srgbClr val="007020"/>
                </a:solidFill>
                <a:latin typeface="Courier"/>
              </a:rPr>
              <a:t>def</a:t>
            </a:r>
            <a:r>
              <a:rPr>
                <a:latin typeface="Courier"/>
              </a:rPr>
              <a:t> return_result(a,b):</a:t>
            </a:r>
            <a:br/>
            <a:r>
              <a:rPr>
                <a:latin typeface="Courier"/>
              </a:rPr>
              <a:t>    </a:t>
            </a:r>
            <a:r>
              <a:rPr b="1">
                <a:solidFill>
                  <a:srgbClr val="007020"/>
                </a:solidFill>
                <a:latin typeface="Courier"/>
              </a:rPr>
              <a:t>return</a:t>
            </a:r>
            <a:r>
              <a:rPr>
                <a:latin typeface="Courier"/>
              </a:rPr>
              <a:t> a</a:t>
            </a:r>
            <a:r>
              <a:rPr>
                <a:solidFill>
                  <a:srgbClr val="666666"/>
                </a:solidFill>
                <a:latin typeface="Courier"/>
              </a:rPr>
              <a:t>+</a:t>
            </a:r>
            <a:r>
              <a:rPr>
                <a:latin typeface="Courier"/>
              </a:rPr>
              <a:t>b</a:t>
            </a:r>
          </a:p>
          <a:p>
            <a:pPr lvl="0" indent="0">
              <a:buNone/>
            </a:pPr>
            <a:r>
              <a:rPr>
                <a:latin typeface="Courier"/>
              </a:rPr>
              <a:t>print_result(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a:buNone/>
            </a:pPr>
            <a:r>
              <a:rPr i="1">
                <a:solidFill>
                  <a:srgbClr val="60A0B0"/>
                </a:solidFill>
                <a:latin typeface="Courier"/>
              </a:rPr>
              <a:t># You won't see any output if you run this in a .py script</a:t>
            </a:r>
            <a:br/>
            <a:r>
              <a:rPr>
                <a:latin typeface="Courier"/>
              </a:rPr>
              <a:t>return_result(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marL="0">
              <a:buNone/>
            </a:pPr>
            <a:r>
              <a:rPr b="1"/>
              <a:t>But what happens if we actually want to save this result for later use?</a:t>
            </a:r>
          </a:p>
          <a:p>
            <a:pPr lvl="0" indent="0">
              <a:buNone/>
            </a:pPr>
            <a:r>
              <a:rPr>
                <a:latin typeface="Courier"/>
              </a:rPr>
              <a:t>my_result </a:t>
            </a:r>
            <a:r>
              <a:rPr>
                <a:solidFill>
                  <a:srgbClr val="666666"/>
                </a:solidFill>
                <a:latin typeface="Courier"/>
              </a:rPr>
              <a:t>=</a:t>
            </a:r>
            <a:r>
              <a:rPr>
                <a:latin typeface="Courier"/>
              </a:rPr>
              <a:t> print_result(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40</a:t>
            </a:r>
          </a:p>
          <a:p>
            <a:pPr lvl="0" indent="0">
              <a:buNone/>
            </a:pPr>
            <a:r>
              <a:rPr>
                <a:latin typeface="Courier"/>
              </a:rPr>
              <a:t>my_result</a:t>
            </a:r>
          </a:p>
          <a:p>
            <a:pPr lvl="0" indent="0">
              <a:buNone/>
            </a:pPr>
            <a:r>
              <a:rPr>
                <a:latin typeface="Courier"/>
              </a:rPr>
              <a:t>type(my_result)</a:t>
            </a:r>
          </a:p>
          <a:p>
            <a:pPr lvl="0" indent="0">
              <a:buNone/>
            </a:pPr>
            <a:r>
              <a:rPr>
                <a:latin typeface="Courier"/>
              </a:rPr>
              <a:t>NoneType</a:t>
            </a:r>
          </a:p>
          <a:p>
            <a:pPr lvl="0" indent="0" marL="0">
              <a:buNone/>
            </a:pPr>
            <a:r>
              <a:rPr b="1"/>
              <a:t>Be careful! Notice how print_result() doesn’t let you actually save the result to a variable! It only prints it out, with print() returning None for the assignment!</a:t>
            </a:r>
          </a:p>
          <a:p>
            <a:pPr lvl="0" indent="0">
              <a:buNone/>
            </a:pPr>
            <a:r>
              <a:rPr>
                <a:latin typeface="Courier"/>
              </a:rPr>
              <a:t>my_result </a:t>
            </a:r>
            <a:r>
              <a:rPr>
                <a:solidFill>
                  <a:srgbClr val="666666"/>
                </a:solidFill>
                <a:latin typeface="Courier"/>
              </a:rPr>
              <a:t>=</a:t>
            </a:r>
            <a:r>
              <a:rPr>
                <a:latin typeface="Courier"/>
              </a:rPr>
              <a:t> return_result(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my_result</a:t>
            </a:r>
          </a:p>
          <a:p>
            <a:pPr lvl="0" indent="0">
              <a:buNone/>
            </a:pPr>
            <a:r>
              <a:rPr>
                <a:latin typeface="Courier"/>
              </a:rPr>
              <a:t>40</a:t>
            </a:r>
          </a:p>
          <a:p>
            <a:pPr lvl="0" indent="0">
              <a:buNone/>
            </a:pPr>
            <a:r>
              <a:rPr>
                <a:latin typeface="Courier"/>
              </a:rPr>
              <a:t>my_result </a:t>
            </a:r>
            <a:r>
              <a:rPr>
                <a:solidFill>
                  <a:srgbClr val="666666"/>
                </a:solidFill>
                <a:latin typeface="Courier"/>
              </a:rPr>
              <a:t>+</a:t>
            </a:r>
            <a:r>
              <a:rPr>
                <a:latin typeface="Courier"/>
              </a:rPr>
              <a:t> my_result</a:t>
            </a:r>
          </a:p>
          <a:p>
            <a:pPr lvl="0" indent="0">
              <a:buNone/>
            </a:pPr>
            <a:r>
              <a:rPr>
                <a:latin typeface="Courier"/>
              </a:rPr>
              <a:t>80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Logic to Internal Function Operations</a:t>
            </a:r>
          </a:p>
        </p:txBody>
      </p:sp>
      <p:sp>
        <p:nvSpPr>
          <p:cNvPr id="3" name="Content Placeholder 2"/>
          <p:cNvSpPr>
            <a:spLocks noGrp="1"/>
          </p:cNvSpPr>
          <p:nvPr>
            <p:ph idx="1"/>
          </p:nvPr>
        </p:nvSpPr>
        <p:spPr/>
        <p:txBody>
          <a:bodyPr/>
          <a:lstStyle/>
          <a:p>
            <a:pPr lvl="0" indent="0" marL="0">
              <a:buNone/>
            </a:pPr>
            <a:r>
              <a:rPr/>
              <a:t>So far we know quite a bit about constructing logical statements with Python, such as if/else/elif statements, for and while loops, checking if an item is </a:t>
            </a:r>
            <a:r>
              <a:rPr b="1"/>
              <a:t>in</a:t>
            </a:r>
            <a:r>
              <a:rPr/>
              <a:t> a list or </a:t>
            </a:r>
            <a:r>
              <a:rPr b="1"/>
              <a:t>not in</a:t>
            </a:r>
            <a:r>
              <a:rPr/>
              <a:t> a list (Useful Operators Lecture). Let’s now see how we can perform these operations within a function.</a:t>
            </a:r>
          </a:p>
          <a:p>
            <a:pPr lvl="0" indent="0" marL="0">
              <a:spcBef>
                <a:spcPts val="3000"/>
              </a:spcBef>
              <a:buNone/>
            </a:pPr>
            <a:r>
              <a:rPr b="1"/>
              <a:t>Check if a number is even</a:t>
            </a:r>
          </a:p>
          <a:p>
            <a:pPr lvl="0" indent="0" marL="0">
              <a:buNone/>
            </a:pPr>
            <a:r>
              <a:rPr b="1"/>
              <a:t>Recall the mod operator % which returns the remainder after division, if a number is even then mod 2 (% 2) should be == to zero.</a:t>
            </a:r>
          </a:p>
          <a:p>
            <a:pPr lvl="0" indent="0">
              <a:buNone/>
            </a:pP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1</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True</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False</a:t>
            </a:r>
          </a:p>
          <a:p>
            <a:pPr lvl="0" indent="0" marL="0">
              <a:buNone/>
            </a:pPr>
            <a:r>
              <a:rPr/>
              <a:t>** Let’s use this to construct a function. Notice how we simply return the boolean check.**</a:t>
            </a:r>
          </a:p>
          <a:p>
            <a:pPr lvl="0" indent="0">
              <a:buNone/>
            </a:pPr>
            <a:r>
              <a:rPr b="1">
                <a:solidFill>
                  <a:srgbClr val="007020"/>
                </a:solidFill>
                <a:latin typeface="Courier"/>
              </a:rPr>
              <a:t>def</a:t>
            </a:r>
            <a:r>
              <a:rPr>
                <a:latin typeface="Courier"/>
              </a:rPr>
              <a:t> even_check(number):</a:t>
            </a:r>
            <a:br/>
            <a:r>
              <a:rPr>
                <a:latin typeface="Courier"/>
              </a:rPr>
              <a:t>    </a:t>
            </a:r>
            <a:r>
              <a:rPr b="1">
                <a:solidFill>
                  <a:srgbClr val="007020"/>
                </a:solidFill>
                <a:latin typeface="Courier"/>
              </a:rPr>
              <a:t>return</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even_check(</a:t>
            </a:r>
            <a:r>
              <a:rPr>
                <a:solidFill>
                  <a:srgbClr val="40A070"/>
                </a:solidFill>
                <a:latin typeface="Courier"/>
              </a:rPr>
              <a:t>20</a:t>
            </a:r>
            <a:r>
              <a:rPr>
                <a:latin typeface="Courier"/>
              </a:rPr>
              <a:t>)</a:t>
            </a:r>
          </a:p>
          <a:p>
            <a:pPr lvl="0" indent="0">
              <a:buNone/>
            </a:pPr>
            <a:r>
              <a:rPr>
                <a:latin typeface="Courier"/>
              </a:rPr>
              <a:t>True</a:t>
            </a:r>
          </a:p>
          <a:p>
            <a:pPr lvl="0" indent="0">
              <a:buNone/>
            </a:pPr>
            <a:r>
              <a:rPr>
                <a:latin typeface="Courier"/>
              </a:rPr>
              <a:t>even_check(</a:t>
            </a:r>
            <a:r>
              <a:rPr>
                <a:solidFill>
                  <a:srgbClr val="40A070"/>
                </a:solidFill>
                <a:latin typeface="Courier"/>
              </a:rPr>
              <a:t>21</a:t>
            </a:r>
            <a:r>
              <a:rPr>
                <a:latin typeface="Courier"/>
              </a:rPr>
              <a:t>)</a:t>
            </a:r>
          </a:p>
          <a:p>
            <a:pPr lvl="0" indent="0">
              <a:buNone/>
            </a:pPr>
            <a:r>
              <a:rPr>
                <a:latin typeface="Courier"/>
              </a:rPr>
              <a:t>False</a:t>
            </a:r>
          </a:p>
          <a:p>
            <a:pPr lvl="0" indent="0" marL="0">
              <a:spcBef>
                <a:spcPts val="3000"/>
              </a:spcBef>
              <a:buNone/>
            </a:pPr>
            <a:r>
              <a:rPr b="1"/>
              <a:t>Check if any number in a list is even</a:t>
            </a:r>
          </a:p>
          <a:p>
            <a:pPr lvl="0" indent="0" marL="0">
              <a:buNone/>
            </a:pPr>
            <a:r>
              <a:rPr/>
              <a:t>Let’s return a boolean indicating if </a:t>
            </a:r>
            <a:r>
              <a:rPr b="1"/>
              <a:t>any</a:t>
            </a:r>
            <a:r>
              <a:rPr/>
              <a:t> number in a list is even. Notice here how </a:t>
            </a:r>
            <a:r>
              <a:rPr b="1"/>
              <a:t>return</a:t>
            </a:r>
            <a:r>
              <a:rPr/>
              <a:t> breaks out of the loop and exits the function</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Otherwise we don't do anything</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p>
          <a:p>
            <a:pPr lvl="0" indent="0" marL="0">
              <a:buNone/>
            </a:pPr>
            <a:r>
              <a:rPr/>
              <a:t>** Is this enough? NO! We’re not returning anything if they are all odds!**</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p>
          <a:p>
            <a:pPr lvl="0" indent="0" marL="0">
              <a:buNone/>
            </a:pPr>
            <a:r>
              <a:rPr/>
              <a:t>** VERY COMMON MISTAKE!! LET’S SEE A COMMON LOGIC ERROR, NOTE THIS IS WRONG!!!**</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This is WRONG! This returns False at the very first odd number!</a:t>
            </a:r>
            <a:br/>
            <a:r>
              <a:rPr>
                <a:latin typeface="Courier"/>
              </a:rPr>
              <a:t>        </a:t>
            </a:r>
            <a:r>
              <a:rPr i="1">
                <a:solidFill>
                  <a:srgbClr val="60A0B0"/>
                </a:solidFill>
                <a:latin typeface="Courier"/>
              </a:rPr>
              <a:t># It doesn't end up checking the other numbers in the list!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i="1">
                <a:solidFill>
                  <a:srgbClr val="60A0B0"/>
                </a:solidFill>
                <a:latin typeface="Courier"/>
              </a:rPr>
              <a:t># UH OH! It is returning False after hitting the first 1</a:t>
            </a:r>
            <a:b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False</a:t>
            </a:r>
          </a:p>
          <a:p>
            <a:pPr lvl="0" indent="0" marL="0">
              <a:buNone/>
            </a:pPr>
            <a:r>
              <a:rPr/>
              <a:t>** Correct Approach: We need to initiate a return False AFTER running through the entire loop**</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False</a:t>
            </a:r>
          </a:p>
          <a:p>
            <a:pPr lvl="0" indent="0" marL="0">
              <a:spcBef>
                <a:spcPts val="3000"/>
              </a:spcBef>
              <a:buNone/>
            </a:pPr>
            <a:r>
              <a:rPr b="1"/>
              <a:t>Return all even numbers in a list</a:t>
            </a:r>
          </a:p>
          <a:p>
            <a:pPr lvl="0" indent="0" marL="0">
              <a:buNone/>
            </a:pPr>
            <a:r>
              <a:rPr/>
              <a:t>Let’s add more complexity, we now will return all the even numbers in a list, otherwise return an empty list.</a:t>
            </a:r>
          </a:p>
          <a:p>
            <a:pPr lvl="0" indent="0">
              <a:buNone/>
            </a:pPr>
            <a:r>
              <a:rPr b="1">
                <a:solidFill>
                  <a:srgbClr val="007020"/>
                </a:solidFill>
                <a:latin typeface="Courier"/>
              </a:rPr>
              <a:t>def</a:t>
            </a:r>
            <a:r>
              <a:rPr>
                <a:latin typeface="Courier"/>
              </a:rPr>
              <a:t> check_even_list(num_list):</a:t>
            </a:r>
            <a:br/>
            <a:r>
              <a:rPr>
                <a:latin typeface="Courier"/>
              </a:rPr>
              <a:t>    </a:t>
            </a:r>
            <a:br/>
            <a:r>
              <a:rPr>
                <a:latin typeface="Courier"/>
              </a:rPr>
              <a:t>    even_numbers </a:t>
            </a:r>
            <a:r>
              <a:rPr>
                <a:solidFill>
                  <a:srgbClr val="666666"/>
                </a:solidFill>
                <a:latin typeface="Courier"/>
              </a:rPr>
              <a:t>=</a:t>
            </a:r>
            <a:r>
              <a:rPr>
                <a:latin typeface="Courier"/>
              </a:rPr>
              <a:t> []</a:t>
            </a:r>
            <a:br/>
            <a:r>
              <a:rPr>
                <a:latin typeface="Courier"/>
              </a:rPr>
              <a:t>    </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append the even number</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even_numbers.append(number)</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even_numbers</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p>
          <a:p>
            <a:pPr lvl="0" indent="0">
              <a:buNone/>
            </a:pPr>
            <a:r>
              <a:rPr>
                <a:latin typeface="Courier"/>
              </a:rPr>
              <a:t>[2, 4, 6]</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a:t>
            </a:r>
          </a:p>
          <a:p>
            <a:pPr lvl="0" indent="0" marL="0">
              <a:spcBef>
                <a:spcPts val="3000"/>
              </a:spcBef>
              <a:buNone/>
            </a:pPr>
            <a:r>
              <a:rPr b="1"/>
              <a:t>Returning Tuples for Unpacking</a:t>
            </a:r>
          </a:p>
          <a:p>
            <a:pPr lvl="0" indent="0" marL="0">
              <a:buNone/>
            </a:pPr>
            <a:r>
              <a:rPr/>
              <a:t>** Recall we can loop through a list of tuples and “unpack” the values within them**</a:t>
            </a:r>
          </a:p>
          <a:p>
            <a:pPr lvl="0" indent="0">
              <a:buNone/>
            </a:pPr>
            <a:r>
              <a:rPr>
                <a:latin typeface="Courier"/>
              </a:rPr>
              <a:t>stock_prices </a:t>
            </a:r>
            <a:r>
              <a:rPr>
                <a:solidFill>
                  <a:srgbClr val="666666"/>
                </a:solidFill>
                <a:latin typeface="Courier"/>
              </a:rPr>
              <a:t>=</a:t>
            </a:r>
            <a:r>
              <a:rPr>
                <a:latin typeface="Courier"/>
              </a:rPr>
              <a:t> [(</a:t>
            </a:r>
            <a:r>
              <a:rPr>
                <a:solidFill>
                  <a:srgbClr val="4070A0"/>
                </a:solidFill>
                <a:latin typeface="Courier"/>
              </a:rPr>
              <a:t>'AAPL'</a:t>
            </a:r>
            <a:r>
              <a:rPr>
                <a:latin typeface="Courier"/>
              </a:rPr>
              <a:t>,</a:t>
            </a:r>
            <a:r>
              <a:rPr>
                <a:solidFill>
                  <a:srgbClr val="40A070"/>
                </a:solidFill>
                <a:latin typeface="Courier"/>
              </a:rPr>
              <a:t>200</a:t>
            </a:r>
            <a:r>
              <a:rPr>
                <a:latin typeface="Courier"/>
              </a:rPr>
              <a:t>),(</a:t>
            </a:r>
            <a:r>
              <a:rPr>
                <a:solidFill>
                  <a:srgbClr val="4070A0"/>
                </a:solidFill>
                <a:latin typeface="Courier"/>
              </a:rPr>
              <a:t>'GOOG'</a:t>
            </a:r>
            <a:r>
              <a:rPr>
                <a:latin typeface="Courier"/>
              </a:rPr>
              <a:t>,</a:t>
            </a:r>
            <a:r>
              <a:rPr>
                <a:solidFill>
                  <a:srgbClr val="40A070"/>
                </a:solidFill>
                <a:latin typeface="Courier"/>
              </a:rPr>
              <a:t>300</a:t>
            </a:r>
            <a:r>
              <a:rPr>
                <a:latin typeface="Courier"/>
              </a:rPr>
              <a:t>),(</a:t>
            </a:r>
            <a:r>
              <a:rPr>
                <a:solidFill>
                  <a:srgbClr val="4070A0"/>
                </a:solidFill>
                <a:latin typeface="Courier"/>
              </a:rPr>
              <a:t>'MSFT'</a:t>
            </a:r>
            <a:r>
              <a:rPr>
                <a:latin typeface="Courier"/>
              </a:rPr>
              <a:t>,</a:t>
            </a:r>
            <a:r>
              <a:rPr>
                <a:solidFill>
                  <a:srgbClr val="40A070"/>
                </a:solidFill>
                <a:latin typeface="Courier"/>
              </a:rPr>
              <a:t>400</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stock_prices:</a:t>
            </a:r>
            <a:br/>
            <a:r>
              <a:rPr>
                <a:latin typeface="Courier"/>
              </a:rPr>
              <a:t>    print(item)</a:t>
            </a:r>
          </a:p>
          <a:p>
            <a:pPr lvl="0" indent="0">
              <a:buNone/>
            </a:pPr>
            <a:r>
              <a:rPr>
                <a:latin typeface="Courier"/>
              </a:rPr>
              <a:t>('AAPL', 200)
('GOOG', 300)
('MSFT', 400)</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print(stock)</a:t>
            </a:r>
          </a:p>
          <a:p>
            <a:pPr lvl="0" indent="0">
              <a:buNone/>
            </a:pPr>
            <a:r>
              <a:rPr>
                <a:latin typeface="Courier"/>
              </a:rPr>
              <a:t>AAPL
GOOG
MSFT</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print(price)</a:t>
            </a:r>
          </a:p>
          <a:p>
            <a:pPr lvl="0" indent="0">
              <a:buNone/>
            </a:pPr>
            <a:r>
              <a:rPr>
                <a:latin typeface="Courier"/>
              </a:rPr>
              <a:t>200
300
400</a:t>
            </a:r>
          </a:p>
          <a:p>
            <a:pPr lvl="0" indent="0" marL="0">
              <a:buNone/>
            </a:pPr>
            <a:r>
              <a:rPr b="1"/>
              <a:t>Similarly, functions often return tuples, to easily return multiple results for later use.</a:t>
            </a:r>
          </a:p>
          <a:p>
            <a:pPr lvl="0" indent="0" marL="0">
              <a:buNone/>
            </a:pPr>
            <a:r>
              <a:rPr/>
              <a:t>Let’s imagine the following list:</a:t>
            </a:r>
          </a:p>
          <a:p>
            <a:pPr lvl="0" indent="0">
              <a:buNone/>
            </a:pPr>
            <a:r>
              <a:rPr>
                <a:latin typeface="Courier"/>
              </a:rPr>
              <a:t>work_hours </a:t>
            </a:r>
            <a:r>
              <a:rPr>
                <a:solidFill>
                  <a:srgbClr val="666666"/>
                </a:solidFill>
                <a:latin typeface="Courier"/>
              </a:rPr>
              <a:t>=</a:t>
            </a:r>
            <a:r>
              <a:rPr>
                <a:latin typeface="Courier"/>
              </a:rPr>
              <a:t> [(</a:t>
            </a:r>
            <a:r>
              <a:rPr>
                <a:solidFill>
                  <a:srgbClr val="4070A0"/>
                </a:solidFill>
                <a:latin typeface="Courier"/>
              </a:rPr>
              <a:t>'Abby'</a:t>
            </a:r>
            <a:r>
              <a:rPr>
                <a:latin typeface="Courier"/>
              </a:rPr>
              <a:t>,</a:t>
            </a:r>
            <a:r>
              <a:rPr>
                <a:solidFill>
                  <a:srgbClr val="40A070"/>
                </a:solidFill>
                <a:latin typeface="Courier"/>
              </a:rPr>
              <a:t>100</a:t>
            </a:r>
            <a:r>
              <a:rPr>
                <a:latin typeface="Courier"/>
              </a:rPr>
              <a:t>),(</a:t>
            </a:r>
            <a:r>
              <a:rPr>
                <a:solidFill>
                  <a:srgbClr val="4070A0"/>
                </a:solidFill>
                <a:latin typeface="Courier"/>
              </a:rPr>
              <a:t>'Billy'</a:t>
            </a:r>
            <a:r>
              <a:rPr>
                <a:latin typeface="Courier"/>
              </a:rPr>
              <a:t>,</a:t>
            </a:r>
            <a:r>
              <a:rPr>
                <a:solidFill>
                  <a:srgbClr val="40A070"/>
                </a:solidFill>
                <a:latin typeface="Courier"/>
              </a:rPr>
              <a:t>400</a:t>
            </a:r>
            <a:r>
              <a:rPr>
                <a:latin typeface="Courier"/>
              </a:rPr>
              <a:t>),(</a:t>
            </a:r>
            <a:r>
              <a:rPr>
                <a:solidFill>
                  <a:srgbClr val="4070A0"/>
                </a:solidFill>
                <a:latin typeface="Courier"/>
              </a:rPr>
              <a:t>'Cassie'</a:t>
            </a:r>
            <a:r>
              <a:rPr>
                <a:latin typeface="Courier"/>
              </a:rPr>
              <a:t>,</a:t>
            </a:r>
            <a:r>
              <a:rPr>
                <a:solidFill>
                  <a:srgbClr val="40A070"/>
                </a:solidFill>
                <a:latin typeface="Courier"/>
              </a:rPr>
              <a:t>800</a:t>
            </a:r>
            <a:r>
              <a:rPr>
                <a:latin typeface="Courier"/>
              </a:rPr>
              <a:t>)]</a:t>
            </a:r>
          </a:p>
          <a:p>
            <a:pPr lvl="0" indent="0" marL="0">
              <a:buNone/>
            </a:pPr>
            <a:r>
              <a:rPr/>
              <a:t>The employee of the month function will return both the name and number of hours worked for the top performer (judged by number of hours worked).</a:t>
            </a:r>
          </a:p>
          <a:p>
            <a:pPr lvl="0" indent="0">
              <a:buNone/>
            </a:pPr>
            <a:r>
              <a:rPr b="1">
                <a:solidFill>
                  <a:srgbClr val="007020"/>
                </a:solidFill>
                <a:latin typeface="Courier"/>
              </a:rPr>
              <a:t>def</a:t>
            </a:r>
            <a:r>
              <a:rPr>
                <a:latin typeface="Courier"/>
              </a:rPr>
              <a:t> employee_check(work_hours):</a:t>
            </a:r>
            <a:br/>
            <a:r>
              <a:rPr>
                <a:latin typeface="Courier"/>
              </a:rPr>
              <a:t>    </a:t>
            </a:r>
            <a:br/>
            <a:r>
              <a:rPr>
                <a:latin typeface="Courier"/>
              </a:rPr>
              <a:t>    </a:t>
            </a:r>
            <a:r>
              <a:rPr i="1">
                <a:solidFill>
                  <a:srgbClr val="60A0B0"/>
                </a:solidFill>
                <a:latin typeface="Courier"/>
              </a:rPr>
              <a:t># Set some max value to intially beat, like zero hours</a:t>
            </a:r>
            <a:br/>
            <a:r>
              <a:rPr>
                <a:latin typeface="Courier"/>
              </a:rPr>
              <a:t>    current_max </a:t>
            </a:r>
            <a:r>
              <a:rPr>
                <a:solidFill>
                  <a:srgbClr val="666666"/>
                </a:solidFill>
                <a:latin typeface="Courier"/>
              </a:rPr>
              <a:t>=</a:t>
            </a:r>
            <a:r>
              <a:rPr>
                <a:latin typeface="Courier"/>
              </a:rPr>
              <a:t> </a:t>
            </a:r>
            <a:r>
              <a:rPr>
                <a:solidFill>
                  <a:srgbClr val="40A070"/>
                </a:solidFill>
                <a:latin typeface="Courier"/>
              </a:rPr>
              <a:t>0</a:t>
            </a:r>
            <a:br/>
            <a:r>
              <a:rPr>
                <a:latin typeface="Courier"/>
              </a:rPr>
              <a:t>    </a:t>
            </a:r>
            <a:r>
              <a:rPr i="1">
                <a:solidFill>
                  <a:srgbClr val="60A0B0"/>
                </a:solidFill>
                <a:latin typeface="Courier"/>
              </a:rPr>
              <a:t># Set some empty value before the loop</a:t>
            </a:r>
            <a:br/>
            <a:r>
              <a:rPr>
                <a:latin typeface="Courier"/>
              </a:rPr>
              <a:t>    employee_of_month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for</a:t>
            </a:r>
            <a:r>
              <a:rPr>
                <a:latin typeface="Courier"/>
              </a:rPr>
              <a:t> employee,hours </a:t>
            </a:r>
            <a:r>
              <a:rPr b="1">
                <a:solidFill>
                  <a:srgbClr val="007020"/>
                </a:solidFill>
                <a:latin typeface="Courier"/>
              </a:rPr>
              <a:t>in</a:t>
            </a:r>
            <a:r>
              <a:rPr>
                <a:latin typeface="Courier"/>
              </a:rPr>
              <a:t> work_hours:</a:t>
            </a:r>
            <a:br/>
            <a:r>
              <a:rPr>
                <a:latin typeface="Courier"/>
              </a:rPr>
              <a:t>        </a:t>
            </a:r>
            <a:r>
              <a:rPr b="1">
                <a:solidFill>
                  <a:srgbClr val="007020"/>
                </a:solidFill>
                <a:latin typeface="Courier"/>
              </a:rPr>
              <a:t>if</a:t>
            </a:r>
            <a:r>
              <a:rPr>
                <a:latin typeface="Courier"/>
              </a:rPr>
              <a:t> hours </a:t>
            </a:r>
            <a:r>
              <a:rPr>
                <a:solidFill>
                  <a:srgbClr val="666666"/>
                </a:solidFill>
                <a:latin typeface="Courier"/>
              </a:rPr>
              <a:t>&gt;</a:t>
            </a:r>
            <a:r>
              <a:rPr>
                <a:latin typeface="Courier"/>
              </a:rPr>
              <a:t> current_max:</a:t>
            </a:r>
            <a:br/>
            <a:r>
              <a:rPr>
                <a:latin typeface="Courier"/>
              </a:rPr>
              <a:t>            current_max </a:t>
            </a:r>
            <a:r>
              <a:rPr>
                <a:solidFill>
                  <a:srgbClr val="666666"/>
                </a:solidFill>
                <a:latin typeface="Courier"/>
              </a:rPr>
              <a:t>=</a:t>
            </a:r>
            <a:r>
              <a:rPr>
                <a:latin typeface="Courier"/>
              </a:rPr>
              <a:t> hours</a:t>
            </a:r>
            <a:br/>
            <a:r>
              <a:rPr>
                <a:latin typeface="Courier"/>
              </a:rPr>
              <a:t>            employee_of_month </a:t>
            </a:r>
            <a:r>
              <a:rPr>
                <a:solidFill>
                  <a:srgbClr val="666666"/>
                </a:solidFill>
                <a:latin typeface="Courier"/>
              </a:rPr>
              <a:t>=</a:t>
            </a:r>
            <a:r>
              <a:rPr>
                <a:latin typeface="Courier"/>
              </a:rPr>
              <a:t> employee</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i="1">
                <a:solidFill>
                  <a:srgbClr val="60A0B0"/>
                </a:solidFill>
                <a:latin typeface="Courier"/>
              </a:rPr>
              <a:t># Notice the indentation here</a:t>
            </a:r>
            <a:br/>
            <a:r>
              <a:rPr>
                <a:latin typeface="Courier"/>
              </a:rPr>
              <a:t>    </a:t>
            </a:r>
            <a:r>
              <a:rPr b="1">
                <a:solidFill>
                  <a:srgbClr val="007020"/>
                </a:solidFill>
                <a:latin typeface="Courier"/>
              </a:rPr>
              <a:t>return</a:t>
            </a:r>
            <a:r>
              <a:rPr>
                <a:latin typeface="Courier"/>
              </a:rPr>
              <a:t> (employee_of_month,current_max)</a:t>
            </a:r>
          </a:p>
          <a:p>
            <a:pPr lvl="0" indent="0">
              <a:buNone/>
            </a:pPr>
            <a:r>
              <a:rPr>
                <a:latin typeface="Courier"/>
              </a:rPr>
              <a:t>employee_check(work_hours)</a:t>
            </a:r>
          </a:p>
          <a:p>
            <a:pPr lvl="0" indent="0">
              <a:buNone/>
            </a:pPr>
            <a:r>
              <a:rPr>
                <a:latin typeface="Courier"/>
              </a:rPr>
              <a:t>('Cassie', 800)</a:t>
            </a:r>
          </a:p>
          <a:p>
            <a:pPr lvl="0" indent="0" marL="0">
              <a:spcBef>
                <a:spcPts val="3000"/>
              </a:spcBef>
              <a:buNone/>
            </a:pPr>
            <a:r>
              <a:rPr b="1"/>
              <a:t>Interactions between functions</a:t>
            </a:r>
          </a:p>
          <a:p>
            <a:pPr lvl="0" indent="0" marL="0">
              <a:buNone/>
            </a:pPr>
            <a:r>
              <a:rPr/>
              <a:t>Functions often use results from other functions, let’s see a simple example through a guessing game. There will be 3 positions in the list, one of which is an ‘O’, a function will shuffle the list, another will take a player’s guess, and finally another will check to see if it is correct. This is based on the classic carnival game of guessing which cup a red ball is under.</a:t>
            </a:r>
          </a:p>
          <a:p>
            <a:pPr lvl="0" indent="0" marL="0">
              <a:buNone/>
            </a:pPr>
            <a:r>
              <a:rPr b="1"/>
              <a:t>How to shuffle a list in Python</a:t>
            </a:r>
          </a:p>
          <a:p>
            <a:pPr lvl="0" indent="0">
              <a:buNone/>
            </a:pPr>
            <a:r>
              <a:rPr>
                <a:latin typeface="Courier"/>
              </a:rPr>
              <a:t>example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from random import shuffle</a:t>
            </a:r>
          </a:p>
          <a:p>
            <a:pPr lvl="0" indent="0">
              <a:buNone/>
            </a:pPr>
            <a:r>
              <a:rPr i="1">
                <a:solidFill>
                  <a:srgbClr val="60A0B0"/>
                </a:solidFill>
                <a:latin typeface="Courier"/>
              </a:rPr>
              <a:t># Note shuffle is in-place</a:t>
            </a:r>
            <a:br/>
            <a:r>
              <a:rPr>
                <a:latin typeface="Courier"/>
              </a:rPr>
              <a:t>shuffle(example)</a:t>
            </a:r>
          </a:p>
          <a:p>
            <a:pPr lvl="0" indent="0">
              <a:buNone/>
            </a:pPr>
            <a:r>
              <a:rPr>
                <a:latin typeface="Courier"/>
              </a:rPr>
              <a:t>example</a:t>
            </a:r>
          </a:p>
          <a:p>
            <a:pPr lvl="0" indent="0">
              <a:buNone/>
            </a:pPr>
            <a:r>
              <a:rPr>
                <a:latin typeface="Courier"/>
              </a:rPr>
              <a:t>[3, 1, 4, 5, 2]</a:t>
            </a:r>
          </a:p>
          <a:p>
            <a:pPr lvl="0" indent="0" marL="0">
              <a:buNone/>
            </a:pPr>
            <a:r>
              <a:rPr b="1"/>
              <a:t>OK, let’s create our simple game</a:t>
            </a:r>
          </a:p>
          <a:p>
            <a:pPr lvl="0" indent="0">
              <a:buNone/>
            </a:pP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p>
          <a:p>
            <a:pPr lvl="0" indent="0">
              <a:buNone/>
            </a:pPr>
            <a:r>
              <a:rPr b="1">
                <a:solidFill>
                  <a:srgbClr val="007020"/>
                </a:solidFill>
                <a:latin typeface="Courier"/>
              </a:rPr>
              <a:t>def</a:t>
            </a:r>
            <a:r>
              <a:rPr>
                <a:latin typeface="Courier"/>
              </a:rPr>
              <a:t> shuffle_list(mylist):</a:t>
            </a:r>
            <a:br/>
            <a:r>
              <a:rPr>
                <a:latin typeface="Courier"/>
              </a:rPr>
              <a:t>    </a:t>
            </a:r>
            <a:r>
              <a:rPr i="1">
                <a:solidFill>
                  <a:srgbClr val="60A0B0"/>
                </a:solidFill>
                <a:latin typeface="Courier"/>
              </a:rPr>
              <a:t># Take in list, and returned shuffle versioned</a:t>
            </a:r>
            <a:br/>
            <a:r>
              <a:rPr>
                <a:latin typeface="Courier"/>
              </a:rPr>
              <a:t>    shuffle(mylist)</a:t>
            </a:r>
            <a:br/>
            <a:r>
              <a:rPr>
                <a:latin typeface="Courier"/>
              </a:rPr>
              <a:t>    </a:t>
            </a:r>
            <a:br/>
            <a:r>
              <a:rPr>
                <a:latin typeface="Courier"/>
              </a:rPr>
              <a:t>    </a:t>
            </a:r>
            <a:r>
              <a:rPr b="1">
                <a:solidFill>
                  <a:srgbClr val="007020"/>
                </a:solidFill>
                <a:latin typeface="Courier"/>
              </a:rPr>
              <a:t>return</a:t>
            </a:r>
            <a:r>
              <a:rPr>
                <a:latin typeface="Courier"/>
              </a:rPr>
              <a:t> mylist</a:t>
            </a:r>
          </a:p>
          <a:p>
            <a:pPr lvl="0" indent="0">
              <a:buNone/>
            </a:pPr>
            <a:r>
              <a:rPr>
                <a:latin typeface="Courier"/>
              </a:rPr>
              <a:t>mylist </a:t>
            </a:r>
          </a:p>
          <a:p>
            <a:pPr lvl="0" indent="0">
              <a:buNone/>
            </a:pPr>
            <a:r>
              <a:rPr>
                <a:latin typeface="Courier"/>
              </a:rPr>
              <a:t>[' ', 'O', ' ']</a:t>
            </a:r>
          </a:p>
          <a:p>
            <a:pPr lvl="0" indent="0">
              <a:buNone/>
            </a:pPr>
            <a:r>
              <a:rPr>
                <a:latin typeface="Courier"/>
              </a:rPr>
              <a:t>shuffle_list(mylist)</a:t>
            </a:r>
          </a:p>
          <a:p>
            <a:pPr lvl="0" indent="0">
              <a:buNone/>
            </a:pPr>
            <a:r>
              <a:rPr>
                <a:latin typeface="Courier"/>
              </a:rPr>
              <a:t>[' ', ' ', 'O']</a:t>
            </a:r>
          </a:p>
          <a:p>
            <a:pPr lvl="0" indent="0">
              <a:buNone/>
            </a:pPr>
            <a:r>
              <a:rPr b="1">
                <a:solidFill>
                  <a:srgbClr val="007020"/>
                </a:solidFill>
                <a:latin typeface="Courier"/>
              </a:rPr>
              <a:t>def</a:t>
            </a:r>
            <a:r>
              <a:rPr>
                <a:latin typeface="Courier"/>
              </a:rPr>
              <a:t> player_guess():</a:t>
            </a:r>
            <a:br/>
            <a:r>
              <a:rPr>
                <a:latin typeface="Courier"/>
              </a:rPr>
              <a:t>    </a:t>
            </a:r>
            <a:br/>
            <a:r>
              <a:rPr>
                <a:latin typeface="Courier"/>
              </a:rPr>
              <a:t>    guess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while</a:t>
            </a:r>
            <a:r>
              <a:rPr>
                <a:latin typeface="Courier"/>
              </a:rPr>
              <a:t> guess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br/>
            <a:r>
              <a:rPr>
                <a:latin typeface="Courier"/>
              </a:rPr>
              <a:t>        </a:t>
            </a:r>
            <a:r>
              <a:rPr i="1">
                <a:solidFill>
                  <a:srgbClr val="60A0B0"/>
                </a:solidFill>
                <a:latin typeface="Courier"/>
              </a:rPr>
              <a:t># Recall input() returns a string</a:t>
            </a:r>
            <a:br/>
            <a:r>
              <a:rPr>
                <a:latin typeface="Courier"/>
              </a:rPr>
              <a:t>        guess </a:t>
            </a:r>
            <a:r>
              <a:rPr>
                <a:solidFill>
                  <a:srgbClr val="666666"/>
                </a:solidFill>
                <a:latin typeface="Courier"/>
              </a:rPr>
              <a:t>=</a:t>
            </a:r>
            <a:r>
              <a:rPr>
                <a:latin typeface="Courier"/>
              </a:rPr>
              <a:t> input(</a:t>
            </a:r>
            <a:r>
              <a:rPr>
                <a:solidFill>
                  <a:srgbClr val="4070A0"/>
                </a:solidFill>
                <a:latin typeface="Courier"/>
              </a:rPr>
              <a:t>"Pick a number: 0, 1, or 2:  "</a:t>
            </a:r>
            <a:r>
              <a:rPr>
                <a:latin typeface="Courier"/>
              </a:rPr>
              <a:t>)</a:t>
            </a:r>
            <a:br/>
            <a:r>
              <a:rPr>
                <a:latin typeface="Courier"/>
              </a:rPr>
              <a:t>    </a:t>
            </a:r>
            <a:br/>
            <a:r>
              <a:rPr>
                <a:latin typeface="Courier"/>
              </a:rPr>
              <a:t>    </a:t>
            </a:r>
            <a:r>
              <a:rPr b="1">
                <a:solidFill>
                  <a:srgbClr val="007020"/>
                </a:solidFill>
                <a:latin typeface="Courier"/>
              </a:rPr>
              <a:t>return</a:t>
            </a:r>
            <a:r>
              <a:rPr>
                <a:latin typeface="Courier"/>
              </a:rPr>
              <a:t> int(guess)    </a:t>
            </a:r>
          </a:p>
          <a:p>
            <a:pPr lvl="0" indent="0">
              <a:buNone/>
            </a:pPr>
            <a:r>
              <a:rPr>
                <a:latin typeface="Courier"/>
              </a:rPr>
              <a:t>player_guess()</a:t>
            </a:r>
          </a:p>
          <a:p>
            <a:pPr lvl="0" indent="0">
              <a:buNone/>
            </a:pPr>
            <a:r>
              <a:rPr>
                <a:latin typeface="Courier"/>
              </a:rPr>
              <a:t>Pick a number: 0, 1, or 2:  1
1</a:t>
            </a:r>
          </a:p>
          <a:p>
            <a:pPr lvl="0" indent="0" marL="0">
              <a:buNone/>
            </a:pPr>
            <a:r>
              <a:rPr/>
              <a:t>Now we will check the user’s guess. Notice we only print here, since we have no need to save a user’s guess or the shuffled list.</a:t>
            </a:r>
          </a:p>
          <a:p>
            <a:pPr lvl="0" indent="0">
              <a:buNone/>
            </a:pPr>
            <a:r>
              <a:rPr b="1">
                <a:solidFill>
                  <a:srgbClr val="007020"/>
                </a:solidFill>
                <a:latin typeface="Courier"/>
              </a:rPr>
              <a:t>def</a:t>
            </a:r>
            <a:r>
              <a:rPr>
                <a:latin typeface="Courier"/>
              </a:rPr>
              <a:t> check_guess(mylist,guess):</a:t>
            </a:r>
            <a:br/>
            <a:r>
              <a:rPr>
                <a:latin typeface="Courier"/>
              </a:rPr>
              <a:t>    </a:t>
            </a:r>
            <a:r>
              <a:rPr b="1">
                <a:solidFill>
                  <a:srgbClr val="007020"/>
                </a:solidFill>
                <a:latin typeface="Courier"/>
              </a:rPr>
              <a:t>if</a:t>
            </a:r>
            <a:r>
              <a:rPr>
                <a:latin typeface="Courier"/>
              </a:rPr>
              <a:t> mylist[guess] </a:t>
            </a:r>
            <a:r>
              <a:rPr>
                <a:solidFill>
                  <a:srgbClr val="666666"/>
                </a:solidFill>
                <a:latin typeface="Courier"/>
              </a:rPr>
              <a:t>==</a:t>
            </a:r>
            <a:r>
              <a:rPr>
                <a:latin typeface="Courier"/>
              </a:rPr>
              <a:t> </a:t>
            </a:r>
            <a:r>
              <a:rPr>
                <a:solidFill>
                  <a:srgbClr val="4070A0"/>
                </a:solidFill>
                <a:latin typeface="Courier"/>
              </a:rPr>
              <a:t>'O'</a:t>
            </a:r>
            <a:r>
              <a:rPr>
                <a:latin typeface="Courier"/>
              </a:rPr>
              <a:t>:</a:t>
            </a:r>
            <a:br/>
            <a:r>
              <a:rPr>
                <a:latin typeface="Courier"/>
              </a:rPr>
              <a:t>        print(</a:t>
            </a:r>
            <a:r>
              <a:rPr>
                <a:solidFill>
                  <a:srgbClr val="4070A0"/>
                </a:solidFill>
                <a:latin typeface="Courier"/>
              </a:rPr>
              <a:t>'Correct Guess!'</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'Wrong! Better luck next time'</a:t>
            </a:r>
            <a:r>
              <a:rPr>
                <a:latin typeface="Courier"/>
              </a:rPr>
              <a:t>)</a:t>
            </a:r>
            <a:br/>
            <a:r>
              <a:rPr>
                <a:latin typeface="Courier"/>
              </a:rPr>
              <a:t>        print(mylist)</a:t>
            </a:r>
          </a:p>
          <a:p>
            <a:pPr lvl="0" indent="0" marL="0">
              <a:buNone/>
            </a:pPr>
            <a:r>
              <a:rPr/>
              <a:t>Now we create a little setup logic to run all the functions. Notice how they interact with each other!</a:t>
            </a:r>
          </a:p>
          <a:p>
            <a:pPr lvl="0" indent="0">
              <a:buNone/>
            </a:pPr>
            <a:r>
              <a:rPr i="1">
                <a:solidFill>
                  <a:srgbClr val="60A0B0"/>
                </a:solidFill>
                <a:latin typeface="Courier"/>
              </a:rPr>
              <a:t># Initial List</a:t>
            </a:r>
            <a:b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br/>
            <a:br/>
            <a:r>
              <a:rPr i="1">
                <a:solidFill>
                  <a:srgbClr val="60A0B0"/>
                </a:solidFill>
                <a:latin typeface="Courier"/>
              </a:rPr>
              <a:t># Shuffle It</a:t>
            </a:r>
            <a:br/>
            <a:r>
              <a:rPr>
                <a:latin typeface="Courier"/>
              </a:rPr>
              <a:t>mixedup_list </a:t>
            </a:r>
            <a:r>
              <a:rPr>
                <a:solidFill>
                  <a:srgbClr val="666666"/>
                </a:solidFill>
                <a:latin typeface="Courier"/>
              </a:rPr>
              <a:t>=</a:t>
            </a:r>
            <a:r>
              <a:rPr>
                <a:latin typeface="Courier"/>
              </a:rPr>
              <a:t> shuffle_list(mylist)</a:t>
            </a:r>
            <a:br/>
            <a:br/>
            <a:r>
              <a:rPr i="1">
                <a:solidFill>
                  <a:srgbClr val="60A0B0"/>
                </a:solidFill>
                <a:latin typeface="Courier"/>
              </a:rPr>
              <a:t># Get User's Guess</a:t>
            </a:r>
            <a:br/>
            <a:r>
              <a:rPr>
                <a:latin typeface="Courier"/>
              </a:rPr>
              <a:t>guess </a:t>
            </a:r>
            <a:r>
              <a:rPr>
                <a:solidFill>
                  <a:srgbClr val="666666"/>
                </a:solidFill>
                <a:latin typeface="Courier"/>
              </a:rPr>
              <a:t>=</a:t>
            </a:r>
            <a:r>
              <a:rPr>
                <a:latin typeface="Courier"/>
              </a:rPr>
              <a:t> player_guess()</a:t>
            </a:r>
            <a:br/>
            <a:br/>
            <a:r>
              <a:rPr i="1">
                <a:solidFill>
                  <a:srgbClr val="60A0B0"/>
                </a:solidFill>
                <a:latin typeface="Courier"/>
              </a:rPr>
              <a:t># Check User's Guess</a:t>
            </a:r>
            <a:br/>
            <a:r>
              <a:rPr i="1">
                <a:solidFill>
                  <a:srgbClr val="60A0B0"/>
                </a:solidFill>
                <a:latin typeface="Courier"/>
              </a:rPr>
              <a:t>#------------------------</a:t>
            </a:r>
            <a:br/>
            <a:r>
              <a:rPr i="1">
                <a:solidFill>
                  <a:srgbClr val="60A0B0"/>
                </a:solidFill>
                <a:latin typeface="Courier"/>
              </a:rPr>
              <a:t># Notice how this function takes in the input </a:t>
            </a:r>
            <a:br/>
            <a:r>
              <a:rPr i="1">
                <a:solidFill>
                  <a:srgbClr val="60A0B0"/>
                </a:solidFill>
                <a:latin typeface="Courier"/>
              </a:rPr>
              <a:t># based on the output of other functions!</a:t>
            </a:r>
            <a:br/>
            <a:r>
              <a:rPr>
                <a:latin typeface="Courier"/>
              </a:rPr>
              <a:t>check_guess(mixedup_list,guess)</a:t>
            </a:r>
          </a:p>
          <a:p>
            <a:pPr lvl="0" indent="0">
              <a:buNone/>
            </a:pPr>
            <a:r>
              <a:rPr>
                <a:latin typeface="Courier"/>
              </a:rPr>
              <a:t>Pick a number: 0, 1, or 2:  1
Wrong! Better luck next time
[' ', ' ', 'O']</a:t>
            </a:r>
          </a:p>
          <a:p>
            <a:pPr lvl="0" indent="0" marL="0">
              <a:buNone/>
            </a:pPr>
            <a:r>
              <a:rPr/>
              <a:t>Great! You should now have a basic understanding of creating your own functions to save yourself from repeatedly writing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2022-04-22T22:37:09Z</dcterms:created>
  <dcterms:modified xsi:type="dcterms:W3CDTF">2022-04-22T22:37:09Z</dcterms:modified>
</cp:coreProperties>
</file>

<file path=docProps/custom.xml><?xml version="1.0" encoding="utf-8"?>
<Properties xmlns="http://schemas.openxmlformats.org/officeDocument/2006/custom-properties" xmlns:vt="http://schemas.openxmlformats.org/officeDocument/2006/docPropsVTypes"/>
</file>