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Lambda Expressions, Map, and Filter</a:t>
            </a:r>
          </a:p>
        </p:txBody>
      </p:sp>
      <p:sp>
        <p:nvSpPr>
          <p:cNvPr id="3" name="Content Placeholder 2"/>
          <p:cNvSpPr>
            <a:spLocks noGrp="1"/>
          </p:cNvSpPr>
          <p:nvPr>
            <p:ph idx="1"/>
          </p:nvPr>
        </p:nvSpPr>
        <p:spPr/>
        <p:txBody>
          <a:bodyPr/>
          <a:lstStyle/>
          <a:p>
            <a:pPr lvl="0" indent="0" marL="0">
              <a:buNone/>
            </a:pPr>
            <a:r>
              <a:rPr/>
              <a:t>Now its time to quickly learn about two built in functions, filter and map. Once we learn about how these operate, we can learn about the lambda expression, which will come in handy when you begin to develop your skills further!</a:t>
            </a:r>
          </a:p>
          <a:p>
            <a:pPr lvl="0" indent="0" marL="0">
              <a:spcBef>
                <a:spcPts val="3000"/>
              </a:spcBef>
              <a:buNone/>
            </a:pPr>
            <a:r>
              <a:rPr b="1"/>
              <a:t>map function</a:t>
            </a:r>
          </a:p>
          <a:p>
            <a:pPr lvl="0" indent="0" marL="0">
              <a:buNone/>
            </a:pPr>
            <a:r>
              <a:rPr/>
              <a:t>The </a:t>
            </a:r>
            <a:r>
              <a:rPr b="1"/>
              <a:t>map</a:t>
            </a:r>
            <a:r>
              <a:rPr/>
              <a:t> function allows you to “map” a function to an iterable object. That is to say you can quickly call the same function to every item in an iterable, such as a list. For example:</a:t>
            </a:r>
          </a:p>
          <a:p>
            <a:pPr lvl="0" indent="0">
              <a:buNone/>
            </a:pPr>
            <a:r>
              <a:rPr b="1">
                <a:solidFill>
                  <a:srgbClr val="007020"/>
                </a:solidFill>
                <a:latin typeface="Courier"/>
              </a:rPr>
              <a:t>def</a:t>
            </a:r>
            <a:r>
              <a:rPr>
                <a:latin typeface="Courier"/>
              </a:rPr>
              <a:t> square(num):</a:t>
            </a:r>
            <a:br/>
            <a:r>
              <a:rPr>
                <a:latin typeface="Courier"/>
              </a:rPr>
              <a:t>    </a:t>
            </a:r>
            <a:r>
              <a:rPr b="1">
                <a:solidFill>
                  <a:srgbClr val="007020"/>
                </a:solidFill>
                <a:latin typeface="Courier"/>
              </a:rPr>
              <a:t>return</a:t>
            </a:r>
            <a:r>
              <a:rPr>
                <a:latin typeface="Courier"/>
              </a:rPr>
              <a:t> num</a:t>
            </a:r>
            <a:r>
              <a:rPr>
                <a:solidFill>
                  <a:srgbClr val="666666"/>
                </a:solidFill>
                <a:latin typeface="Courier"/>
              </a:rPr>
              <a:t>**</a:t>
            </a:r>
            <a:r>
              <a:rPr>
                <a:solidFill>
                  <a:srgbClr val="40A070"/>
                </a:solidFill>
                <a:latin typeface="Courier"/>
              </a:rPr>
              <a:t>2</a:t>
            </a:r>
          </a:p>
          <a:p>
            <a:pPr lvl="0" indent="0">
              <a:buNone/>
            </a:pPr>
            <a:r>
              <a:rPr>
                <a:latin typeface="Courier"/>
              </a:rPr>
              <a:t>my_nums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map(square,my_nums)</a:t>
            </a:r>
          </a:p>
          <a:p>
            <a:pPr lvl="0" indent="0">
              <a:buNone/>
            </a:pPr>
            <a:r>
              <a:rPr>
                <a:latin typeface="Courier"/>
              </a:rPr>
              <a:t>&lt;map at 0x205baec21d0&gt;</a:t>
            </a:r>
          </a:p>
          <a:p>
            <a:pPr lvl="0" indent="0">
              <a:buNone/>
            </a:pPr>
            <a:r>
              <a:rPr i="1">
                <a:solidFill>
                  <a:srgbClr val="60A0B0"/>
                </a:solidFill>
                <a:latin typeface="Courier"/>
              </a:rPr>
              <a:t># To get the results, either iterate through map() </a:t>
            </a:r>
            <a:br/>
            <a:r>
              <a:rPr i="1">
                <a:solidFill>
                  <a:srgbClr val="60A0B0"/>
                </a:solidFill>
                <a:latin typeface="Courier"/>
              </a:rPr>
              <a:t># or just cast to a list</a:t>
            </a:r>
            <a:br/>
            <a:r>
              <a:rPr>
                <a:latin typeface="Courier"/>
              </a:rPr>
              <a:t>list(map(square,my_nums))</a:t>
            </a:r>
          </a:p>
          <a:p>
            <a:pPr lvl="0" indent="0">
              <a:buNone/>
            </a:pPr>
            <a:r>
              <a:rPr>
                <a:latin typeface="Courier"/>
              </a:rPr>
              <a:t>[1, 4, 9, 16, 25]</a:t>
            </a:r>
          </a:p>
          <a:p>
            <a:pPr lvl="0" indent="0" marL="0">
              <a:buNone/>
            </a:pPr>
            <a:r>
              <a:rPr/>
              <a:t>The functions can also be more complex</a:t>
            </a:r>
          </a:p>
          <a:p>
            <a:pPr lvl="0" indent="0">
              <a:buNone/>
            </a:pPr>
            <a:r>
              <a:rPr b="1">
                <a:solidFill>
                  <a:srgbClr val="007020"/>
                </a:solidFill>
                <a:latin typeface="Courier"/>
              </a:rPr>
              <a:t>def</a:t>
            </a:r>
            <a:r>
              <a:rPr>
                <a:latin typeface="Courier"/>
              </a:rPr>
              <a:t> splicer(mystring):</a:t>
            </a:r>
            <a:br/>
            <a:r>
              <a:rPr>
                <a:latin typeface="Courier"/>
              </a:rPr>
              <a:t>    </a:t>
            </a:r>
            <a:r>
              <a:rPr b="1">
                <a:solidFill>
                  <a:srgbClr val="007020"/>
                </a:solidFill>
                <a:latin typeface="Courier"/>
              </a:rPr>
              <a:t>if</a:t>
            </a:r>
            <a:r>
              <a:rPr>
                <a:latin typeface="Courier"/>
              </a:rPr>
              <a:t> len(mystring)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mystring[</a:t>
            </a:r>
            <a:r>
              <a:rPr>
                <a:solidFill>
                  <a:srgbClr val="40A070"/>
                </a:solidFill>
                <a:latin typeface="Courier"/>
              </a:rPr>
              <a:t>0</a:t>
            </a:r>
            <a:r>
              <a:rPr>
                <a:latin typeface="Courier"/>
              </a:rPr>
              <a:t>]</a:t>
            </a:r>
          </a:p>
          <a:p>
            <a:pPr lvl="0" indent="0">
              <a:buNone/>
            </a:pPr>
            <a:r>
              <a:rPr>
                <a:latin typeface="Courier"/>
              </a:rPr>
              <a:t>mynames </a:t>
            </a:r>
            <a:r>
              <a:rPr>
                <a:solidFill>
                  <a:srgbClr val="666666"/>
                </a:solidFill>
                <a:latin typeface="Courier"/>
              </a:rPr>
              <a:t>=</a:t>
            </a:r>
            <a:r>
              <a:rPr>
                <a:latin typeface="Courier"/>
              </a:rPr>
              <a:t> [</a:t>
            </a:r>
            <a:r>
              <a:rPr>
                <a:solidFill>
                  <a:srgbClr val="4070A0"/>
                </a:solidFill>
                <a:latin typeface="Courier"/>
              </a:rPr>
              <a:t>'John'</a:t>
            </a:r>
            <a:r>
              <a:rPr>
                <a:latin typeface="Courier"/>
              </a:rPr>
              <a:t>,</a:t>
            </a:r>
            <a:r>
              <a:rPr>
                <a:solidFill>
                  <a:srgbClr val="4070A0"/>
                </a:solidFill>
                <a:latin typeface="Courier"/>
              </a:rPr>
              <a:t>'Cindy'</a:t>
            </a:r>
            <a:r>
              <a:rPr>
                <a:latin typeface="Courier"/>
              </a:rPr>
              <a:t>,</a:t>
            </a:r>
            <a:r>
              <a:rPr>
                <a:solidFill>
                  <a:srgbClr val="4070A0"/>
                </a:solidFill>
                <a:latin typeface="Courier"/>
              </a:rPr>
              <a:t>'Sarah'</a:t>
            </a:r>
            <a:r>
              <a:rPr>
                <a:latin typeface="Courier"/>
              </a:rPr>
              <a:t>,</a:t>
            </a:r>
            <a:r>
              <a:rPr>
                <a:solidFill>
                  <a:srgbClr val="4070A0"/>
                </a:solidFill>
                <a:latin typeface="Courier"/>
              </a:rPr>
              <a:t>'Kelly'</a:t>
            </a:r>
            <a:r>
              <a:rPr>
                <a:latin typeface="Courier"/>
              </a:rPr>
              <a:t>,</a:t>
            </a:r>
            <a:r>
              <a:rPr>
                <a:solidFill>
                  <a:srgbClr val="4070A0"/>
                </a:solidFill>
                <a:latin typeface="Courier"/>
              </a:rPr>
              <a:t>'Mike'</a:t>
            </a:r>
            <a:r>
              <a:rPr>
                <a:latin typeface="Courier"/>
              </a:rPr>
              <a:t>]</a:t>
            </a:r>
          </a:p>
          <a:p>
            <a:pPr lvl="0" indent="0">
              <a:buNone/>
            </a:pPr>
            <a:r>
              <a:rPr>
                <a:latin typeface="Courier"/>
              </a:rPr>
              <a:t>list(map(splicer,mynames))</a:t>
            </a:r>
          </a:p>
          <a:p>
            <a:pPr lvl="0" indent="0">
              <a:buNone/>
            </a:pPr>
            <a:r>
              <a:rPr>
                <a:latin typeface="Courier"/>
              </a:rPr>
              <a:t>['even', 'C', 'S', 'K', 'even']</a:t>
            </a:r>
          </a:p>
          <a:p>
            <a:pPr lvl="0" indent="0" marL="0">
              <a:spcBef>
                <a:spcPts val="3000"/>
              </a:spcBef>
              <a:buNone/>
            </a:pPr>
            <a:r>
              <a:rPr b="1"/>
              <a:t>filter function</a:t>
            </a:r>
          </a:p>
          <a:p>
            <a:pPr lvl="0" indent="0" marL="0">
              <a:buNone/>
            </a:pPr>
            <a:r>
              <a:rPr/>
              <a:t>The filter function returns an iterator yielding those items of iterable for which function(item) is true. Meaning you need to filter by a function that returns either True or False. Then passing that into filter (along with your iterable) and you will get back only the results that would return True when passed to the function.</a:t>
            </a:r>
          </a:p>
          <a:p>
            <a:pPr lvl="0" indent="0">
              <a:buNone/>
            </a:pPr>
            <a:r>
              <a:rPr b="1">
                <a:solidFill>
                  <a:srgbClr val="007020"/>
                </a:solidFill>
                <a:latin typeface="Courier"/>
              </a:rPr>
              <a:t>def</a:t>
            </a:r>
            <a:r>
              <a:rPr>
                <a:latin typeface="Courier"/>
              </a:rPr>
              <a:t> check_even(num):</a:t>
            </a:r>
            <a:br/>
            <a:r>
              <a:rPr>
                <a:latin typeface="Courier"/>
              </a:rPr>
              <a:t>    </a:t>
            </a:r>
            <a:r>
              <a:rPr b="1">
                <a:solidFill>
                  <a:srgbClr val="007020"/>
                </a:solidFill>
                <a:latin typeface="Courier"/>
              </a:rPr>
              <a:t>return</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 </a:t>
            </a:r>
          </a:p>
          <a:p>
            <a:pPr lvl="0" indent="0">
              <a:buNone/>
            </a:pPr>
            <a:r>
              <a:rPr>
                <a:latin typeface="Courier"/>
              </a:rPr>
              <a:t>nums </a:t>
            </a:r>
            <a:r>
              <a:rPr>
                <a:solidFill>
                  <a:srgbClr val="666666"/>
                </a:solidFill>
                <a:latin typeface="Courier"/>
              </a:rPr>
              <a:t>=</a:t>
            </a:r>
            <a:r>
              <a:rPr>
                <a:latin typeface="Courier"/>
              </a:rPr>
              <a:t> [</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a:buNone/>
            </a:pPr>
            <a:r>
              <a:rPr>
                <a:latin typeface="Courier"/>
              </a:rPr>
              <a:t>filter(check_even,nums)</a:t>
            </a:r>
          </a:p>
          <a:p>
            <a:pPr lvl="0" indent="0">
              <a:buNone/>
            </a:pPr>
            <a:r>
              <a:rPr>
                <a:latin typeface="Courier"/>
              </a:rPr>
              <a:t>&lt;filter at 0x205baed4710&gt;</a:t>
            </a:r>
          </a:p>
          <a:p>
            <a:pPr lvl="0" indent="0">
              <a:buNone/>
            </a:pPr>
            <a:r>
              <a:rPr>
                <a:latin typeface="Courier"/>
              </a:rPr>
              <a:t>list(filter(check_even,nums))</a:t>
            </a:r>
          </a:p>
          <a:p>
            <a:pPr lvl="0" indent="0">
              <a:buNone/>
            </a:pPr>
            <a:r>
              <a:rPr>
                <a:latin typeface="Courier"/>
              </a:rPr>
              <a:t>[0, 2, 4, 6, 8, 10]</a:t>
            </a:r>
          </a:p>
          <a:p>
            <a:pPr lvl="0" indent="0" marL="0">
              <a:spcBef>
                <a:spcPts val="3000"/>
              </a:spcBef>
              <a:buNone/>
            </a:pPr>
            <a:r>
              <a:rPr b="1"/>
              <a:t>lambda expression</a:t>
            </a:r>
          </a:p>
          <a:p>
            <a:pPr lvl="0" indent="0" marL="0">
              <a:buNone/>
            </a:pPr>
            <a:r>
              <a:rPr/>
              <a:t>One of Pythons most useful (and for beginners, confusing) tools is the lambda expression. lambda expressions allow us to create “anonymous” functions. This basically means we can quickly make ad-hoc functions without needing to properly define a function using def.</a:t>
            </a:r>
          </a:p>
          <a:p>
            <a:pPr lvl="0" indent="0" marL="0">
              <a:buNone/>
            </a:pPr>
            <a:r>
              <a:rPr/>
              <a:t>Function objects returned by running lambda expressions work exactly the same as those created and assigned by defs. There is key difference that makes lambda useful in specialized roles:</a:t>
            </a:r>
          </a:p>
          <a:p>
            <a:pPr lvl="0" indent="0" marL="0">
              <a:buNone/>
            </a:pPr>
            <a:r>
              <a:rPr b="1"/>
              <a:t>lambda’s body is a single expression, not a block of statements.</a:t>
            </a:r>
          </a:p>
          <a:p>
            <a:pPr lvl="0"/>
            <a:r>
              <a:rPr/>
              <a:t>The lambda’s body is similar to what we would put in a def body’s return statement. We simply type the result as an expression instead of explicitly returning it. Because it is limited to an expression, a lambda is less general that a def. We can only squeeze design, to limit program nesting. lambda is designed for coding simple functions, and def handles the larger tasks.</a:t>
            </a:r>
          </a:p>
          <a:p>
            <a:pPr lvl="0" indent="0" marL="0">
              <a:buNone/>
            </a:pPr>
            <a:r>
              <a:rPr/>
              <a:t>Lets slowly break down a lambda expression by deconstructing a function:</a:t>
            </a:r>
          </a:p>
          <a:p>
            <a:pPr lvl="0" indent="0">
              <a:buNone/>
            </a:pPr>
            <a:r>
              <a:rPr b="1">
                <a:solidFill>
                  <a:srgbClr val="007020"/>
                </a:solidFill>
                <a:latin typeface="Courier"/>
              </a:rPr>
              <a:t>def</a:t>
            </a:r>
            <a:r>
              <a:rPr>
                <a:latin typeface="Courier"/>
              </a:rPr>
              <a:t> square(num):</a:t>
            </a:r>
            <a:br/>
            <a:r>
              <a:rPr>
                <a:latin typeface="Courier"/>
              </a:rPr>
              <a:t>    result </a:t>
            </a:r>
            <a:r>
              <a:rPr>
                <a:solidFill>
                  <a:srgbClr val="666666"/>
                </a:solidFill>
                <a:latin typeface="Courier"/>
              </a:rPr>
              <a:t>=</a:t>
            </a:r>
            <a:r>
              <a:rPr>
                <a:latin typeface="Courier"/>
              </a:rPr>
              <a:t> num</a:t>
            </a:r>
            <a:r>
              <a:rPr>
                <a:solidFill>
                  <a:srgbClr val="666666"/>
                </a:solidFill>
                <a:latin typeface="Courier"/>
              </a:rPr>
              <a:t>**</a:t>
            </a:r>
            <a:r>
              <a:rPr>
                <a:solidFill>
                  <a:srgbClr val="40A070"/>
                </a:solidFill>
                <a:latin typeface="Courier"/>
              </a:rPr>
              <a:t>2</a:t>
            </a:r>
            <a:br/>
            <a:r>
              <a:rPr>
                <a:latin typeface="Courier"/>
              </a:rPr>
              <a:t>    </a:t>
            </a:r>
            <a:r>
              <a:rPr b="1">
                <a:solidFill>
                  <a:srgbClr val="007020"/>
                </a:solidFill>
                <a:latin typeface="Courier"/>
              </a:rPr>
              <a:t>return</a:t>
            </a:r>
            <a:r>
              <a:rPr>
                <a:latin typeface="Courier"/>
              </a:rPr>
              <a:t> result</a:t>
            </a:r>
          </a:p>
          <a:p>
            <a:pPr lvl="0" indent="0">
              <a:buNone/>
            </a:pPr>
            <a:r>
              <a:rPr>
                <a:latin typeface="Courier"/>
              </a:rPr>
              <a:t>square(</a:t>
            </a:r>
            <a:r>
              <a:rPr>
                <a:solidFill>
                  <a:srgbClr val="40A070"/>
                </a:solidFill>
                <a:latin typeface="Courier"/>
              </a:rPr>
              <a:t>2</a:t>
            </a:r>
            <a:r>
              <a:rPr>
                <a:latin typeface="Courier"/>
              </a:rPr>
              <a:t>)</a:t>
            </a:r>
          </a:p>
          <a:p>
            <a:pPr lvl="0" indent="0">
              <a:buNone/>
            </a:pPr>
            <a:r>
              <a:rPr>
                <a:latin typeface="Courier"/>
              </a:rPr>
              <a:t>4</a:t>
            </a:r>
          </a:p>
          <a:p>
            <a:pPr lvl="0" indent="0" marL="0">
              <a:buNone/>
            </a:pPr>
            <a:r>
              <a:rPr/>
              <a:t>We could simplify it:</a:t>
            </a:r>
          </a:p>
          <a:p>
            <a:pPr lvl="0" indent="0">
              <a:buNone/>
            </a:pPr>
            <a:r>
              <a:rPr b="1">
                <a:solidFill>
                  <a:srgbClr val="007020"/>
                </a:solidFill>
                <a:latin typeface="Courier"/>
              </a:rPr>
              <a:t>def</a:t>
            </a:r>
            <a:r>
              <a:rPr>
                <a:latin typeface="Courier"/>
              </a:rPr>
              <a:t> square(num):</a:t>
            </a:r>
            <a:br/>
            <a:r>
              <a:rPr>
                <a:latin typeface="Courier"/>
              </a:rPr>
              <a:t>    </a:t>
            </a:r>
            <a:r>
              <a:rPr b="1">
                <a:solidFill>
                  <a:srgbClr val="007020"/>
                </a:solidFill>
                <a:latin typeface="Courier"/>
              </a:rPr>
              <a:t>return</a:t>
            </a:r>
            <a:r>
              <a:rPr>
                <a:latin typeface="Courier"/>
              </a:rPr>
              <a:t> num</a:t>
            </a:r>
            <a:r>
              <a:rPr>
                <a:solidFill>
                  <a:srgbClr val="666666"/>
                </a:solidFill>
                <a:latin typeface="Courier"/>
              </a:rPr>
              <a:t>**</a:t>
            </a:r>
            <a:r>
              <a:rPr>
                <a:solidFill>
                  <a:srgbClr val="40A070"/>
                </a:solidFill>
                <a:latin typeface="Courier"/>
              </a:rPr>
              <a:t>2</a:t>
            </a:r>
          </a:p>
          <a:p>
            <a:pPr lvl="0" indent="0">
              <a:buNone/>
            </a:pPr>
            <a:r>
              <a:rPr>
                <a:latin typeface="Courier"/>
              </a:rPr>
              <a:t>square(</a:t>
            </a:r>
            <a:r>
              <a:rPr>
                <a:solidFill>
                  <a:srgbClr val="40A070"/>
                </a:solidFill>
                <a:latin typeface="Courier"/>
              </a:rPr>
              <a:t>2</a:t>
            </a:r>
            <a:r>
              <a:rPr>
                <a:latin typeface="Courier"/>
              </a:rPr>
              <a:t>)</a:t>
            </a:r>
          </a:p>
          <a:p>
            <a:pPr lvl="0" indent="0">
              <a:buNone/>
            </a:pPr>
            <a:r>
              <a:rPr>
                <a:latin typeface="Courier"/>
              </a:rPr>
              <a:t>4</a:t>
            </a:r>
          </a:p>
          <a:p>
            <a:pPr lvl="0" indent="0" marL="0">
              <a:buNone/>
            </a:pPr>
            <a:r>
              <a:rPr/>
              <a:t>We could actually even write this all on one line.</a:t>
            </a:r>
          </a:p>
          <a:p>
            <a:pPr lvl="0" indent="0">
              <a:buNone/>
            </a:pPr>
            <a:r>
              <a:rPr b="1">
                <a:solidFill>
                  <a:srgbClr val="007020"/>
                </a:solidFill>
                <a:latin typeface="Courier"/>
              </a:rPr>
              <a:t>def</a:t>
            </a:r>
            <a:r>
              <a:rPr>
                <a:latin typeface="Courier"/>
              </a:rPr>
              <a:t> square(num): </a:t>
            </a:r>
            <a:r>
              <a:rPr b="1">
                <a:solidFill>
                  <a:srgbClr val="007020"/>
                </a:solidFill>
                <a:latin typeface="Courier"/>
              </a:rPr>
              <a:t>return</a:t>
            </a:r>
            <a:r>
              <a:rPr>
                <a:latin typeface="Courier"/>
              </a:rPr>
              <a:t> num</a:t>
            </a:r>
            <a:r>
              <a:rPr>
                <a:solidFill>
                  <a:srgbClr val="666666"/>
                </a:solidFill>
                <a:latin typeface="Courier"/>
              </a:rPr>
              <a:t>**</a:t>
            </a:r>
            <a:r>
              <a:rPr>
                <a:solidFill>
                  <a:srgbClr val="40A070"/>
                </a:solidFill>
                <a:latin typeface="Courier"/>
              </a:rPr>
              <a:t>2</a:t>
            </a:r>
          </a:p>
          <a:p>
            <a:pPr lvl="0" indent="0">
              <a:buNone/>
            </a:pPr>
            <a:r>
              <a:rPr>
                <a:latin typeface="Courier"/>
              </a:rPr>
              <a:t>square(</a:t>
            </a:r>
            <a:r>
              <a:rPr>
                <a:solidFill>
                  <a:srgbClr val="40A070"/>
                </a:solidFill>
                <a:latin typeface="Courier"/>
              </a:rPr>
              <a:t>2</a:t>
            </a:r>
            <a:r>
              <a:rPr>
                <a:latin typeface="Courier"/>
              </a:rPr>
              <a:t>)</a:t>
            </a:r>
          </a:p>
          <a:p>
            <a:pPr lvl="0" indent="0">
              <a:buNone/>
            </a:pPr>
            <a:r>
              <a:rPr>
                <a:latin typeface="Courier"/>
              </a:rPr>
              <a:t>4</a:t>
            </a:r>
          </a:p>
          <a:p>
            <a:pPr lvl="0" indent="0" marL="0">
              <a:buNone/>
            </a:pPr>
            <a:r>
              <a:rPr/>
              <a:t>This is the form a function that a lambda expression intends to replicate. A lambda expression can then be written as:</a:t>
            </a:r>
          </a:p>
          <a:p>
            <a:pPr lvl="0" indent="0">
              <a:buNone/>
            </a:pPr>
            <a:r>
              <a:rPr b="1">
                <a:solidFill>
                  <a:srgbClr val="007020"/>
                </a:solidFill>
                <a:latin typeface="Courier"/>
              </a:rPr>
              <a:t>lambda</a:t>
            </a:r>
            <a:r>
              <a:rPr>
                <a:latin typeface="Courier"/>
              </a:rPr>
              <a:t> num: num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&lt;function __main__.&lt;lambda&gt;&gt;</a:t>
            </a:r>
          </a:p>
          <a:p>
            <a:pPr lvl="0" indent="0">
              <a:buNone/>
            </a:pPr>
            <a:r>
              <a:rPr i="1">
                <a:solidFill>
                  <a:srgbClr val="60A0B0"/>
                </a:solidFill>
                <a:latin typeface="Courier"/>
              </a:rPr>
              <a:t># You wouldn't usually assign a name to a lambda expression, this is just for demonstration!</a:t>
            </a:r>
            <a:br/>
            <a:r>
              <a:rPr>
                <a:latin typeface="Courier"/>
              </a:rPr>
              <a:t>square </a:t>
            </a:r>
            <a:r>
              <a:rPr>
                <a:solidFill>
                  <a:srgbClr val="666666"/>
                </a:solidFill>
                <a:latin typeface="Courier"/>
              </a:rPr>
              <a:t>=</a:t>
            </a:r>
            <a:r>
              <a:rPr>
                <a:latin typeface="Courier"/>
              </a:rPr>
              <a:t> </a:t>
            </a:r>
            <a:r>
              <a:rPr b="1">
                <a:solidFill>
                  <a:srgbClr val="007020"/>
                </a:solidFill>
                <a:latin typeface="Courier"/>
              </a:rPr>
              <a:t>lambda</a:t>
            </a:r>
            <a:r>
              <a:rPr>
                <a:latin typeface="Courier"/>
              </a:rPr>
              <a:t> num: num </a:t>
            </a:r>
            <a:r>
              <a:rPr>
                <a:solidFill>
                  <a:srgbClr val="666666"/>
                </a:solidFill>
                <a:latin typeface="Courier"/>
              </a:rPr>
              <a:t>**</a:t>
            </a:r>
            <a:r>
              <a:rPr>
                <a:solidFill>
                  <a:srgbClr val="40A070"/>
                </a:solidFill>
                <a:latin typeface="Courier"/>
              </a:rPr>
              <a:t>2</a:t>
            </a:r>
          </a:p>
          <a:p>
            <a:pPr lvl="0" indent="0">
              <a:buNone/>
            </a:pPr>
            <a:r>
              <a:rPr>
                <a:latin typeface="Courier"/>
              </a:rPr>
              <a:t>square(</a:t>
            </a:r>
            <a:r>
              <a:rPr>
                <a:solidFill>
                  <a:srgbClr val="40A070"/>
                </a:solidFill>
                <a:latin typeface="Courier"/>
              </a:rPr>
              <a:t>2</a:t>
            </a:r>
            <a:r>
              <a:rPr>
                <a:latin typeface="Courier"/>
              </a:rPr>
              <a:t>)</a:t>
            </a:r>
          </a:p>
          <a:p>
            <a:pPr lvl="0" indent="0">
              <a:buNone/>
            </a:pPr>
            <a:r>
              <a:rPr>
                <a:latin typeface="Courier"/>
              </a:rPr>
              <a:t>4</a:t>
            </a:r>
          </a:p>
          <a:p>
            <a:pPr lvl="0" indent="0" marL="0">
              <a:buNone/>
            </a:pPr>
            <a:r>
              <a:rPr/>
              <a:t>So why would use this? Many function calls need a function passed in, such as map and filter. Often you only need to use the function you are passing in once, so instead of formally defining it, you just use the lambda expression. Let’s repeat some of the examples from above with a lambda expression</a:t>
            </a:r>
          </a:p>
          <a:p>
            <a:pPr lvl="0" indent="0">
              <a:buNone/>
            </a:pPr>
            <a:r>
              <a:rPr>
                <a:latin typeface="Courier"/>
              </a:rPr>
              <a:t>list(map(</a:t>
            </a:r>
            <a:r>
              <a:rPr b="1">
                <a:solidFill>
                  <a:srgbClr val="007020"/>
                </a:solidFill>
                <a:latin typeface="Courier"/>
              </a:rPr>
              <a:t>lambda</a:t>
            </a:r>
            <a:r>
              <a:rPr>
                <a:latin typeface="Courier"/>
              </a:rPr>
              <a:t> num: num </a:t>
            </a:r>
            <a:r>
              <a:rPr>
                <a:solidFill>
                  <a:srgbClr val="666666"/>
                </a:solidFill>
                <a:latin typeface="Courier"/>
              </a:rPr>
              <a:t>**</a:t>
            </a:r>
            <a:r>
              <a:rPr>
                <a:latin typeface="Courier"/>
              </a:rPr>
              <a:t> </a:t>
            </a:r>
            <a:r>
              <a:rPr>
                <a:solidFill>
                  <a:srgbClr val="40A070"/>
                </a:solidFill>
                <a:latin typeface="Courier"/>
              </a:rPr>
              <a:t>2</a:t>
            </a:r>
            <a:r>
              <a:rPr>
                <a:latin typeface="Courier"/>
              </a:rPr>
              <a:t>, my_nums))</a:t>
            </a:r>
          </a:p>
          <a:p>
            <a:pPr lvl="0" indent="0">
              <a:buNone/>
            </a:pPr>
            <a:r>
              <a:rPr>
                <a:latin typeface="Courier"/>
              </a:rPr>
              <a:t>[1, 4, 9, 16, 25]</a:t>
            </a:r>
          </a:p>
          <a:p>
            <a:pPr lvl="0" indent="0">
              <a:buNone/>
            </a:pPr>
            <a:r>
              <a:rPr>
                <a:latin typeface="Courier"/>
              </a:rPr>
              <a:t>list(filter(</a:t>
            </a:r>
            <a:r>
              <a:rPr b="1">
                <a:solidFill>
                  <a:srgbClr val="007020"/>
                </a:solidFill>
                <a:latin typeface="Courier"/>
              </a:rPr>
              <a:t>lambda</a:t>
            </a:r>
            <a:r>
              <a:rPr>
                <a:latin typeface="Courier"/>
              </a:rPr>
              <a:t> n: n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,nums))</a:t>
            </a:r>
          </a:p>
          <a:p>
            <a:pPr lvl="0" indent="0">
              <a:buNone/>
            </a:pPr>
            <a:r>
              <a:rPr>
                <a:latin typeface="Courier"/>
              </a:rPr>
              <a:t>[0, 2, 4, 6, 8, 10]</a:t>
            </a:r>
          </a:p>
          <a:p>
            <a:pPr lvl="0" indent="0" marL="0">
              <a:buNone/>
            </a:pPr>
            <a:r>
              <a:rPr/>
              <a:t>Here are a few more examples, keep in mind the more comples a function is, the harder it is to translate into a lambda expression, meaning sometimes its just easier (and often the only way) to create the def keyword function.</a:t>
            </a:r>
          </a:p>
          <a:p>
            <a:pPr lvl="0" indent="0" marL="0">
              <a:buNone/>
            </a:pPr>
            <a:r>
              <a:rPr/>
              <a:t>** Lambda expression for grabbing the first character of a string: **</a:t>
            </a:r>
          </a:p>
          <a:p>
            <a:pPr lvl="0" indent="0">
              <a:buNone/>
            </a:pPr>
            <a:r>
              <a:rPr b="1">
                <a:solidFill>
                  <a:srgbClr val="007020"/>
                </a:solidFill>
                <a:latin typeface="Courier"/>
              </a:rPr>
              <a:t>lambda</a:t>
            </a:r>
            <a:r>
              <a:rPr>
                <a:latin typeface="Courier"/>
              </a:rPr>
              <a:t> s: s[</a:t>
            </a:r>
            <a:r>
              <a:rPr>
                <a:solidFill>
                  <a:srgbClr val="40A070"/>
                </a:solidFill>
                <a:latin typeface="Courier"/>
              </a:rPr>
              <a:t>0</a:t>
            </a:r>
            <a:r>
              <a:rPr>
                <a:latin typeface="Courier"/>
              </a:rPr>
              <a:t>]</a:t>
            </a:r>
          </a:p>
          <a:p>
            <a:pPr lvl="0" indent="0">
              <a:buNone/>
            </a:pPr>
            <a:r>
              <a:rPr>
                <a:latin typeface="Courier"/>
              </a:rPr>
              <a:t>&lt;function __main__.&lt;lambda&gt;&gt;</a:t>
            </a:r>
          </a:p>
          <a:p>
            <a:pPr lvl="0" indent="0" marL="0">
              <a:buNone/>
            </a:pPr>
            <a:r>
              <a:rPr/>
              <a:t>** Lambda expression for reversing a string: **</a:t>
            </a:r>
          </a:p>
          <a:p>
            <a:pPr lvl="0" indent="0">
              <a:buNone/>
            </a:pPr>
            <a:r>
              <a:rPr b="1">
                <a:solidFill>
                  <a:srgbClr val="007020"/>
                </a:solidFill>
                <a:latin typeface="Courier"/>
              </a:rPr>
              <a:t>lambda</a:t>
            </a:r>
            <a:r>
              <a:rPr>
                <a:latin typeface="Courier"/>
              </a:rPr>
              <a:t> s: s[::</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&lt;function __main__.&lt;lambda&gt;&gt;</a:t>
            </a:r>
          </a:p>
          <a:p>
            <a:pPr lvl="0" indent="0" marL="0">
              <a:buNone/>
            </a:pPr>
            <a:r>
              <a:rPr/>
              <a:t>You can even pass in multiple arguments into a lambda expression. Again, keep in mind that not every function can be translated into a lambda expression.</a:t>
            </a:r>
          </a:p>
          <a:p>
            <a:pPr lvl="0" indent="0">
              <a:buNone/>
            </a:pPr>
            <a:r>
              <a:rPr b="1">
                <a:solidFill>
                  <a:srgbClr val="007020"/>
                </a:solidFill>
                <a:latin typeface="Courier"/>
              </a:rPr>
              <a:t>lambda</a:t>
            </a:r>
            <a:r>
              <a:rPr>
                <a:latin typeface="Courier"/>
              </a:rPr>
              <a:t> x,y : x </a:t>
            </a:r>
            <a:r>
              <a:rPr>
                <a:solidFill>
                  <a:srgbClr val="666666"/>
                </a:solidFill>
                <a:latin typeface="Courier"/>
              </a:rPr>
              <a:t>+</a:t>
            </a:r>
            <a:r>
              <a:rPr>
                <a:latin typeface="Courier"/>
              </a:rPr>
              <a:t> y</a:t>
            </a:r>
          </a:p>
          <a:p>
            <a:pPr lvl="0" indent="0">
              <a:buNone/>
            </a:pPr>
            <a:r>
              <a:rPr>
                <a:latin typeface="Courier"/>
              </a:rPr>
              <a:t>&lt;function __main__.&lt;lambda&gt;&gt;</a:t>
            </a:r>
          </a:p>
          <a:p>
            <a:pPr lvl="0" indent="0" marL="0">
              <a:buNone/>
            </a:pPr>
            <a:r>
              <a:rPr/>
              <a:t>You will find yourself using lambda expressions often with certain non-built-in libraries, for example the pandas library for data analysis works very well with lambda expressions.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2022-04-22T22:37:10Z</dcterms:created>
  <dcterms:modified xsi:type="dcterms:W3CDTF">2022-04-22T22:37:10Z</dcterms:modified>
</cp:coreProperties>
</file>

<file path=docProps/custom.xml><?xml version="1.0" encoding="utf-8"?>
<Properties xmlns="http://schemas.openxmlformats.org/officeDocument/2006/custom-properties" xmlns:vt="http://schemas.openxmlformats.org/officeDocument/2006/docPropsVTypes"/>
</file>