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jeffknupp.com/blog/2014/06/18/improve-your-python-python-classes-and-object-oriented-programming/" TargetMode="External" /><Relationship Id="rId3" Type="http://schemas.openxmlformats.org/officeDocument/2006/relationships/hyperlink" Target="https://developer.mozilla.org/en-US/Learn/Python/Quickly_Learn_Object_Oriented_Programming" TargetMode="External" /><Relationship Id="rId4" Type="http://schemas.openxmlformats.org/officeDocument/2006/relationships/hyperlink" Target="http://www.tutorialspoint.com/python/python_classes_objects.htm" TargetMode="External" /><Relationship Id="rId5" Type="http://schemas.openxmlformats.org/officeDocument/2006/relationships/hyperlink" Target="https://docs.python.org/3/tutorial/classes.html"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Object Oriented Programming</a:t>
            </a:r>
          </a:p>
        </p:txBody>
      </p:sp>
      <p:sp>
        <p:nvSpPr>
          <p:cNvPr id="3" name="Content Placeholder 2"/>
          <p:cNvSpPr>
            <a:spLocks noGrp="1"/>
          </p:cNvSpPr>
          <p:nvPr>
            <p:ph idx="1"/>
          </p:nvPr>
        </p:nvSpPr>
        <p:spPr/>
        <p:txBody>
          <a:bodyPr/>
          <a:lstStyle/>
          <a:p>
            <a:pPr lvl="0" indent="0" marL="0">
              <a:buNone/>
            </a:pPr>
            <a:r>
              <a:rPr/>
              <a:t>Object Oriented Programming (OOP) tends to be one of the major obstacles for beginners when they are first starting to learn Python.</a:t>
            </a:r>
          </a:p>
          <a:p>
            <a:pPr lvl="0" indent="0" marL="0">
              <a:buNone/>
            </a:pPr>
            <a:r>
              <a:rPr/>
              <a:t>There are many, many tutorials and lessons covering OOP so feel free to Google search other lessons, and I have also put some links to other useful tutorials online at the bottom of this Notebook.</a:t>
            </a:r>
          </a:p>
          <a:p>
            <a:pPr lvl="0" indent="0" marL="0">
              <a:buNone/>
            </a:pPr>
            <a:r>
              <a:rPr/>
              <a:t>For this lesson we will construct our knowledge of OOP in Python by building on the following topics:</a:t>
            </a:r>
          </a:p>
          <a:p>
            <a:pPr lvl="0"/>
            <a:r>
              <a:rPr/>
              <a:t>Objects</a:t>
            </a:r>
          </a:p>
          <a:p>
            <a:pPr lvl="0"/>
            <a:r>
              <a:rPr/>
              <a:t>Using the </a:t>
            </a:r>
            <a:r>
              <a:rPr i="1"/>
              <a:t>class</a:t>
            </a:r>
            <a:r>
              <a:rPr/>
              <a:t> keyword</a:t>
            </a:r>
          </a:p>
          <a:p>
            <a:pPr lvl="0"/>
            <a:r>
              <a:rPr/>
              <a:t>Creating class attributes</a:t>
            </a:r>
          </a:p>
          <a:p>
            <a:pPr lvl="0"/>
            <a:r>
              <a:rPr/>
              <a:t>Creating methods in a class</a:t>
            </a:r>
          </a:p>
          <a:p>
            <a:pPr lvl="0"/>
            <a:r>
              <a:rPr/>
              <a:t>Learning about Inheritance</a:t>
            </a:r>
          </a:p>
          <a:p>
            <a:pPr lvl="0"/>
            <a:r>
              <a:rPr/>
              <a:t>Learning about Polymorphism</a:t>
            </a:r>
          </a:p>
          <a:p>
            <a:pPr lvl="0"/>
            <a:r>
              <a:rPr/>
              <a:t>Learning about Special Methods for classes</a:t>
            </a:r>
          </a:p>
          <a:p>
            <a:pPr lvl="0" indent="0" marL="0">
              <a:buNone/>
            </a:pPr>
            <a:r>
              <a:rPr/>
              <a:t>Lets start the lesson by remembering about the Basic Python Objects. For example:</a:t>
            </a:r>
          </a:p>
          <a:p>
            <a:pPr lvl="0" indent="0">
              <a:buNone/>
            </a:pPr>
            <a:r>
              <a:rPr>
                <a:latin typeface="Courier"/>
              </a:rPr>
              <a:t>lst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p>
          <a:p>
            <a:pPr lvl="0" indent="0" marL="0">
              <a:buNone/>
            </a:pPr>
            <a:r>
              <a:rPr/>
              <a:t>Remember how we could call methods on a list?</a:t>
            </a:r>
          </a:p>
          <a:p>
            <a:pPr lvl="0" indent="0">
              <a:buNone/>
            </a:pPr>
            <a:r>
              <a:rPr>
                <a:latin typeface="Courier"/>
              </a:rPr>
              <a:t>lst.count(</a:t>
            </a:r>
            <a:r>
              <a:rPr>
                <a:solidFill>
                  <a:srgbClr val="40A070"/>
                </a:solidFill>
                <a:latin typeface="Courier"/>
              </a:rPr>
              <a:t>2</a:t>
            </a:r>
            <a:r>
              <a:rPr>
                <a:latin typeface="Courier"/>
              </a:rPr>
              <a:t>)</a:t>
            </a:r>
          </a:p>
          <a:p>
            <a:pPr lvl="0" indent="0">
              <a:buNone/>
            </a:pPr>
            <a:r>
              <a:rPr>
                <a:latin typeface="Courier"/>
              </a:rPr>
              <a:t>1</a:t>
            </a:r>
          </a:p>
          <a:p>
            <a:pPr lvl="0" indent="0" marL="0">
              <a:buNone/>
            </a:pPr>
            <a:r>
              <a:rPr/>
              <a:t>What we will basically be doing in this lecture is exploring how we could create an Object type like a list. We’ve already learned about how to create functions. So let’s explore Objects in general:</a:t>
            </a:r>
          </a:p>
          <a:p>
            <a:pPr lvl="0" indent="0" marL="0">
              <a:spcBef>
                <a:spcPts val="3000"/>
              </a:spcBef>
              <a:buNone/>
            </a:pPr>
            <a:r>
              <a:rPr b="1"/>
              <a:t>Objects</a:t>
            </a:r>
          </a:p>
          <a:p>
            <a:pPr lvl="0" indent="0" marL="0">
              <a:buNone/>
            </a:pPr>
            <a:r>
              <a:rPr/>
              <a:t>In Python, </a:t>
            </a:r>
            <a:r>
              <a:rPr i="1"/>
              <a:t>everything is an object</a:t>
            </a:r>
            <a:r>
              <a:rPr/>
              <a:t>. Remember from previous lectures we can use type() to check the type of object something is:</a:t>
            </a:r>
          </a:p>
          <a:p>
            <a:pPr lvl="0" indent="0">
              <a:buNone/>
            </a:pPr>
            <a:r>
              <a:rPr>
                <a:latin typeface="Courier"/>
              </a:rPr>
              <a:t>print(type(</a:t>
            </a:r>
            <a:r>
              <a:rPr>
                <a:solidFill>
                  <a:srgbClr val="40A070"/>
                </a:solidFill>
                <a:latin typeface="Courier"/>
              </a:rPr>
              <a:t>1</a:t>
            </a:r>
            <a:r>
              <a:rPr>
                <a:latin typeface="Courier"/>
              </a:rPr>
              <a:t>))</a:t>
            </a:r>
            <a:br/>
            <a:r>
              <a:rPr>
                <a:latin typeface="Courier"/>
              </a:rPr>
              <a:t>print(type([]))</a:t>
            </a:r>
            <a:br/>
            <a:r>
              <a:rPr>
                <a:latin typeface="Courier"/>
              </a:rPr>
              <a:t>print(type(()))</a:t>
            </a:r>
            <a:br/>
            <a:r>
              <a:rPr>
                <a:latin typeface="Courier"/>
              </a:rPr>
              <a:t>print(type({}))</a:t>
            </a:r>
          </a:p>
          <a:p>
            <a:pPr lvl="0" indent="0">
              <a:buNone/>
            </a:pPr>
            <a:r>
              <a:rPr>
                <a:latin typeface="Courier"/>
              </a:rPr>
              <a:t>&lt;class 'int'&gt;
&lt;class 'list'&gt;
&lt;class 'tuple'&gt;
&lt;class 'dict'&gt;</a:t>
            </a:r>
          </a:p>
          <a:p>
            <a:pPr lvl="0" indent="0" marL="0">
              <a:buNone/>
            </a:pPr>
            <a:r>
              <a:rPr/>
              <a:t>So we know all these things are objects, so how can we create our own Object types? That is where the class keyword comes in. ## class User defined objects are created using the class keyword. The class is a blueprint that defines the nature of a future object. From classes we can construct instances. An instance is a specific object created from a particular class. For example, above we created the object lst which was an instance of a list object.</a:t>
            </a:r>
          </a:p>
          <a:p>
            <a:pPr lvl="0" indent="0" marL="0">
              <a:buNone/>
            </a:pPr>
            <a:r>
              <a:rPr/>
              <a:t>Let see how we can use class:</a:t>
            </a:r>
          </a:p>
          <a:p>
            <a:pPr lvl="0" indent="0">
              <a:buNone/>
            </a:pPr>
            <a:r>
              <a:rPr i="1">
                <a:solidFill>
                  <a:srgbClr val="60A0B0"/>
                </a:solidFill>
                <a:latin typeface="Courier"/>
              </a:rPr>
              <a:t># Create a new object type called Sample</a:t>
            </a:r>
            <a:br/>
            <a:r>
              <a:rPr b="1">
                <a:solidFill>
                  <a:srgbClr val="007020"/>
                </a:solidFill>
                <a:latin typeface="Courier"/>
              </a:rPr>
              <a:t>class</a:t>
            </a:r>
            <a:r>
              <a:rPr>
                <a:latin typeface="Courier"/>
              </a:rPr>
              <a:t> Sample:</a:t>
            </a:r>
            <a:br/>
            <a:r>
              <a:rPr>
                <a:latin typeface="Courier"/>
              </a:rPr>
              <a:t>    </a:t>
            </a:r>
            <a:r>
              <a:rPr b="1">
                <a:solidFill>
                  <a:srgbClr val="007020"/>
                </a:solidFill>
                <a:latin typeface="Courier"/>
              </a:rPr>
              <a:t>pass</a:t>
            </a:r>
            <a:br/>
            <a:br/>
            <a:r>
              <a:rPr i="1">
                <a:solidFill>
                  <a:srgbClr val="60A0B0"/>
                </a:solidFill>
                <a:latin typeface="Courier"/>
              </a:rPr>
              <a:t># Instance of Sample</a:t>
            </a:r>
            <a:br/>
            <a:r>
              <a:rPr>
                <a:latin typeface="Courier"/>
              </a:rPr>
              <a:t>x </a:t>
            </a:r>
            <a:r>
              <a:rPr>
                <a:solidFill>
                  <a:srgbClr val="666666"/>
                </a:solidFill>
                <a:latin typeface="Courier"/>
              </a:rPr>
              <a:t>=</a:t>
            </a:r>
            <a:r>
              <a:rPr>
                <a:latin typeface="Courier"/>
              </a:rPr>
              <a:t> Sample()</a:t>
            </a:r>
            <a:br/>
            <a:br/>
            <a:r>
              <a:rPr>
                <a:latin typeface="Courier"/>
              </a:rPr>
              <a:t>print(type(x))</a:t>
            </a:r>
          </a:p>
          <a:p>
            <a:pPr lvl="0" indent="0">
              <a:buNone/>
            </a:pPr>
            <a:r>
              <a:rPr>
                <a:latin typeface="Courier"/>
              </a:rPr>
              <a:t>&lt;class '__main__.Sample'&gt;</a:t>
            </a:r>
          </a:p>
          <a:p>
            <a:pPr lvl="0" indent="0" marL="0">
              <a:buNone/>
            </a:pPr>
            <a:r>
              <a:rPr/>
              <a:t>By convention we give classes a name that starts with a capital letter. Note how x is now the reference to our new instance of a Sample class. In other words, we </a:t>
            </a:r>
            <a:r>
              <a:rPr b="1"/>
              <a:t>instantiate</a:t>
            </a:r>
            <a:r>
              <a:rPr/>
              <a:t> the Sample class.</a:t>
            </a:r>
          </a:p>
          <a:p>
            <a:pPr lvl="0" indent="0" marL="0">
              <a:buNone/>
            </a:pPr>
            <a:r>
              <a:rPr/>
              <a:t>Inside of the class we currently just have pass. But we can define class attributes and methods.</a:t>
            </a:r>
          </a:p>
          <a:p>
            <a:pPr lvl="0" indent="0" marL="0">
              <a:buNone/>
            </a:pPr>
            <a:r>
              <a:rPr/>
              <a:t>An </a:t>
            </a:r>
            <a:r>
              <a:rPr b="1"/>
              <a:t>attribute</a:t>
            </a:r>
            <a:r>
              <a:rPr/>
              <a:t> is a characteristic of an object. A </a:t>
            </a:r>
            <a:r>
              <a:rPr b="1"/>
              <a:t>method</a:t>
            </a:r>
            <a:r>
              <a:rPr/>
              <a:t> is an operation we can perform with the object.</a:t>
            </a:r>
          </a:p>
          <a:p>
            <a:pPr lvl="0" indent="0" marL="0">
              <a:buNone/>
            </a:pPr>
            <a:r>
              <a:rPr/>
              <a:t>For example, we can create a class called Dog. An attribute of a dog may be its breed or its name, while a method of a dog may be defined by a .bark() method which returns a sound.</a:t>
            </a:r>
          </a:p>
          <a:p>
            <a:pPr lvl="0" indent="0" marL="0">
              <a:buNone/>
            </a:pPr>
            <a:r>
              <a:rPr/>
              <a:t>Let’s get a better understanding of attributes through an example.</a:t>
            </a:r>
          </a:p>
          <a:p>
            <a:pPr lvl="0" indent="0" marL="0">
              <a:spcBef>
                <a:spcPts val="3000"/>
              </a:spcBef>
              <a:buNone/>
            </a:pPr>
            <a:r>
              <a:rPr b="1"/>
              <a:t>Attributes</a:t>
            </a:r>
          </a:p>
          <a:p>
            <a:pPr lvl="0" indent="0" marL="0">
              <a:buNone/>
            </a:pPr>
            <a:r>
              <a:rPr/>
              <a:t>The syntax for creating an attribute is:</a:t>
            </a:r>
          </a:p>
          <a:p>
            <a:pPr lvl="0" indent="0">
              <a:buNone/>
            </a:pPr>
            <a:r>
              <a:rPr>
                <a:latin typeface="Courier"/>
              </a:rPr>
              <a:t>self.attribute = something</a:t>
            </a:r>
          </a:p>
          <a:p>
            <a:pPr lvl="0" indent="0" marL="0">
              <a:buNone/>
            </a:pPr>
            <a:r>
              <a:rPr/>
              <a:t>There is a special method called:</a:t>
            </a:r>
          </a:p>
          <a:p>
            <a:pPr lvl="0" indent="0">
              <a:buNone/>
            </a:pPr>
            <a:r>
              <a:rPr>
                <a:latin typeface="Courier"/>
              </a:rPr>
              <a:t>__init__()</a:t>
            </a:r>
          </a:p>
          <a:p>
            <a:pPr lvl="0" indent="0" marL="0">
              <a:buNone/>
            </a:pPr>
            <a:r>
              <a:rPr/>
              <a:t>This method is used to initialize the attributes of an object. For example:</a:t>
            </a:r>
          </a:p>
          <a:p>
            <a:pPr lvl="0" indent="0">
              <a:buNone/>
            </a:pPr>
            <a:r>
              <a:rPr b="1">
                <a:solidFill>
                  <a:srgbClr val="007020"/>
                </a:solidFill>
                <a:latin typeface="Courier"/>
              </a:rPr>
              <a:t>class</a:t>
            </a:r>
            <a:r>
              <a:rPr>
                <a:latin typeface="Courier"/>
              </a:rPr>
              <a:t> Dog:</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,breed):</a:t>
            </a:r>
            <a:br/>
            <a:r>
              <a:rPr>
                <a:latin typeface="Courier"/>
              </a:rPr>
              <a:t>        </a:t>
            </a:r>
            <a:r>
              <a:rPr>
                <a:solidFill>
                  <a:srgbClr val="19177C"/>
                </a:solidFill>
                <a:latin typeface="Courier"/>
              </a:rPr>
              <a:t>self</a:t>
            </a:r>
            <a:r>
              <a:rPr>
                <a:latin typeface="Courier"/>
              </a:rPr>
              <a:t>.breed </a:t>
            </a:r>
            <a:r>
              <a:rPr>
                <a:solidFill>
                  <a:srgbClr val="666666"/>
                </a:solidFill>
                <a:latin typeface="Courier"/>
              </a:rPr>
              <a:t>=</a:t>
            </a:r>
            <a:r>
              <a:rPr>
                <a:latin typeface="Courier"/>
              </a:rPr>
              <a:t> breed</a:t>
            </a:r>
            <a:br/>
            <a:r>
              <a:rPr>
                <a:latin typeface="Courier"/>
              </a:rPr>
              <a:t>        </a:t>
            </a:r>
            <a:br/>
            <a:r>
              <a:rPr>
                <a:latin typeface="Courier"/>
              </a:rPr>
              <a:t>sam </a:t>
            </a:r>
            <a:r>
              <a:rPr>
                <a:solidFill>
                  <a:srgbClr val="666666"/>
                </a:solidFill>
                <a:latin typeface="Courier"/>
              </a:rPr>
              <a:t>=</a:t>
            </a:r>
            <a:r>
              <a:rPr>
                <a:latin typeface="Courier"/>
              </a:rPr>
              <a:t> Dog(breed</a:t>
            </a:r>
            <a:r>
              <a:rPr>
                <a:solidFill>
                  <a:srgbClr val="666666"/>
                </a:solidFill>
                <a:latin typeface="Courier"/>
              </a:rPr>
              <a:t>=</a:t>
            </a:r>
            <a:r>
              <a:rPr>
                <a:solidFill>
                  <a:srgbClr val="4070A0"/>
                </a:solidFill>
                <a:latin typeface="Courier"/>
              </a:rPr>
              <a:t>'Lab'</a:t>
            </a:r>
            <a:r>
              <a:rPr>
                <a:latin typeface="Courier"/>
              </a:rPr>
              <a:t>)</a:t>
            </a:r>
            <a:br/>
            <a:r>
              <a:rPr>
                <a:latin typeface="Courier"/>
              </a:rPr>
              <a:t>frank </a:t>
            </a:r>
            <a:r>
              <a:rPr>
                <a:solidFill>
                  <a:srgbClr val="666666"/>
                </a:solidFill>
                <a:latin typeface="Courier"/>
              </a:rPr>
              <a:t>=</a:t>
            </a:r>
            <a:r>
              <a:rPr>
                <a:latin typeface="Courier"/>
              </a:rPr>
              <a:t> Dog(breed</a:t>
            </a:r>
            <a:r>
              <a:rPr>
                <a:solidFill>
                  <a:srgbClr val="666666"/>
                </a:solidFill>
                <a:latin typeface="Courier"/>
              </a:rPr>
              <a:t>=</a:t>
            </a:r>
            <a:r>
              <a:rPr>
                <a:solidFill>
                  <a:srgbClr val="4070A0"/>
                </a:solidFill>
                <a:latin typeface="Courier"/>
              </a:rPr>
              <a:t>'Huskie'</a:t>
            </a:r>
            <a:r>
              <a:rPr>
                <a:latin typeface="Courier"/>
              </a:rPr>
              <a:t>)</a:t>
            </a:r>
          </a:p>
          <a:p>
            <a:pPr lvl="0" indent="0" marL="0">
              <a:buNone/>
            </a:pPr>
            <a:r>
              <a:rPr/>
              <a:t>Lets break down what we have above.The special method</a:t>
            </a:r>
          </a:p>
          <a:p>
            <a:pPr lvl="0" indent="0">
              <a:buNone/>
            </a:pPr>
            <a:r>
              <a:rPr>
                <a:latin typeface="Courier"/>
              </a:rPr>
              <a:t>__init__() </a:t>
            </a:r>
          </a:p>
          <a:p>
            <a:pPr lvl="0" indent="0" marL="0">
              <a:buNone/>
            </a:pPr>
            <a:r>
              <a:rPr/>
              <a:t>is called automatically right after the object has been created:</a:t>
            </a:r>
          </a:p>
          <a:p>
            <a:pPr lvl="0" indent="0">
              <a:buNone/>
            </a:pPr>
            <a:r>
              <a:rPr>
                <a:latin typeface="Courier"/>
              </a:rPr>
              <a:t>def __init__(self, breed):</a:t>
            </a:r>
          </a:p>
          <a:p>
            <a:pPr lvl="0" indent="0" marL="0">
              <a:buNone/>
            </a:pPr>
            <a:r>
              <a:rPr/>
              <a:t>Each attribute in a class definition begins with a reference to the instance object. It is by convention named self. The breed is the argument. The value is passed during the class instantiation.</a:t>
            </a:r>
          </a:p>
          <a:p>
            <a:pPr lvl="0" indent="0">
              <a:buNone/>
            </a:pPr>
            <a:r>
              <a:rPr>
                <a:latin typeface="Courier"/>
              </a:rPr>
              <a:t> self.breed = breed</a:t>
            </a:r>
          </a:p>
          <a:p>
            <a:pPr lvl="0" indent="0" marL="0">
              <a:buNone/>
            </a:pPr>
            <a:r>
              <a:rPr/>
              <a:t>Now we have created two instances of the Dog class. With two breed types, we can then access these attributes like this:</a:t>
            </a:r>
          </a:p>
          <a:p>
            <a:pPr lvl="0" indent="0">
              <a:buNone/>
            </a:pPr>
            <a:r>
              <a:rPr>
                <a:latin typeface="Courier"/>
              </a:rPr>
              <a:t>sam.breed</a:t>
            </a:r>
          </a:p>
          <a:p>
            <a:pPr lvl="0" indent="0">
              <a:buNone/>
            </a:pPr>
            <a:r>
              <a:rPr>
                <a:latin typeface="Courier"/>
              </a:rPr>
              <a:t>'Lab'</a:t>
            </a:r>
          </a:p>
          <a:p>
            <a:pPr lvl="0" indent="0">
              <a:buNone/>
            </a:pPr>
            <a:r>
              <a:rPr>
                <a:latin typeface="Courier"/>
              </a:rPr>
              <a:t>frank.breed</a:t>
            </a:r>
          </a:p>
          <a:p>
            <a:pPr lvl="0" indent="0">
              <a:buNone/>
            </a:pPr>
            <a:r>
              <a:rPr>
                <a:latin typeface="Courier"/>
              </a:rPr>
              <a:t>'Huskie'</a:t>
            </a:r>
          </a:p>
          <a:p>
            <a:pPr lvl="0" indent="0" marL="0">
              <a:buNone/>
            </a:pPr>
            <a:r>
              <a:rPr/>
              <a:t>Note how we don’t have any parentheses after breed; this is because it is an attribute and doesn’t take any arguments.</a:t>
            </a:r>
          </a:p>
          <a:p>
            <a:pPr lvl="0" indent="0" marL="0">
              <a:buNone/>
            </a:pPr>
            <a:r>
              <a:rPr/>
              <a:t>In Python there are also </a:t>
            </a:r>
            <a:r>
              <a:rPr i="1"/>
              <a:t>class object attributes</a:t>
            </a:r>
            <a:r>
              <a:rPr/>
              <a:t>. These Class Object Attributes are the same for any instance of the class. For example, we could create the attribute </a:t>
            </a:r>
            <a:r>
              <a:rPr i="1"/>
              <a:t>species</a:t>
            </a:r>
            <a:r>
              <a:rPr/>
              <a:t> for the Dog class. Dogs, regardless of their breed, name, or other attributes, will always be mammals. We apply this logic in the following manner:</a:t>
            </a:r>
          </a:p>
          <a:p>
            <a:pPr lvl="0" indent="0">
              <a:buNone/>
            </a:pPr>
            <a:r>
              <a:rPr b="1">
                <a:solidFill>
                  <a:srgbClr val="007020"/>
                </a:solidFill>
                <a:latin typeface="Courier"/>
              </a:rPr>
              <a:t>class</a:t>
            </a:r>
            <a:r>
              <a:rPr>
                <a:latin typeface="Courier"/>
              </a:rPr>
              <a:t> Dog:</a:t>
            </a:r>
            <a:br/>
            <a:r>
              <a:rPr>
                <a:latin typeface="Courier"/>
              </a:rPr>
              <a:t>    </a:t>
            </a:r>
            <a:br/>
            <a:r>
              <a:rPr>
                <a:latin typeface="Courier"/>
              </a:rPr>
              <a:t>    </a:t>
            </a:r>
            <a:r>
              <a:rPr i="1">
                <a:solidFill>
                  <a:srgbClr val="60A0B0"/>
                </a:solidFill>
                <a:latin typeface="Courier"/>
              </a:rPr>
              <a:t># Class Object Attribute</a:t>
            </a:r>
            <a:br/>
            <a:r>
              <a:rPr>
                <a:latin typeface="Courier"/>
              </a:rPr>
              <a:t>    species </a:t>
            </a:r>
            <a:r>
              <a:rPr>
                <a:solidFill>
                  <a:srgbClr val="666666"/>
                </a:solidFill>
                <a:latin typeface="Courier"/>
              </a:rPr>
              <a:t>=</a:t>
            </a:r>
            <a:r>
              <a:rPr>
                <a:latin typeface="Courier"/>
              </a:rPr>
              <a:t> </a:t>
            </a:r>
            <a:r>
              <a:rPr>
                <a:solidFill>
                  <a:srgbClr val="4070A0"/>
                </a:solidFill>
                <a:latin typeface="Courier"/>
              </a:rPr>
              <a:t>'mammal'</a:t>
            </a:r>
            <a:br/>
            <a:r>
              <a:rPr>
                <a:latin typeface="Courier"/>
              </a:rPr>
              <a:t>    </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,breed,name):</a:t>
            </a:r>
            <a:br/>
            <a:r>
              <a:rPr>
                <a:latin typeface="Courier"/>
              </a:rPr>
              <a:t>        </a:t>
            </a:r>
            <a:r>
              <a:rPr>
                <a:solidFill>
                  <a:srgbClr val="19177C"/>
                </a:solidFill>
                <a:latin typeface="Courier"/>
              </a:rPr>
              <a:t>self</a:t>
            </a:r>
            <a:r>
              <a:rPr>
                <a:latin typeface="Courier"/>
              </a:rPr>
              <a:t>.breed </a:t>
            </a:r>
            <a:r>
              <a:rPr>
                <a:solidFill>
                  <a:srgbClr val="666666"/>
                </a:solidFill>
                <a:latin typeface="Courier"/>
              </a:rPr>
              <a:t>=</a:t>
            </a:r>
            <a:r>
              <a:rPr>
                <a:latin typeface="Courier"/>
              </a:rPr>
              <a:t> breed</a:t>
            </a:r>
            <a:br/>
            <a:r>
              <a:rPr>
                <a:latin typeface="Courier"/>
              </a:rPr>
              <a:t>        </a:t>
            </a:r>
            <a:r>
              <a:rPr>
                <a:solidFill>
                  <a:srgbClr val="19177C"/>
                </a:solidFill>
                <a:latin typeface="Courier"/>
              </a:rPr>
              <a:t>self</a:t>
            </a:r>
            <a:r>
              <a:rPr>
                <a:latin typeface="Courier"/>
              </a:rPr>
              <a:t>.name </a:t>
            </a:r>
            <a:r>
              <a:rPr>
                <a:solidFill>
                  <a:srgbClr val="666666"/>
                </a:solidFill>
                <a:latin typeface="Courier"/>
              </a:rPr>
              <a:t>=</a:t>
            </a:r>
            <a:r>
              <a:rPr>
                <a:latin typeface="Courier"/>
              </a:rPr>
              <a:t> name</a:t>
            </a:r>
          </a:p>
          <a:p>
            <a:pPr lvl="0" indent="0">
              <a:buNone/>
            </a:pPr>
            <a:r>
              <a:rPr>
                <a:latin typeface="Courier"/>
              </a:rPr>
              <a:t>sam </a:t>
            </a:r>
            <a:r>
              <a:rPr>
                <a:solidFill>
                  <a:srgbClr val="666666"/>
                </a:solidFill>
                <a:latin typeface="Courier"/>
              </a:rPr>
              <a:t>=</a:t>
            </a:r>
            <a:r>
              <a:rPr>
                <a:latin typeface="Courier"/>
              </a:rPr>
              <a:t> Dog(</a:t>
            </a:r>
            <a:r>
              <a:rPr>
                <a:solidFill>
                  <a:srgbClr val="4070A0"/>
                </a:solidFill>
                <a:latin typeface="Courier"/>
              </a:rPr>
              <a:t>'Lab'</a:t>
            </a:r>
            <a:r>
              <a:rPr>
                <a:latin typeface="Courier"/>
              </a:rPr>
              <a:t>,</a:t>
            </a:r>
            <a:r>
              <a:rPr>
                <a:solidFill>
                  <a:srgbClr val="4070A0"/>
                </a:solidFill>
                <a:latin typeface="Courier"/>
              </a:rPr>
              <a:t>'Sam'</a:t>
            </a:r>
            <a:r>
              <a:rPr>
                <a:latin typeface="Courier"/>
              </a:rPr>
              <a:t>)</a:t>
            </a:r>
          </a:p>
          <a:p>
            <a:pPr lvl="0" indent="0">
              <a:buNone/>
            </a:pPr>
            <a:r>
              <a:rPr>
                <a:latin typeface="Courier"/>
              </a:rPr>
              <a:t>sam.name</a:t>
            </a:r>
          </a:p>
          <a:p>
            <a:pPr lvl="0" indent="0">
              <a:buNone/>
            </a:pPr>
            <a:r>
              <a:rPr>
                <a:latin typeface="Courier"/>
              </a:rPr>
              <a:t>'Sam'</a:t>
            </a:r>
          </a:p>
          <a:p>
            <a:pPr lvl="0" indent="0" marL="0">
              <a:buNone/>
            </a:pPr>
            <a:r>
              <a:rPr/>
              <a:t>Note that the Class Object Attribute is defined outside of any methods in the class. Also by convention, we place them first before the init.</a:t>
            </a:r>
          </a:p>
          <a:p>
            <a:pPr lvl="0" indent="0">
              <a:buNone/>
            </a:pPr>
            <a:r>
              <a:rPr>
                <a:latin typeface="Courier"/>
              </a:rPr>
              <a:t>sam.species</a:t>
            </a:r>
          </a:p>
          <a:p>
            <a:pPr lvl="0" indent="0">
              <a:buNone/>
            </a:pPr>
            <a:r>
              <a:rPr>
                <a:latin typeface="Courier"/>
              </a:rPr>
              <a:t>'mammal'</a:t>
            </a:r>
          </a:p>
          <a:p>
            <a:pPr lvl="0" indent="0" marL="0">
              <a:spcBef>
                <a:spcPts val="3000"/>
              </a:spcBef>
              <a:buNone/>
            </a:pPr>
            <a:r>
              <a:rPr b="1"/>
              <a:t>Methods</a:t>
            </a:r>
          </a:p>
          <a:p>
            <a:pPr lvl="0" indent="0" marL="0">
              <a:buNone/>
            </a:pPr>
            <a:r>
              <a:rPr/>
              <a:t>Methods are functions defined inside the body of a class. They are used to perform operations with the attributes of our objects. Methods are a key concept of the OOP paradigm. They are essential to dividing responsibilities in programming, especially in large applications.</a:t>
            </a:r>
          </a:p>
          <a:p>
            <a:pPr lvl="0" indent="0" marL="0">
              <a:buNone/>
            </a:pPr>
            <a:r>
              <a:rPr/>
              <a:t>You can basically think of methods as functions acting on an Object that take the Object itself into account through its </a:t>
            </a:r>
            <a:r>
              <a:rPr i="1"/>
              <a:t>self</a:t>
            </a:r>
            <a:r>
              <a:rPr/>
              <a:t> argument.</a:t>
            </a:r>
          </a:p>
          <a:p>
            <a:pPr lvl="0" indent="0" marL="0">
              <a:buNone/>
            </a:pPr>
            <a:r>
              <a:rPr/>
              <a:t>Let’s go through an example of creating a Circle class:</a:t>
            </a:r>
          </a:p>
          <a:p>
            <a:pPr lvl="0" indent="0">
              <a:buNone/>
            </a:pPr>
            <a:r>
              <a:rPr b="1">
                <a:solidFill>
                  <a:srgbClr val="007020"/>
                </a:solidFill>
                <a:latin typeface="Courier"/>
              </a:rPr>
              <a:t>class</a:t>
            </a:r>
            <a:r>
              <a:rPr>
                <a:latin typeface="Courier"/>
              </a:rPr>
              <a:t> Circle:</a:t>
            </a:r>
            <a:br/>
            <a:r>
              <a:rPr>
                <a:latin typeface="Courier"/>
              </a:rPr>
              <a:t>    pi </a:t>
            </a:r>
            <a:r>
              <a:rPr>
                <a:solidFill>
                  <a:srgbClr val="666666"/>
                </a:solidFill>
                <a:latin typeface="Courier"/>
              </a:rPr>
              <a:t>=</a:t>
            </a:r>
            <a:r>
              <a:rPr>
                <a:latin typeface="Courier"/>
              </a:rPr>
              <a:t> </a:t>
            </a:r>
            <a:r>
              <a:rPr>
                <a:solidFill>
                  <a:srgbClr val="40A070"/>
                </a:solidFill>
                <a:latin typeface="Courier"/>
              </a:rPr>
              <a:t>3.14</a:t>
            </a:r>
            <a:br/>
            <a:br/>
            <a:r>
              <a:rPr>
                <a:latin typeface="Courier"/>
              </a:rPr>
              <a:t>    </a:t>
            </a:r>
            <a:r>
              <a:rPr i="1">
                <a:solidFill>
                  <a:srgbClr val="60A0B0"/>
                </a:solidFill>
                <a:latin typeface="Courier"/>
              </a:rPr>
              <a:t># Circle gets instantiated with a radius (default is 1)</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radius</a:t>
            </a:r>
            <a:r>
              <a:rPr>
                <a:solidFill>
                  <a:srgbClr val="666666"/>
                </a:solidFill>
                <a:latin typeface="Courier"/>
              </a:rPr>
              <a:t>=</a:t>
            </a:r>
            <a:r>
              <a:rPr>
                <a:solidFill>
                  <a:srgbClr val="40A070"/>
                </a:solidFill>
                <a:latin typeface="Courier"/>
              </a:rPr>
              <a:t>1</a:t>
            </a:r>
            <a:r>
              <a:rPr>
                <a:latin typeface="Courier"/>
              </a:rPr>
              <a:t>):</a:t>
            </a:r>
            <a:br/>
            <a:r>
              <a:rPr>
                <a:latin typeface="Courier"/>
              </a:rPr>
              <a:t>        </a:t>
            </a:r>
            <a:r>
              <a:rPr>
                <a:solidFill>
                  <a:srgbClr val="19177C"/>
                </a:solidFill>
                <a:latin typeface="Courier"/>
              </a:rPr>
              <a:t>self</a:t>
            </a:r>
            <a:r>
              <a:rPr>
                <a:latin typeface="Courier"/>
              </a:rPr>
              <a:t>.radius </a:t>
            </a:r>
            <a:r>
              <a:rPr>
                <a:solidFill>
                  <a:srgbClr val="666666"/>
                </a:solidFill>
                <a:latin typeface="Courier"/>
              </a:rPr>
              <a:t>=</a:t>
            </a:r>
            <a:r>
              <a:rPr>
                <a:latin typeface="Courier"/>
              </a:rPr>
              <a:t> radius </a:t>
            </a:r>
            <a:br/>
            <a:r>
              <a:rPr>
                <a:latin typeface="Courier"/>
              </a:rPr>
              <a:t>        </a:t>
            </a:r>
            <a:r>
              <a:rPr>
                <a:solidFill>
                  <a:srgbClr val="19177C"/>
                </a:solidFill>
                <a:latin typeface="Courier"/>
              </a:rPr>
              <a:t>self</a:t>
            </a:r>
            <a:r>
              <a:rPr>
                <a:latin typeface="Courier"/>
              </a:rPr>
              <a:t>.area </a:t>
            </a:r>
            <a:r>
              <a:rPr>
                <a:solidFill>
                  <a:srgbClr val="666666"/>
                </a:solidFill>
                <a:latin typeface="Courier"/>
              </a:rPr>
              <a:t>=</a:t>
            </a:r>
            <a:r>
              <a:rPr>
                <a:latin typeface="Courier"/>
              </a:rPr>
              <a:t> radius </a:t>
            </a:r>
            <a:r>
              <a:rPr>
                <a:solidFill>
                  <a:srgbClr val="666666"/>
                </a:solidFill>
                <a:latin typeface="Courier"/>
              </a:rPr>
              <a:t>*</a:t>
            </a:r>
            <a:r>
              <a:rPr>
                <a:latin typeface="Courier"/>
              </a:rPr>
              <a:t> radius </a:t>
            </a:r>
            <a:r>
              <a:rPr>
                <a:solidFill>
                  <a:srgbClr val="666666"/>
                </a:solidFill>
                <a:latin typeface="Courier"/>
              </a:rPr>
              <a:t>*</a:t>
            </a:r>
            <a:r>
              <a:rPr>
                <a:latin typeface="Courier"/>
              </a:rPr>
              <a:t> Circle.pi</a:t>
            </a:r>
            <a:br/>
            <a:br/>
            <a:r>
              <a:rPr>
                <a:latin typeface="Courier"/>
              </a:rPr>
              <a:t>    </a:t>
            </a:r>
            <a:r>
              <a:rPr i="1">
                <a:solidFill>
                  <a:srgbClr val="60A0B0"/>
                </a:solidFill>
                <a:latin typeface="Courier"/>
              </a:rPr>
              <a:t># Method for resetting Radius</a:t>
            </a:r>
            <a:br/>
            <a:r>
              <a:rPr>
                <a:latin typeface="Courier"/>
              </a:rPr>
              <a:t>    </a:t>
            </a:r>
            <a:r>
              <a:rPr b="1">
                <a:solidFill>
                  <a:srgbClr val="007020"/>
                </a:solidFill>
                <a:latin typeface="Courier"/>
              </a:rPr>
              <a:t>def</a:t>
            </a:r>
            <a:r>
              <a:rPr>
                <a:latin typeface="Courier"/>
              </a:rPr>
              <a:t> setRadius(</a:t>
            </a:r>
            <a:r>
              <a:rPr>
                <a:solidFill>
                  <a:srgbClr val="19177C"/>
                </a:solidFill>
                <a:latin typeface="Courier"/>
              </a:rPr>
              <a:t>self</a:t>
            </a:r>
            <a:r>
              <a:rPr>
                <a:latin typeface="Courier"/>
              </a:rPr>
              <a:t>, new_radius):</a:t>
            </a:r>
            <a:br/>
            <a:r>
              <a:rPr>
                <a:latin typeface="Courier"/>
              </a:rPr>
              <a:t>        </a:t>
            </a:r>
            <a:r>
              <a:rPr>
                <a:solidFill>
                  <a:srgbClr val="19177C"/>
                </a:solidFill>
                <a:latin typeface="Courier"/>
              </a:rPr>
              <a:t>self</a:t>
            </a:r>
            <a:r>
              <a:rPr>
                <a:latin typeface="Courier"/>
              </a:rPr>
              <a:t>.radius </a:t>
            </a:r>
            <a:r>
              <a:rPr>
                <a:solidFill>
                  <a:srgbClr val="666666"/>
                </a:solidFill>
                <a:latin typeface="Courier"/>
              </a:rPr>
              <a:t>=</a:t>
            </a:r>
            <a:r>
              <a:rPr>
                <a:latin typeface="Courier"/>
              </a:rPr>
              <a:t> new_radius</a:t>
            </a:r>
            <a:br/>
            <a:r>
              <a:rPr>
                <a:latin typeface="Courier"/>
              </a:rPr>
              <a:t>        </a:t>
            </a:r>
            <a:r>
              <a:rPr>
                <a:solidFill>
                  <a:srgbClr val="19177C"/>
                </a:solidFill>
                <a:latin typeface="Courier"/>
              </a:rPr>
              <a:t>self</a:t>
            </a:r>
            <a:r>
              <a:rPr>
                <a:latin typeface="Courier"/>
              </a:rPr>
              <a:t>.area </a:t>
            </a:r>
            <a:r>
              <a:rPr>
                <a:solidFill>
                  <a:srgbClr val="666666"/>
                </a:solidFill>
                <a:latin typeface="Courier"/>
              </a:rPr>
              <a:t>=</a:t>
            </a:r>
            <a:r>
              <a:rPr>
                <a:latin typeface="Courier"/>
              </a:rPr>
              <a:t> new_radius </a:t>
            </a:r>
            <a:r>
              <a:rPr>
                <a:solidFill>
                  <a:srgbClr val="666666"/>
                </a:solidFill>
                <a:latin typeface="Courier"/>
              </a:rPr>
              <a:t>*</a:t>
            </a:r>
            <a:r>
              <a:rPr>
                <a:latin typeface="Courier"/>
              </a:rPr>
              <a:t> new_radius </a:t>
            </a:r>
            <a:r>
              <a:rPr>
                <a:solidFill>
                  <a:srgbClr val="666666"/>
                </a:solidFill>
                <a:latin typeface="Courier"/>
              </a:rPr>
              <a:t>*</a:t>
            </a:r>
            <a:r>
              <a:rPr>
                <a:latin typeface="Courier"/>
              </a:rPr>
              <a:t> </a:t>
            </a:r>
            <a:r>
              <a:rPr>
                <a:solidFill>
                  <a:srgbClr val="19177C"/>
                </a:solidFill>
                <a:latin typeface="Courier"/>
              </a:rPr>
              <a:t>self</a:t>
            </a:r>
            <a:r>
              <a:rPr>
                <a:latin typeface="Courier"/>
              </a:rPr>
              <a:t>.pi</a:t>
            </a:r>
            <a:br/>
            <a:br/>
            <a:r>
              <a:rPr>
                <a:latin typeface="Courier"/>
              </a:rPr>
              <a:t>    </a:t>
            </a:r>
            <a:r>
              <a:rPr i="1">
                <a:solidFill>
                  <a:srgbClr val="60A0B0"/>
                </a:solidFill>
                <a:latin typeface="Courier"/>
              </a:rPr>
              <a:t># Method for getting Circumference</a:t>
            </a:r>
            <a:br/>
            <a:r>
              <a:rPr>
                <a:latin typeface="Courier"/>
              </a:rPr>
              <a:t>    </a:t>
            </a:r>
            <a:r>
              <a:rPr b="1">
                <a:solidFill>
                  <a:srgbClr val="007020"/>
                </a:solidFill>
                <a:latin typeface="Courier"/>
              </a:rPr>
              <a:t>def</a:t>
            </a:r>
            <a:r>
              <a:rPr>
                <a:latin typeface="Courier"/>
              </a:rPr>
              <a:t> getCircumference(</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self</a:t>
            </a:r>
            <a:r>
              <a:rPr>
                <a:latin typeface="Courier"/>
              </a:rPr>
              <a:t>.radius </a:t>
            </a:r>
            <a:r>
              <a:rPr>
                <a:solidFill>
                  <a:srgbClr val="666666"/>
                </a:solidFill>
                <a:latin typeface="Courier"/>
              </a:rPr>
              <a:t>*</a:t>
            </a:r>
            <a:r>
              <a:rPr>
                <a:latin typeface="Courier"/>
              </a:rPr>
              <a:t> </a:t>
            </a:r>
            <a:r>
              <a:rPr>
                <a:solidFill>
                  <a:srgbClr val="19177C"/>
                </a:solidFill>
                <a:latin typeface="Courier"/>
              </a:rPr>
              <a:t>self</a:t>
            </a:r>
            <a:r>
              <a:rPr>
                <a:latin typeface="Courier"/>
              </a:rPr>
              <a:t>.pi </a:t>
            </a:r>
            <a:r>
              <a:rPr>
                <a:solidFill>
                  <a:srgbClr val="666666"/>
                </a:solidFill>
                <a:latin typeface="Courier"/>
              </a:rPr>
              <a:t>*</a:t>
            </a:r>
            <a:r>
              <a:rPr>
                <a:latin typeface="Courier"/>
              </a:rPr>
              <a:t> </a:t>
            </a:r>
            <a:r>
              <a:rPr>
                <a:solidFill>
                  <a:srgbClr val="40A070"/>
                </a:solidFill>
                <a:latin typeface="Courier"/>
              </a:rPr>
              <a:t>2</a:t>
            </a:r>
            <a:br/>
            <a:br/>
            <a:br/>
            <a:r>
              <a:rPr>
                <a:latin typeface="Courier"/>
              </a:rPr>
              <a:t>c </a:t>
            </a:r>
            <a:r>
              <a:rPr>
                <a:solidFill>
                  <a:srgbClr val="666666"/>
                </a:solidFill>
                <a:latin typeface="Courier"/>
              </a:rPr>
              <a:t>=</a:t>
            </a:r>
            <a:r>
              <a:rPr>
                <a:latin typeface="Courier"/>
              </a:rPr>
              <a:t> Circle()</a:t>
            </a:r>
            <a:br/>
            <a:br/>
            <a:r>
              <a:rPr>
                <a:latin typeface="Courier"/>
              </a:rPr>
              <a:t>print(</a:t>
            </a:r>
            <a:r>
              <a:rPr>
                <a:solidFill>
                  <a:srgbClr val="4070A0"/>
                </a:solidFill>
                <a:latin typeface="Courier"/>
              </a:rPr>
              <a:t>'Radius is: '</a:t>
            </a:r>
            <a:r>
              <a:rPr>
                <a:latin typeface="Courier"/>
              </a:rPr>
              <a:t>,c.radius)</a:t>
            </a:r>
            <a:br/>
            <a:r>
              <a:rPr>
                <a:latin typeface="Courier"/>
              </a:rPr>
              <a:t>print(</a:t>
            </a:r>
            <a:r>
              <a:rPr>
                <a:solidFill>
                  <a:srgbClr val="4070A0"/>
                </a:solidFill>
                <a:latin typeface="Courier"/>
              </a:rPr>
              <a:t>'Area is: '</a:t>
            </a:r>
            <a:r>
              <a:rPr>
                <a:latin typeface="Courier"/>
              </a:rPr>
              <a:t>,c.area)</a:t>
            </a:r>
            <a:br/>
            <a:r>
              <a:rPr>
                <a:latin typeface="Courier"/>
              </a:rPr>
              <a:t>print(</a:t>
            </a:r>
            <a:r>
              <a:rPr>
                <a:solidFill>
                  <a:srgbClr val="4070A0"/>
                </a:solidFill>
                <a:latin typeface="Courier"/>
              </a:rPr>
              <a:t>'Circumference is: '</a:t>
            </a:r>
            <a:r>
              <a:rPr>
                <a:latin typeface="Courier"/>
              </a:rPr>
              <a:t>,c.getCircumference())</a:t>
            </a:r>
          </a:p>
          <a:p>
            <a:pPr lvl="0" indent="0">
              <a:buNone/>
            </a:pPr>
            <a:r>
              <a:rPr>
                <a:latin typeface="Courier"/>
              </a:rPr>
              <a:t>Radius is:  1
Area is:  3.14
Circumference is:  6.28</a:t>
            </a:r>
          </a:p>
          <a:p>
            <a:pPr lvl="0" indent="0" marL="0">
              <a:buNone/>
            </a:pPr>
            <a:r>
              <a:rPr/>
              <a:t>In the __init__ method above, in order to calculate the area attribute, we had to call Circle.pi. This is because the object does not yet have its own .pi attribute, so we call the Class Object Attribute pi instead. In the setRadius method, however, we’ll be working with an existing Circle object that does have its own pi attribute. Here we can use either Circle.pi or self.pi. Now let’s change the radius and see how that affects our Circle object:</a:t>
            </a:r>
          </a:p>
          <a:p>
            <a:pPr lvl="0" indent="0">
              <a:buNone/>
            </a:pPr>
            <a:r>
              <a:rPr>
                <a:latin typeface="Courier"/>
              </a:rPr>
              <a:t>c.setRadius(</a:t>
            </a:r>
            <a:r>
              <a:rPr>
                <a:solidFill>
                  <a:srgbClr val="40A070"/>
                </a:solidFill>
                <a:latin typeface="Courier"/>
              </a:rPr>
              <a:t>2</a:t>
            </a:r>
            <a:r>
              <a:rPr>
                <a:latin typeface="Courier"/>
              </a:rPr>
              <a:t>)</a:t>
            </a:r>
            <a:br/>
            <a:br/>
            <a:r>
              <a:rPr>
                <a:latin typeface="Courier"/>
              </a:rPr>
              <a:t>print(</a:t>
            </a:r>
            <a:r>
              <a:rPr>
                <a:solidFill>
                  <a:srgbClr val="4070A0"/>
                </a:solidFill>
                <a:latin typeface="Courier"/>
              </a:rPr>
              <a:t>'Radius is: '</a:t>
            </a:r>
            <a:r>
              <a:rPr>
                <a:latin typeface="Courier"/>
              </a:rPr>
              <a:t>,c.radius)</a:t>
            </a:r>
            <a:br/>
            <a:r>
              <a:rPr>
                <a:latin typeface="Courier"/>
              </a:rPr>
              <a:t>print(</a:t>
            </a:r>
            <a:r>
              <a:rPr>
                <a:solidFill>
                  <a:srgbClr val="4070A0"/>
                </a:solidFill>
                <a:latin typeface="Courier"/>
              </a:rPr>
              <a:t>'Area is: '</a:t>
            </a:r>
            <a:r>
              <a:rPr>
                <a:latin typeface="Courier"/>
              </a:rPr>
              <a:t>,c.area)</a:t>
            </a:r>
            <a:br/>
            <a:r>
              <a:rPr>
                <a:latin typeface="Courier"/>
              </a:rPr>
              <a:t>print(</a:t>
            </a:r>
            <a:r>
              <a:rPr>
                <a:solidFill>
                  <a:srgbClr val="4070A0"/>
                </a:solidFill>
                <a:latin typeface="Courier"/>
              </a:rPr>
              <a:t>'Circumference is: '</a:t>
            </a:r>
            <a:r>
              <a:rPr>
                <a:latin typeface="Courier"/>
              </a:rPr>
              <a:t>,c.getCircumference())</a:t>
            </a:r>
          </a:p>
          <a:p>
            <a:pPr lvl="0" indent="0">
              <a:buNone/>
            </a:pPr>
            <a:r>
              <a:rPr>
                <a:latin typeface="Courier"/>
              </a:rPr>
              <a:t>Radius is:  2
Area is:  12.56
Circumference is:  12.56</a:t>
            </a:r>
          </a:p>
          <a:p>
            <a:pPr lvl="0" indent="0" marL="0">
              <a:buNone/>
            </a:pPr>
            <a:r>
              <a:rPr/>
              <a:t>Great! Notice how we used self. notation to reference attributes of the class within the method calls. Review how the code above works and try creating your own method.</a:t>
            </a:r>
          </a:p>
          <a:p>
            <a:pPr lvl="0" indent="0" marL="0">
              <a:spcBef>
                <a:spcPts val="3000"/>
              </a:spcBef>
              <a:buNone/>
            </a:pPr>
            <a:r>
              <a:rPr b="1"/>
              <a:t>Inheritance</a:t>
            </a:r>
          </a:p>
          <a:p>
            <a:pPr lvl="0" indent="0" marL="0">
              <a:buNone/>
            </a:pPr>
            <a:r>
              <a:rPr/>
              <a:t>Inheritance is a way to form new classes using classes that have already been defined. The newly formed classes are called derived classes, the classes that we derive from are called base classes. Important benefits of inheritance are code reuse and reduction of complexity of a program. The derived classes (descendants) override or extend the functionality of base classes (ancestors).</a:t>
            </a:r>
          </a:p>
          <a:p>
            <a:pPr lvl="0" indent="0" marL="0">
              <a:buNone/>
            </a:pPr>
            <a:r>
              <a:rPr/>
              <a:t>Let’s see an example by incorporating our previous work on the Dog class:</a:t>
            </a:r>
          </a:p>
          <a:p>
            <a:pPr lvl="0" indent="0">
              <a:buNone/>
            </a:pPr>
            <a:r>
              <a:rPr b="1">
                <a:solidFill>
                  <a:srgbClr val="007020"/>
                </a:solidFill>
                <a:latin typeface="Courier"/>
              </a:rPr>
              <a:t>class</a:t>
            </a:r>
            <a:r>
              <a:rPr>
                <a:latin typeface="Courier"/>
              </a:rPr>
              <a:t> Animal:</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a:t>
            </a:r>
            <a:br/>
            <a:r>
              <a:rPr>
                <a:latin typeface="Courier"/>
              </a:rPr>
              <a:t>        print(</a:t>
            </a:r>
            <a:r>
              <a:rPr>
                <a:solidFill>
                  <a:srgbClr val="4070A0"/>
                </a:solidFill>
                <a:latin typeface="Courier"/>
              </a:rPr>
              <a:t>"Animal created"</a:t>
            </a:r>
            <a:r>
              <a:rPr>
                <a:latin typeface="Courier"/>
              </a:rPr>
              <a:t>)</a:t>
            </a:r>
            <a:br/>
            <a:br/>
            <a:r>
              <a:rPr>
                <a:latin typeface="Courier"/>
              </a:rPr>
              <a:t>    </a:t>
            </a:r>
            <a:r>
              <a:rPr b="1">
                <a:solidFill>
                  <a:srgbClr val="007020"/>
                </a:solidFill>
                <a:latin typeface="Courier"/>
              </a:rPr>
              <a:t>def</a:t>
            </a:r>
            <a:r>
              <a:rPr>
                <a:latin typeface="Courier"/>
              </a:rPr>
              <a:t> whoAmI(</a:t>
            </a:r>
            <a:r>
              <a:rPr>
                <a:solidFill>
                  <a:srgbClr val="19177C"/>
                </a:solidFill>
                <a:latin typeface="Courier"/>
              </a:rPr>
              <a:t>self</a:t>
            </a:r>
            <a:r>
              <a:rPr>
                <a:latin typeface="Courier"/>
              </a:rPr>
              <a:t>):</a:t>
            </a:r>
            <a:br/>
            <a:r>
              <a:rPr>
                <a:latin typeface="Courier"/>
              </a:rPr>
              <a:t>        print(</a:t>
            </a:r>
            <a:r>
              <a:rPr>
                <a:solidFill>
                  <a:srgbClr val="4070A0"/>
                </a:solidFill>
                <a:latin typeface="Courier"/>
              </a:rPr>
              <a:t>"Animal"</a:t>
            </a:r>
            <a:r>
              <a:rPr>
                <a:latin typeface="Courier"/>
              </a:rPr>
              <a:t>)</a:t>
            </a:r>
            <a:br/>
            <a:br/>
            <a:r>
              <a:rPr>
                <a:latin typeface="Courier"/>
              </a:rPr>
              <a:t>    </a:t>
            </a:r>
            <a:r>
              <a:rPr b="1">
                <a:solidFill>
                  <a:srgbClr val="007020"/>
                </a:solidFill>
                <a:latin typeface="Courier"/>
              </a:rPr>
              <a:t>def</a:t>
            </a:r>
            <a:r>
              <a:rPr>
                <a:latin typeface="Courier"/>
              </a:rPr>
              <a:t> eat(</a:t>
            </a:r>
            <a:r>
              <a:rPr>
                <a:solidFill>
                  <a:srgbClr val="19177C"/>
                </a:solidFill>
                <a:latin typeface="Courier"/>
              </a:rPr>
              <a:t>self</a:t>
            </a:r>
            <a:r>
              <a:rPr>
                <a:latin typeface="Courier"/>
              </a:rPr>
              <a:t>):</a:t>
            </a:r>
            <a:br/>
            <a:r>
              <a:rPr>
                <a:latin typeface="Courier"/>
              </a:rPr>
              <a:t>        print(</a:t>
            </a:r>
            <a:r>
              <a:rPr>
                <a:solidFill>
                  <a:srgbClr val="4070A0"/>
                </a:solidFill>
                <a:latin typeface="Courier"/>
              </a:rPr>
              <a:t>"Eating"</a:t>
            </a:r>
            <a:r>
              <a:rPr>
                <a:latin typeface="Courier"/>
              </a:rPr>
              <a:t>)</a:t>
            </a:r>
            <a:br/>
            <a:br/>
            <a:br/>
            <a:r>
              <a:rPr b="1">
                <a:solidFill>
                  <a:srgbClr val="007020"/>
                </a:solidFill>
                <a:latin typeface="Courier"/>
              </a:rPr>
              <a:t>class</a:t>
            </a:r>
            <a:r>
              <a:rPr>
                <a:latin typeface="Courier"/>
              </a:rPr>
              <a:t> Dog(Animal):</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a:t>
            </a:r>
            <a:br/>
            <a:r>
              <a:rPr>
                <a:latin typeface="Courier"/>
              </a:rPr>
              <a:t>        Animal.</a:t>
            </a:r>
            <a:r>
              <a:rPr>
                <a:solidFill>
                  <a:srgbClr val="06287E"/>
                </a:solidFill>
                <a:latin typeface="Courier"/>
              </a:rPr>
              <a:t>__init__</a:t>
            </a:r>
            <a:r>
              <a:rPr>
                <a:latin typeface="Courier"/>
              </a:rPr>
              <a:t>(</a:t>
            </a:r>
            <a:r>
              <a:rPr>
                <a:solidFill>
                  <a:srgbClr val="19177C"/>
                </a:solidFill>
                <a:latin typeface="Courier"/>
              </a:rPr>
              <a:t>self</a:t>
            </a:r>
            <a:r>
              <a:rPr>
                <a:latin typeface="Courier"/>
              </a:rPr>
              <a:t>)</a:t>
            </a:r>
            <a:br/>
            <a:r>
              <a:rPr>
                <a:latin typeface="Courier"/>
              </a:rPr>
              <a:t>        print(</a:t>
            </a:r>
            <a:r>
              <a:rPr>
                <a:solidFill>
                  <a:srgbClr val="4070A0"/>
                </a:solidFill>
                <a:latin typeface="Courier"/>
              </a:rPr>
              <a:t>"Dog created"</a:t>
            </a:r>
            <a:r>
              <a:rPr>
                <a:latin typeface="Courier"/>
              </a:rPr>
              <a:t>)</a:t>
            </a:r>
            <a:br/>
            <a:br/>
            <a:r>
              <a:rPr>
                <a:latin typeface="Courier"/>
              </a:rPr>
              <a:t>    </a:t>
            </a:r>
            <a:r>
              <a:rPr b="1">
                <a:solidFill>
                  <a:srgbClr val="007020"/>
                </a:solidFill>
                <a:latin typeface="Courier"/>
              </a:rPr>
              <a:t>def</a:t>
            </a:r>
            <a:r>
              <a:rPr>
                <a:latin typeface="Courier"/>
              </a:rPr>
              <a:t> whoAmI(</a:t>
            </a:r>
            <a:r>
              <a:rPr>
                <a:solidFill>
                  <a:srgbClr val="19177C"/>
                </a:solidFill>
                <a:latin typeface="Courier"/>
              </a:rPr>
              <a:t>self</a:t>
            </a:r>
            <a:r>
              <a:rPr>
                <a:latin typeface="Courier"/>
              </a:rPr>
              <a:t>):</a:t>
            </a:r>
            <a:br/>
            <a:r>
              <a:rPr>
                <a:latin typeface="Courier"/>
              </a:rPr>
              <a:t>        print(</a:t>
            </a:r>
            <a:r>
              <a:rPr>
                <a:solidFill>
                  <a:srgbClr val="4070A0"/>
                </a:solidFill>
                <a:latin typeface="Courier"/>
              </a:rPr>
              <a:t>"Dog"</a:t>
            </a:r>
            <a:r>
              <a:rPr>
                <a:latin typeface="Courier"/>
              </a:rPr>
              <a:t>)</a:t>
            </a:r>
            <a:br/>
            <a:br/>
            <a:r>
              <a:rPr>
                <a:latin typeface="Courier"/>
              </a:rPr>
              <a:t>    </a:t>
            </a:r>
            <a:r>
              <a:rPr b="1">
                <a:solidFill>
                  <a:srgbClr val="007020"/>
                </a:solidFill>
                <a:latin typeface="Courier"/>
              </a:rPr>
              <a:t>def</a:t>
            </a:r>
            <a:r>
              <a:rPr>
                <a:latin typeface="Courier"/>
              </a:rPr>
              <a:t> bark(</a:t>
            </a:r>
            <a:r>
              <a:rPr>
                <a:solidFill>
                  <a:srgbClr val="19177C"/>
                </a:solidFill>
                <a:latin typeface="Courier"/>
              </a:rPr>
              <a:t>self</a:t>
            </a:r>
            <a:r>
              <a:rPr>
                <a:latin typeface="Courier"/>
              </a:rPr>
              <a:t>):</a:t>
            </a:r>
            <a:br/>
            <a:r>
              <a:rPr>
                <a:latin typeface="Courier"/>
              </a:rPr>
              <a:t>        print(</a:t>
            </a:r>
            <a:r>
              <a:rPr>
                <a:solidFill>
                  <a:srgbClr val="4070A0"/>
                </a:solidFill>
                <a:latin typeface="Courier"/>
              </a:rPr>
              <a:t>"Woof!"</a:t>
            </a:r>
            <a:r>
              <a:rPr>
                <a:latin typeface="Courier"/>
              </a:rPr>
              <a:t>)</a:t>
            </a:r>
          </a:p>
          <a:p>
            <a:pPr lvl="0" indent="0">
              <a:buNone/>
            </a:pPr>
            <a:r>
              <a:rPr>
                <a:latin typeface="Courier"/>
              </a:rPr>
              <a:t>d </a:t>
            </a:r>
            <a:r>
              <a:rPr>
                <a:solidFill>
                  <a:srgbClr val="666666"/>
                </a:solidFill>
                <a:latin typeface="Courier"/>
              </a:rPr>
              <a:t>=</a:t>
            </a:r>
            <a:r>
              <a:rPr>
                <a:latin typeface="Courier"/>
              </a:rPr>
              <a:t> Dog()</a:t>
            </a:r>
          </a:p>
          <a:p>
            <a:pPr lvl="0" indent="0">
              <a:buNone/>
            </a:pPr>
            <a:r>
              <a:rPr>
                <a:latin typeface="Courier"/>
              </a:rPr>
              <a:t>Animal created
Dog created</a:t>
            </a:r>
          </a:p>
          <a:p>
            <a:pPr lvl="0" indent="0">
              <a:buNone/>
            </a:pPr>
            <a:r>
              <a:rPr>
                <a:latin typeface="Courier"/>
              </a:rPr>
              <a:t>d.whoAmI()</a:t>
            </a:r>
          </a:p>
          <a:p>
            <a:pPr lvl="0" indent="0">
              <a:buNone/>
            </a:pPr>
            <a:r>
              <a:rPr>
                <a:latin typeface="Courier"/>
              </a:rPr>
              <a:t>Dog</a:t>
            </a:r>
          </a:p>
          <a:p>
            <a:pPr lvl="0" indent="0">
              <a:buNone/>
            </a:pPr>
            <a:r>
              <a:rPr>
                <a:latin typeface="Courier"/>
              </a:rPr>
              <a:t>d.eat()</a:t>
            </a:r>
          </a:p>
          <a:p>
            <a:pPr lvl="0" indent="0">
              <a:buNone/>
            </a:pPr>
            <a:r>
              <a:rPr>
                <a:latin typeface="Courier"/>
              </a:rPr>
              <a:t>Eating</a:t>
            </a:r>
          </a:p>
          <a:p>
            <a:pPr lvl="0" indent="0">
              <a:buNone/>
            </a:pPr>
            <a:r>
              <a:rPr>
                <a:latin typeface="Courier"/>
              </a:rPr>
              <a:t>d.bark()</a:t>
            </a:r>
          </a:p>
          <a:p>
            <a:pPr lvl="0" indent="0">
              <a:buNone/>
            </a:pPr>
            <a:r>
              <a:rPr>
                <a:latin typeface="Courier"/>
              </a:rPr>
              <a:t>Woof!</a:t>
            </a:r>
          </a:p>
          <a:p>
            <a:pPr lvl="0" indent="0" marL="0">
              <a:buNone/>
            </a:pPr>
            <a:r>
              <a:rPr/>
              <a:t>In this example, we have two classes: Animal and Dog. The Animal is the base class, the Dog is the derived class.</a:t>
            </a:r>
          </a:p>
          <a:p>
            <a:pPr lvl="0" indent="0" marL="0">
              <a:buNone/>
            </a:pPr>
            <a:r>
              <a:rPr/>
              <a:t>The derived class inherits the functionality of the base class.</a:t>
            </a:r>
          </a:p>
          <a:p>
            <a:pPr lvl="0"/>
            <a:r>
              <a:rPr/>
              <a:t>It is shown by the eat() method.</a:t>
            </a:r>
          </a:p>
          <a:p>
            <a:pPr lvl="0" indent="0" marL="0">
              <a:buNone/>
            </a:pPr>
            <a:r>
              <a:rPr/>
              <a:t>The derived class modifies existing behavior of the base class.</a:t>
            </a:r>
          </a:p>
          <a:p>
            <a:pPr lvl="0"/>
            <a:r>
              <a:rPr/>
              <a:t>shown by the whoAmI() method.</a:t>
            </a:r>
          </a:p>
          <a:p>
            <a:pPr lvl="0" indent="0" marL="0">
              <a:buNone/>
            </a:pPr>
            <a:r>
              <a:rPr/>
              <a:t>Finally, the derived class extends the functionality of the base class, by defining a new bark() method.</a:t>
            </a:r>
          </a:p>
          <a:p>
            <a:pPr lvl="0" indent="0" marL="0">
              <a:spcBef>
                <a:spcPts val="3000"/>
              </a:spcBef>
              <a:buNone/>
            </a:pPr>
            <a:r>
              <a:rPr b="1"/>
              <a:t>Polymorphism</a:t>
            </a:r>
          </a:p>
          <a:p>
            <a:pPr lvl="0" indent="0" marL="0">
              <a:buNone/>
            </a:pPr>
            <a:r>
              <a:rPr/>
              <a:t>We’ve learned that while functions can take in different arguments, methods belong to the objects they act on. In Python, </a:t>
            </a:r>
            <a:r>
              <a:rPr i="1"/>
              <a:t>polymorphism</a:t>
            </a:r>
            <a:r>
              <a:rPr/>
              <a:t> refers to the way in which different object classes can share the same method name, and those methods can be called from the same place even though a variety of different objects might be passed in. The best way to explain this is by example:</a:t>
            </a:r>
          </a:p>
          <a:p>
            <a:pPr lvl="0" indent="0">
              <a:buNone/>
            </a:pPr>
            <a:r>
              <a:rPr b="1">
                <a:solidFill>
                  <a:srgbClr val="007020"/>
                </a:solidFill>
                <a:latin typeface="Courier"/>
              </a:rPr>
              <a:t>class</a:t>
            </a:r>
            <a:r>
              <a:rPr>
                <a:latin typeface="Courier"/>
              </a:rPr>
              <a:t> Dog:</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name):</a:t>
            </a:r>
            <a:br/>
            <a:r>
              <a:rPr>
                <a:latin typeface="Courier"/>
              </a:rPr>
              <a:t>        </a:t>
            </a:r>
            <a:r>
              <a:rPr>
                <a:solidFill>
                  <a:srgbClr val="19177C"/>
                </a:solidFill>
                <a:latin typeface="Courier"/>
              </a:rPr>
              <a:t>self</a:t>
            </a:r>
            <a:r>
              <a:rPr>
                <a:latin typeface="Courier"/>
              </a:rPr>
              <a:t>.name </a:t>
            </a:r>
            <a:r>
              <a:rPr>
                <a:solidFill>
                  <a:srgbClr val="666666"/>
                </a:solidFill>
                <a:latin typeface="Courier"/>
              </a:rPr>
              <a:t>=</a:t>
            </a:r>
            <a:r>
              <a:rPr>
                <a:latin typeface="Courier"/>
              </a:rPr>
              <a:t> name</a:t>
            </a:r>
            <a:br/>
            <a:br/>
            <a:r>
              <a:rPr>
                <a:latin typeface="Courier"/>
              </a:rPr>
              <a:t>    </a:t>
            </a:r>
            <a:r>
              <a:rPr b="1">
                <a:solidFill>
                  <a:srgbClr val="007020"/>
                </a:solidFill>
                <a:latin typeface="Courier"/>
              </a:rPr>
              <a:t>def</a:t>
            </a:r>
            <a:r>
              <a:rPr>
                <a:latin typeface="Courier"/>
              </a:rPr>
              <a:t> speak(</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self</a:t>
            </a:r>
            <a:r>
              <a:rPr>
                <a:latin typeface="Courier"/>
              </a:rPr>
              <a:t>.name</a:t>
            </a:r>
            <a:r>
              <a:rPr>
                <a:solidFill>
                  <a:srgbClr val="666666"/>
                </a:solidFill>
                <a:latin typeface="Courier"/>
              </a:rPr>
              <a:t>+</a:t>
            </a:r>
            <a:r>
              <a:rPr>
                <a:solidFill>
                  <a:srgbClr val="4070A0"/>
                </a:solidFill>
                <a:latin typeface="Courier"/>
              </a:rPr>
              <a:t>' says Woof!'</a:t>
            </a:r>
            <a:br/>
            <a:r>
              <a:rPr>
                <a:latin typeface="Courier"/>
              </a:rPr>
              <a:t>    </a:t>
            </a:r>
            <a:br/>
            <a:r>
              <a:rPr b="1">
                <a:solidFill>
                  <a:srgbClr val="007020"/>
                </a:solidFill>
                <a:latin typeface="Courier"/>
              </a:rPr>
              <a:t>class</a:t>
            </a:r>
            <a:r>
              <a:rPr>
                <a:latin typeface="Courier"/>
              </a:rPr>
              <a:t> Cat:</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name):</a:t>
            </a:r>
            <a:br/>
            <a:r>
              <a:rPr>
                <a:latin typeface="Courier"/>
              </a:rPr>
              <a:t>        </a:t>
            </a:r>
            <a:r>
              <a:rPr>
                <a:solidFill>
                  <a:srgbClr val="19177C"/>
                </a:solidFill>
                <a:latin typeface="Courier"/>
              </a:rPr>
              <a:t>self</a:t>
            </a:r>
            <a:r>
              <a:rPr>
                <a:latin typeface="Courier"/>
              </a:rPr>
              <a:t>.name </a:t>
            </a:r>
            <a:r>
              <a:rPr>
                <a:solidFill>
                  <a:srgbClr val="666666"/>
                </a:solidFill>
                <a:latin typeface="Courier"/>
              </a:rPr>
              <a:t>=</a:t>
            </a:r>
            <a:r>
              <a:rPr>
                <a:latin typeface="Courier"/>
              </a:rPr>
              <a:t> name</a:t>
            </a:r>
            <a:br/>
            <a:br/>
            <a:r>
              <a:rPr>
                <a:latin typeface="Courier"/>
              </a:rPr>
              <a:t>    </a:t>
            </a:r>
            <a:r>
              <a:rPr b="1">
                <a:solidFill>
                  <a:srgbClr val="007020"/>
                </a:solidFill>
                <a:latin typeface="Courier"/>
              </a:rPr>
              <a:t>def</a:t>
            </a:r>
            <a:r>
              <a:rPr>
                <a:latin typeface="Courier"/>
              </a:rPr>
              <a:t> speak(</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self</a:t>
            </a:r>
            <a:r>
              <a:rPr>
                <a:latin typeface="Courier"/>
              </a:rPr>
              <a:t>.name</a:t>
            </a:r>
            <a:r>
              <a:rPr>
                <a:solidFill>
                  <a:srgbClr val="666666"/>
                </a:solidFill>
                <a:latin typeface="Courier"/>
              </a:rPr>
              <a:t>+</a:t>
            </a:r>
            <a:r>
              <a:rPr>
                <a:solidFill>
                  <a:srgbClr val="4070A0"/>
                </a:solidFill>
                <a:latin typeface="Courier"/>
              </a:rPr>
              <a:t>' says Meow!'</a:t>
            </a:r>
            <a:r>
              <a:rPr>
                <a:latin typeface="Courier"/>
              </a:rPr>
              <a:t> </a:t>
            </a:r>
            <a:br/>
            <a:r>
              <a:rPr>
                <a:latin typeface="Courier"/>
              </a:rPr>
              <a:t>    </a:t>
            </a:r>
            <a:br/>
            <a:r>
              <a:rPr>
                <a:latin typeface="Courier"/>
              </a:rPr>
              <a:t>niko </a:t>
            </a:r>
            <a:r>
              <a:rPr>
                <a:solidFill>
                  <a:srgbClr val="666666"/>
                </a:solidFill>
                <a:latin typeface="Courier"/>
              </a:rPr>
              <a:t>=</a:t>
            </a:r>
            <a:r>
              <a:rPr>
                <a:latin typeface="Courier"/>
              </a:rPr>
              <a:t> Dog(</a:t>
            </a:r>
            <a:r>
              <a:rPr>
                <a:solidFill>
                  <a:srgbClr val="4070A0"/>
                </a:solidFill>
                <a:latin typeface="Courier"/>
              </a:rPr>
              <a:t>'Niko'</a:t>
            </a:r>
            <a:r>
              <a:rPr>
                <a:latin typeface="Courier"/>
              </a:rPr>
              <a:t>)</a:t>
            </a:r>
            <a:br/>
            <a:r>
              <a:rPr>
                <a:latin typeface="Courier"/>
              </a:rPr>
              <a:t>felix </a:t>
            </a:r>
            <a:r>
              <a:rPr>
                <a:solidFill>
                  <a:srgbClr val="666666"/>
                </a:solidFill>
                <a:latin typeface="Courier"/>
              </a:rPr>
              <a:t>=</a:t>
            </a:r>
            <a:r>
              <a:rPr>
                <a:latin typeface="Courier"/>
              </a:rPr>
              <a:t> Cat(</a:t>
            </a:r>
            <a:r>
              <a:rPr>
                <a:solidFill>
                  <a:srgbClr val="4070A0"/>
                </a:solidFill>
                <a:latin typeface="Courier"/>
              </a:rPr>
              <a:t>'Felix'</a:t>
            </a:r>
            <a:r>
              <a:rPr>
                <a:latin typeface="Courier"/>
              </a:rPr>
              <a:t>)</a:t>
            </a:r>
            <a:br/>
            <a:br/>
            <a:r>
              <a:rPr>
                <a:latin typeface="Courier"/>
              </a:rPr>
              <a:t>print(niko.speak())</a:t>
            </a:r>
            <a:br/>
            <a:r>
              <a:rPr>
                <a:latin typeface="Courier"/>
              </a:rPr>
              <a:t>print(felix.speak())</a:t>
            </a:r>
          </a:p>
          <a:p>
            <a:pPr lvl="0" indent="0">
              <a:buNone/>
            </a:pPr>
            <a:r>
              <a:rPr>
                <a:latin typeface="Courier"/>
              </a:rPr>
              <a:t>Niko says Woof!
Felix says Meow!</a:t>
            </a:r>
          </a:p>
          <a:p>
            <a:pPr lvl="0" indent="0" marL="0">
              <a:buNone/>
            </a:pPr>
            <a:r>
              <a:rPr/>
              <a:t>Here we have a Dog class and a Cat class, and each has a </a:t>
            </a:r>
            <a:r>
              <a:rPr>
                <a:latin typeface="Courier"/>
              </a:rPr>
              <a:t>.speak()</a:t>
            </a:r>
            <a:r>
              <a:rPr/>
              <a:t> method. When called, each object’s </a:t>
            </a:r>
            <a:r>
              <a:rPr>
                <a:latin typeface="Courier"/>
              </a:rPr>
              <a:t>.speak()</a:t>
            </a:r>
            <a:r>
              <a:rPr/>
              <a:t> method returns a result unique to the object.</a:t>
            </a:r>
          </a:p>
          <a:p>
            <a:pPr lvl="0" indent="0" marL="0">
              <a:buNone/>
            </a:pPr>
            <a:r>
              <a:rPr/>
              <a:t>There a few different ways to demonstrate polymorphism. First, with a for loop:</a:t>
            </a:r>
          </a:p>
          <a:p>
            <a:pPr lvl="0" indent="0">
              <a:buNone/>
            </a:pPr>
            <a:r>
              <a:rPr b="1">
                <a:solidFill>
                  <a:srgbClr val="007020"/>
                </a:solidFill>
                <a:latin typeface="Courier"/>
              </a:rPr>
              <a:t>for</a:t>
            </a:r>
            <a:r>
              <a:rPr>
                <a:latin typeface="Courier"/>
              </a:rPr>
              <a:t> pet </a:t>
            </a:r>
            <a:r>
              <a:rPr b="1">
                <a:solidFill>
                  <a:srgbClr val="007020"/>
                </a:solidFill>
                <a:latin typeface="Courier"/>
              </a:rPr>
              <a:t>in</a:t>
            </a:r>
            <a:r>
              <a:rPr>
                <a:latin typeface="Courier"/>
              </a:rPr>
              <a:t> [niko,felix]:</a:t>
            </a:r>
            <a:br/>
            <a:r>
              <a:rPr>
                <a:latin typeface="Courier"/>
              </a:rPr>
              <a:t>    print(pet.speak())</a:t>
            </a:r>
          </a:p>
          <a:p>
            <a:pPr lvl="0" indent="0">
              <a:buNone/>
            </a:pPr>
            <a:r>
              <a:rPr>
                <a:latin typeface="Courier"/>
              </a:rPr>
              <a:t>Niko says Woof!
Felix says Meow!</a:t>
            </a:r>
          </a:p>
          <a:p>
            <a:pPr lvl="0" indent="0" marL="0">
              <a:buNone/>
            </a:pPr>
            <a:r>
              <a:rPr/>
              <a:t>Another is with functions:</a:t>
            </a:r>
          </a:p>
          <a:p>
            <a:pPr lvl="0" indent="0">
              <a:buNone/>
            </a:pPr>
            <a:r>
              <a:rPr b="1">
                <a:solidFill>
                  <a:srgbClr val="007020"/>
                </a:solidFill>
                <a:latin typeface="Courier"/>
              </a:rPr>
              <a:t>def</a:t>
            </a:r>
            <a:r>
              <a:rPr>
                <a:latin typeface="Courier"/>
              </a:rPr>
              <a:t> pet_speak(pet):</a:t>
            </a:r>
            <a:br/>
            <a:r>
              <a:rPr>
                <a:latin typeface="Courier"/>
              </a:rPr>
              <a:t>    print(pet.speak())</a:t>
            </a:r>
            <a:br/>
            <a:br/>
            <a:r>
              <a:rPr>
                <a:latin typeface="Courier"/>
              </a:rPr>
              <a:t>pet_speak(niko)</a:t>
            </a:r>
            <a:br/>
            <a:r>
              <a:rPr>
                <a:latin typeface="Courier"/>
              </a:rPr>
              <a:t>pet_speak(felix)</a:t>
            </a:r>
          </a:p>
          <a:p>
            <a:pPr lvl="0" indent="0">
              <a:buNone/>
            </a:pPr>
            <a:r>
              <a:rPr>
                <a:latin typeface="Courier"/>
              </a:rPr>
              <a:t>Niko says Woof!
Felix says Meow!</a:t>
            </a:r>
          </a:p>
          <a:p>
            <a:pPr lvl="0" indent="0" marL="0">
              <a:buNone/>
            </a:pPr>
            <a:r>
              <a:rPr/>
              <a:t>In both cases we were able to pass in different object types, and we obtained object-specific results from the same mechanism.</a:t>
            </a:r>
          </a:p>
          <a:p>
            <a:pPr lvl="0" indent="0" marL="0">
              <a:buNone/>
            </a:pPr>
            <a:r>
              <a:rPr/>
              <a:t>A more common practice is to use abstract classes and inheritance. An abstract class is one that never expects to be instantiated. For example, we will never have an Animal object, only Dog and Cat objects, although Dogs and Cats are derived from Animals:</a:t>
            </a:r>
          </a:p>
          <a:p>
            <a:pPr lvl="0" indent="0">
              <a:buNone/>
            </a:pPr>
            <a:r>
              <a:rPr b="1">
                <a:solidFill>
                  <a:srgbClr val="007020"/>
                </a:solidFill>
                <a:latin typeface="Courier"/>
              </a:rPr>
              <a:t>class</a:t>
            </a:r>
            <a:r>
              <a:rPr>
                <a:latin typeface="Courier"/>
              </a:rPr>
              <a:t> Animal:</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name):    </a:t>
            </a:r>
            <a:r>
              <a:rPr i="1">
                <a:solidFill>
                  <a:srgbClr val="60A0B0"/>
                </a:solidFill>
                <a:latin typeface="Courier"/>
              </a:rPr>
              <a:t># Constructor of the class</a:t>
            </a:r>
            <a:br/>
            <a:r>
              <a:rPr>
                <a:latin typeface="Courier"/>
              </a:rPr>
              <a:t>        </a:t>
            </a:r>
            <a:r>
              <a:rPr>
                <a:solidFill>
                  <a:srgbClr val="19177C"/>
                </a:solidFill>
                <a:latin typeface="Courier"/>
              </a:rPr>
              <a:t>self</a:t>
            </a:r>
            <a:r>
              <a:rPr>
                <a:latin typeface="Courier"/>
              </a:rPr>
              <a:t>.name </a:t>
            </a:r>
            <a:r>
              <a:rPr>
                <a:solidFill>
                  <a:srgbClr val="666666"/>
                </a:solidFill>
                <a:latin typeface="Courier"/>
              </a:rPr>
              <a:t>=</a:t>
            </a:r>
            <a:r>
              <a:rPr>
                <a:latin typeface="Courier"/>
              </a:rPr>
              <a:t> name</a:t>
            </a:r>
            <a:br/>
            <a:br/>
            <a:r>
              <a:rPr>
                <a:latin typeface="Courier"/>
              </a:rPr>
              <a:t>    </a:t>
            </a:r>
            <a:r>
              <a:rPr b="1">
                <a:solidFill>
                  <a:srgbClr val="007020"/>
                </a:solidFill>
                <a:latin typeface="Courier"/>
              </a:rPr>
              <a:t>def</a:t>
            </a:r>
            <a:r>
              <a:rPr>
                <a:latin typeface="Courier"/>
              </a:rPr>
              <a:t> speak(</a:t>
            </a:r>
            <a:r>
              <a:rPr>
                <a:solidFill>
                  <a:srgbClr val="19177C"/>
                </a:solidFill>
                <a:latin typeface="Courier"/>
              </a:rPr>
              <a:t>self</a:t>
            </a:r>
            <a:r>
              <a:rPr>
                <a:latin typeface="Courier"/>
              </a:rPr>
              <a:t>):              </a:t>
            </a:r>
            <a:r>
              <a:rPr i="1">
                <a:solidFill>
                  <a:srgbClr val="60A0B0"/>
                </a:solidFill>
                <a:latin typeface="Courier"/>
              </a:rPr>
              <a:t># Abstract method, defined by convention only</a:t>
            </a:r>
            <a:br/>
            <a:r>
              <a:rPr>
                <a:latin typeface="Courier"/>
              </a:rPr>
              <a:t>        </a:t>
            </a:r>
            <a:r>
              <a:rPr b="1">
                <a:solidFill>
                  <a:srgbClr val="007020"/>
                </a:solidFill>
                <a:latin typeface="Courier"/>
              </a:rPr>
              <a:t>raise</a:t>
            </a:r>
            <a:r>
              <a:rPr>
                <a:latin typeface="Courier"/>
              </a:rPr>
              <a:t> </a:t>
            </a:r>
            <a:r>
              <a:rPr>
                <a:solidFill>
                  <a:srgbClr val="BC7A00"/>
                </a:solidFill>
                <a:latin typeface="Courier"/>
              </a:rPr>
              <a:t>NotImplementedError</a:t>
            </a:r>
            <a:r>
              <a:rPr>
                <a:latin typeface="Courier"/>
              </a:rPr>
              <a:t>(</a:t>
            </a:r>
            <a:r>
              <a:rPr>
                <a:solidFill>
                  <a:srgbClr val="4070A0"/>
                </a:solidFill>
                <a:latin typeface="Courier"/>
              </a:rPr>
              <a:t>"Subclass must implement abstract method"</a:t>
            </a:r>
            <a:r>
              <a:rPr>
                <a:latin typeface="Courier"/>
              </a:rPr>
              <a:t>)</a:t>
            </a:r>
            <a:br/>
            <a:br/>
            <a:br/>
            <a:r>
              <a:rPr b="1">
                <a:solidFill>
                  <a:srgbClr val="007020"/>
                </a:solidFill>
                <a:latin typeface="Courier"/>
              </a:rPr>
              <a:t>class</a:t>
            </a:r>
            <a:r>
              <a:rPr>
                <a:latin typeface="Courier"/>
              </a:rPr>
              <a:t> Dog(Animal):</a:t>
            </a:r>
            <a:br/>
            <a:r>
              <a:rPr>
                <a:latin typeface="Courier"/>
              </a:rPr>
              <a:t>    </a:t>
            </a:r>
            <a:br/>
            <a:r>
              <a:rPr>
                <a:latin typeface="Courier"/>
              </a:rPr>
              <a:t>    </a:t>
            </a:r>
            <a:r>
              <a:rPr b="1">
                <a:solidFill>
                  <a:srgbClr val="007020"/>
                </a:solidFill>
                <a:latin typeface="Courier"/>
              </a:rPr>
              <a:t>def</a:t>
            </a:r>
            <a:r>
              <a:rPr>
                <a:latin typeface="Courier"/>
              </a:rPr>
              <a:t> speak(</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self</a:t>
            </a:r>
            <a:r>
              <a:rPr>
                <a:latin typeface="Courier"/>
              </a:rPr>
              <a:t>.name</a:t>
            </a:r>
            <a:r>
              <a:rPr>
                <a:solidFill>
                  <a:srgbClr val="666666"/>
                </a:solidFill>
                <a:latin typeface="Courier"/>
              </a:rPr>
              <a:t>+</a:t>
            </a:r>
            <a:r>
              <a:rPr>
                <a:solidFill>
                  <a:srgbClr val="4070A0"/>
                </a:solidFill>
                <a:latin typeface="Courier"/>
              </a:rPr>
              <a:t>' says Woof!'</a:t>
            </a:r>
            <a:br/>
            <a:r>
              <a:rPr>
                <a:latin typeface="Courier"/>
              </a:rPr>
              <a:t>    </a:t>
            </a:r>
            <a:br/>
            <a:r>
              <a:rPr b="1">
                <a:solidFill>
                  <a:srgbClr val="007020"/>
                </a:solidFill>
                <a:latin typeface="Courier"/>
              </a:rPr>
              <a:t>class</a:t>
            </a:r>
            <a:r>
              <a:rPr>
                <a:latin typeface="Courier"/>
              </a:rPr>
              <a:t> Cat(Animal):</a:t>
            </a:r>
            <a:br/>
            <a:br/>
            <a:r>
              <a:rPr>
                <a:latin typeface="Courier"/>
              </a:rPr>
              <a:t>    </a:t>
            </a:r>
            <a:r>
              <a:rPr b="1">
                <a:solidFill>
                  <a:srgbClr val="007020"/>
                </a:solidFill>
                <a:latin typeface="Courier"/>
              </a:rPr>
              <a:t>def</a:t>
            </a:r>
            <a:r>
              <a:rPr>
                <a:latin typeface="Courier"/>
              </a:rPr>
              <a:t> speak(</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self</a:t>
            </a:r>
            <a:r>
              <a:rPr>
                <a:latin typeface="Courier"/>
              </a:rPr>
              <a:t>.name</a:t>
            </a:r>
            <a:r>
              <a:rPr>
                <a:solidFill>
                  <a:srgbClr val="666666"/>
                </a:solidFill>
                <a:latin typeface="Courier"/>
              </a:rPr>
              <a:t>+</a:t>
            </a:r>
            <a:r>
              <a:rPr>
                <a:solidFill>
                  <a:srgbClr val="4070A0"/>
                </a:solidFill>
                <a:latin typeface="Courier"/>
              </a:rPr>
              <a:t>' says Meow!'</a:t>
            </a:r>
            <a:br/>
            <a:r>
              <a:rPr>
                <a:latin typeface="Courier"/>
              </a:rPr>
              <a:t>    </a:t>
            </a:r>
            <a:br/>
            <a:r>
              <a:rPr>
                <a:latin typeface="Courier"/>
              </a:rPr>
              <a:t>fido </a:t>
            </a:r>
            <a:r>
              <a:rPr>
                <a:solidFill>
                  <a:srgbClr val="666666"/>
                </a:solidFill>
                <a:latin typeface="Courier"/>
              </a:rPr>
              <a:t>=</a:t>
            </a:r>
            <a:r>
              <a:rPr>
                <a:latin typeface="Courier"/>
              </a:rPr>
              <a:t> Dog(</a:t>
            </a:r>
            <a:r>
              <a:rPr>
                <a:solidFill>
                  <a:srgbClr val="4070A0"/>
                </a:solidFill>
                <a:latin typeface="Courier"/>
              </a:rPr>
              <a:t>'Fido'</a:t>
            </a:r>
            <a:r>
              <a:rPr>
                <a:latin typeface="Courier"/>
              </a:rPr>
              <a:t>)</a:t>
            </a:r>
            <a:br/>
            <a:r>
              <a:rPr>
                <a:latin typeface="Courier"/>
              </a:rPr>
              <a:t>isis </a:t>
            </a:r>
            <a:r>
              <a:rPr>
                <a:solidFill>
                  <a:srgbClr val="666666"/>
                </a:solidFill>
                <a:latin typeface="Courier"/>
              </a:rPr>
              <a:t>=</a:t>
            </a:r>
            <a:r>
              <a:rPr>
                <a:latin typeface="Courier"/>
              </a:rPr>
              <a:t> Cat(</a:t>
            </a:r>
            <a:r>
              <a:rPr>
                <a:solidFill>
                  <a:srgbClr val="4070A0"/>
                </a:solidFill>
                <a:latin typeface="Courier"/>
              </a:rPr>
              <a:t>'Isis'</a:t>
            </a:r>
            <a:r>
              <a:rPr>
                <a:latin typeface="Courier"/>
              </a:rPr>
              <a:t>)</a:t>
            </a:r>
            <a:br/>
            <a:br/>
            <a:r>
              <a:rPr>
                <a:latin typeface="Courier"/>
              </a:rPr>
              <a:t>print(fido.speak())</a:t>
            </a:r>
            <a:br/>
            <a:r>
              <a:rPr>
                <a:latin typeface="Courier"/>
              </a:rPr>
              <a:t>print(isis.speak())</a:t>
            </a:r>
          </a:p>
          <a:p>
            <a:pPr lvl="0" indent="0">
              <a:buNone/>
            </a:pPr>
            <a:r>
              <a:rPr>
                <a:latin typeface="Courier"/>
              </a:rPr>
              <a:t>Fido says Woof!
Isis says Meow!</a:t>
            </a:r>
          </a:p>
          <a:p>
            <a:pPr lvl="0" indent="0" marL="0">
              <a:buNone/>
            </a:pPr>
            <a:r>
              <a:rPr/>
              <a:t>Real life examples of polymorphism include: * opening different file types - different tools are needed to display Word, pdf and Excel files * adding different objects - the </a:t>
            </a:r>
            <a:r>
              <a:rPr>
                <a:latin typeface="Courier"/>
              </a:rPr>
              <a:t>+</a:t>
            </a:r>
            <a:r>
              <a:rPr/>
              <a:t> operator performs arithmetic and concatenation</a:t>
            </a:r>
          </a:p>
          <a:p>
            <a:pPr lvl="0" indent="0" marL="0">
              <a:spcBef>
                <a:spcPts val="3000"/>
              </a:spcBef>
              <a:buNone/>
            </a:pPr>
            <a:r>
              <a:rPr b="1"/>
              <a:t>Special Methods</a:t>
            </a:r>
          </a:p>
          <a:p>
            <a:pPr lvl="0" indent="0" marL="0">
              <a:buNone/>
            </a:pPr>
            <a:r>
              <a:rPr/>
              <a:t>Finally let’s go over special methods. Classes in Python can implement certain operations with special method names. These methods are not actually called directly but by Python specific language syntax. For example let’s create a Book class:</a:t>
            </a:r>
          </a:p>
          <a:p>
            <a:pPr lvl="0" indent="0">
              <a:buNone/>
            </a:pPr>
            <a:r>
              <a:rPr b="1">
                <a:solidFill>
                  <a:srgbClr val="007020"/>
                </a:solidFill>
                <a:latin typeface="Courier"/>
              </a:rPr>
              <a:t>class</a:t>
            </a:r>
            <a:r>
              <a:rPr>
                <a:latin typeface="Courier"/>
              </a:rPr>
              <a:t> Book:</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title, author, pages):</a:t>
            </a:r>
            <a:br/>
            <a:r>
              <a:rPr>
                <a:latin typeface="Courier"/>
              </a:rPr>
              <a:t>        print(</a:t>
            </a:r>
            <a:r>
              <a:rPr>
                <a:solidFill>
                  <a:srgbClr val="4070A0"/>
                </a:solidFill>
                <a:latin typeface="Courier"/>
              </a:rPr>
              <a:t>"A book is created"</a:t>
            </a:r>
            <a:r>
              <a:rPr>
                <a:latin typeface="Courier"/>
              </a:rPr>
              <a:t>)</a:t>
            </a:r>
            <a:br/>
            <a:r>
              <a:rPr>
                <a:latin typeface="Courier"/>
              </a:rPr>
              <a:t>        </a:t>
            </a:r>
            <a:r>
              <a:rPr>
                <a:solidFill>
                  <a:srgbClr val="19177C"/>
                </a:solidFill>
                <a:latin typeface="Courier"/>
              </a:rPr>
              <a:t>self</a:t>
            </a:r>
            <a:r>
              <a:rPr>
                <a:latin typeface="Courier"/>
              </a:rPr>
              <a:t>.title </a:t>
            </a:r>
            <a:r>
              <a:rPr>
                <a:solidFill>
                  <a:srgbClr val="666666"/>
                </a:solidFill>
                <a:latin typeface="Courier"/>
              </a:rPr>
              <a:t>=</a:t>
            </a:r>
            <a:r>
              <a:rPr>
                <a:latin typeface="Courier"/>
              </a:rPr>
              <a:t> title</a:t>
            </a:r>
            <a:br/>
            <a:r>
              <a:rPr>
                <a:latin typeface="Courier"/>
              </a:rPr>
              <a:t>        </a:t>
            </a:r>
            <a:r>
              <a:rPr>
                <a:solidFill>
                  <a:srgbClr val="19177C"/>
                </a:solidFill>
                <a:latin typeface="Courier"/>
              </a:rPr>
              <a:t>self</a:t>
            </a:r>
            <a:r>
              <a:rPr>
                <a:latin typeface="Courier"/>
              </a:rPr>
              <a:t>.author </a:t>
            </a:r>
            <a:r>
              <a:rPr>
                <a:solidFill>
                  <a:srgbClr val="666666"/>
                </a:solidFill>
                <a:latin typeface="Courier"/>
              </a:rPr>
              <a:t>=</a:t>
            </a:r>
            <a:r>
              <a:rPr>
                <a:latin typeface="Courier"/>
              </a:rPr>
              <a:t> author</a:t>
            </a:r>
            <a:br/>
            <a:r>
              <a:rPr>
                <a:latin typeface="Courier"/>
              </a:rPr>
              <a:t>        </a:t>
            </a:r>
            <a:r>
              <a:rPr>
                <a:solidFill>
                  <a:srgbClr val="19177C"/>
                </a:solidFill>
                <a:latin typeface="Courier"/>
              </a:rPr>
              <a:t>self</a:t>
            </a:r>
            <a:r>
              <a:rPr>
                <a:latin typeface="Courier"/>
              </a:rPr>
              <a:t>.pages </a:t>
            </a:r>
            <a:r>
              <a:rPr>
                <a:solidFill>
                  <a:srgbClr val="666666"/>
                </a:solidFill>
                <a:latin typeface="Courier"/>
              </a:rPr>
              <a:t>=</a:t>
            </a:r>
            <a:r>
              <a:rPr>
                <a:latin typeface="Courier"/>
              </a:rPr>
              <a:t> pages</a:t>
            </a:r>
            <a:br/>
            <a:br/>
            <a:r>
              <a:rPr>
                <a:latin typeface="Courier"/>
              </a:rPr>
              <a:t>    </a:t>
            </a:r>
            <a:r>
              <a:rPr b="1">
                <a:solidFill>
                  <a:srgbClr val="007020"/>
                </a:solidFill>
                <a:latin typeface="Courier"/>
              </a:rPr>
              <a:t>def</a:t>
            </a:r>
            <a:r>
              <a:rPr>
                <a:latin typeface="Courier"/>
              </a:rPr>
              <a:t> </a:t>
            </a:r>
            <a:r>
              <a:rPr>
                <a:solidFill>
                  <a:srgbClr val="06287E"/>
                </a:solidFill>
                <a:latin typeface="Courier"/>
              </a:rPr>
              <a:t>__str__</a:t>
            </a:r>
            <a:r>
              <a:rPr>
                <a:latin typeface="Courier"/>
              </a:rPr>
              <a:t>(</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4070A0"/>
                </a:solidFill>
                <a:latin typeface="Courier"/>
              </a:rPr>
              <a:t>"Title: %s, author: %s, pages: %s"</a:t>
            </a:r>
            <a:r>
              <a:rPr>
                <a:latin typeface="Courier"/>
              </a:rPr>
              <a:t> </a:t>
            </a:r>
            <a:r>
              <a:rPr>
                <a:solidFill>
                  <a:srgbClr val="666666"/>
                </a:solidFill>
                <a:latin typeface="Courier"/>
              </a:rPr>
              <a:t>%</a:t>
            </a:r>
            <a:r>
              <a:rPr>
                <a:latin typeface="Courier"/>
              </a:rPr>
              <a:t>(</a:t>
            </a:r>
            <a:r>
              <a:rPr>
                <a:solidFill>
                  <a:srgbClr val="19177C"/>
                </a:solidFill>
                <a:latin typeface="Courier"/>
              </a:rPr>
              <a:t>self</a:t>
            </a:r>
            <a:r>
              <a:rPr>
                <a:latin typeface="Courier"/>
              </a:rPr>
              <a:t>.title, </a:t>
            </a:r>
            <a:r>
              <a:rPr>
                <a:solidFill>
                  <a:srgbClr val="19177C"/>
                </a:solidFill>
                <a:latin typeface="Courier"/>
              </a:rPr>
              <a:t>self</a:t>
            </a:r>
            <a:r>
              <a:rPr>
                <a:latin typeface="Courier"/>
              </a:rPr>
              <a:t>.author, </a:t>
            </a:r>
            <a:r>
              <a:rPr>
                <a:solidFill>
                  <a:srgbClr val="19177C"/>
                </a:solidFill>
                <a:latin typeface="Courier"/>
              </a:rPr>
              <a:t>self</a:t>
            </a:r>
            <a:r>
              <a:rPr>
                <a:latin typeface="Courier"/>
              </a:rPr>
              <a:t>.pages)</a:t>
            </a:r>
            <a:br/>
            <a:br/>
            <a:r>
              <a:rPr>
                <a:latin typeface="Courier"/>
              </a:rPr>
              <a:t>    </a:t>
            </a:r>
            <a:r>
              <a:rPr b="1">
                <a:solidFill>
                  <a:srgbClr val="007020"/>
                </a:solidFill>
                <a:latin typeface="Courier"/>
              </a:rPr>
              <a:t>def</a:t>
            </a:r>
            <a:r>
              <a:rPr>
                <a:latin typeface="Courier"/>
              </a:rPr>
              <a:t> </a:t>
            </a:r>
            <a:r>
              <a:rPr>
                <a:solidFill>
                  <a:srgbClr val="06287E"/>
                </a:solidFill>
                <a:latin typeface="Courier"/>
              </a:rPr>
              <a:t>__len__</a:t>
            </a:r>
            <a:r>
              <a:rPr>
                <a:latin typeface="Courier"/>
              </a:rPr>
              <a:t>(</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self</a:t>
            </a:r>
            <a:r>
              <a:rPr>
                <a:latin typeface="Courier"/>
              </a:rPr>
              <a:t>.pages</a:t>
            </a:r>
            <a:br/>
            <a:br/>
            <a:r>
              <a:rPr>
                <a:latin typeface="Courier"/>
              </a:rPr>
              <a:t>    </a:t>
            </a:r>
            <a:r>
              <a:rPr b="1">
                <a:solidFill>
                  <a:srgbClr val="007020"/>
                </a:solidFill>
                <a:latin typeface="Courier"/>
              </a:rPr>
              <a:t>def</a:t>
            </a:r>
            <a:r>
              <a:rPr>
                <a:latin typeface="Courier"/>
              </a:rPr>
              <a:t> </a:t>
            </a:r>
            <a:r>
              <a:rPr>
                <a:solidFill>
                  <a:srgbClr val="06287E"/>
                </a:solidFill>
                <a:latin typeface="Courier"/>
              </a:rPr>
              <a:t>__del__</a:t>
            </a:r>
            <a:r>
              <a:rPr>
                <a:latin typeface="Courier"/>
              </a:rPr>
              <a:t>(</a:t>
            </a:r>
            <a:r>
              <a:rPr>
                <a:solidFill>
                  <a:srgbClr val="19177C"/>
                </a:solidFill>
                <a:latin typeface="Courier"/>
              </a:rPr>
              <a:t>self</a:t>
            </a:r>
            <a:r>
              <a:rPr>
                <a:latin typeface="Courier"/>
              </a:rPr>
              <a:t>):</a:t>
            </a:r>
            <a:br/>
            <a:r>
              <a:rPr>
                <a:latin typeface="Courier"/>
              </a:rPr>
              <a:t>        print(</a:t>
            </a:r>
            <a:r>
              <a:rPr>
                <a:solidFill>
                  <a:srgbClr val="4070A0"/>
                </a:solidFill>
                <a:latin typeface="Courier"/>
              </a:rPr>
              <a:t>"A book is destroyed"</a:t>
            </a:r>
            <a:r>
              <a:rPr>
                <a:latin typeface="Courier"/>
              </a:rPr>
              <a:t>)</a:t>
            </a:r>
          </a:p>
          <a:p>
            <a:pPr lvl="0" indent="0">
              <a:buNone/>
            </a:pPr>
            <a:r>
              <a:rPr>
                <a:latin typeface="Courier"/>
              </a:rPr>
              <a:t>book </a:t>
            </a:r>
            <a:r>
              <a:rPr>
                <a:solidFill>
                  <a:srgbClr val="666666"/>
                </a:solidFill>
                <a:latin typeface="Courier"/>
              </a:rPr>
              <a:t>=</a:t>
            </a:r>
            <a:r>
              <a:rPr>
                <a:latin typeface="Courier"/>
              </a:rPr>
              <a:t> Book(</a:t>
            </a:r>
            <a:r>
              <a:rPr>
                <a:solidFill>
                  <a:srgbClr val="4070A0"/>
                </a:solidFill>
                <a:latin typeface="Courier"/>
              </a:rPr>
              <a:t>"Python Rocks!"</a:t>
            </a:r>
            <a:r>
              <a:rPr>
                <a:latin typeface="Courier"/>
              </a:rPr>
              <a:t>, </a:t>
            </a:r>
            <a:r>
              <a:rPr>
                <a:solidFill>
                  <a:srgbClr val="4070A0"/>
                </a:solidFill>
                <a:latin typeface="Courier"/>
              </a:rPr>
              <a:t>"Jose Portilla"</a:t>
            </a:r>
            <a:r>
              <a:rPr>
                <a:latin typeface="Courier"/>
              </a:rPr>
              <a:t>, </a:t>
            </a:r>
            <a:r>
              <a:rPr>
                <a:solidFill>
                  <a:srgbClr val="40A070"/>
                </a:solidFill>
                <a:latin typeface="Courier"/>
              </a:rPr>
              <a:t>159</a:t>
            </a:r>
            <a:r>
              <a:rPr>
                <a:latin typeface="Courier"/>
              </a:rPr>
              <a:t>)</a:t>
            </a:r>
            <a:br/>
            <a:br/>
            <a:r>
              <a:rPr i="1">
                <a:solidFill>
                  <a:srgbClr val="60A0B0"/>
                </a:solidFill>
                <a:latin typeface="Courier"/>
              </a:rPr>
              <a:t>#Special Methods</a:t>
            </a:r>
            <a:br/>
            <a:r>
              <a:rPr>
                <a:latin typeface="Courier"/>
              </a:rPr>
              <a:t>print(book)</a:t>
            </a:r>
            <a:br/>
            <a:r>
              <a:rPr>
                <a:latin typeface="Courier"/>
              </a:rPr>
              <a:t>print(len(book))</a:t>
            </a:r>
            <a:br/>
            <a:r>
              <a:rPr b="1">
                <a:solidFill>
                  <a:srgbClr val="007020"/>
                </a:solidFill>
                <a:latin typeface="Courier"/>
              </a:rPr>
              <a:t>del</a:t>
            </a:r>
            <a:r>
              <a:rPr>
                <a:latin typeface="Courier"/>
              </a:rPr>
              <a:t> book</a:t>
            </a:r>
          </a:p>
          <a:p>
            <a:pPr lvl="0" indent="0">
              <a:buNone/>
            </a:pPr>
            <a:r>
              <a:rPr>
                <a:latin typeface="Courier"/>
              </a:rPr>
              <a:t>A book is created
Title: Python Rocks!, author: Jose Portilla, pages: 159
159
A book is destroyed
The __init__(), __str__(), __len__() and __del__() methods</a:t>
            </a:r>
          </a:p>
          <a:p>
            <a:pPr lvl="0" indent="0" marL="0">
              <a:buNone/>
            </a:pPr>
            <a:r>
              <a:rPr/>
              <a:t>These special methods are defined by their use of underscores. They allow us to use Python specific functions on objects created through our class.</a:t>
            </a:r>
          </a:p>
          <a:p>
            <a:pPr lvl="0" indent="0" marL="0">
              <a:buNone/>
            </a:pPr>
            <a:r>
              <a:rPr b="1"/>
              <a:t>Great! After this lecture you should have a basic understanding of how to create your own objects with class in Python. You will be utilizing this heavily in your next milestone project!</a:t>
            </a:r>
          </a:p>
          <a:p>
            <a:pPr lvl="0" indent="0" marL="0">
              <a:buNone/>
            </a:pPr>
            <a:r>
              <a:rPr/>
              <a:t>For more great resources on this topic, check out:</a:t>
            </a:r>
          </a:p>
          <a:p>
            <a:pPr lvl="0" indent="0" marL="0">
              <a:buNone/>
            </a:pPr>
            <a:r>
              <a:rPr>
                <a:hlinkClick r:id="rId2"/>
              </a:rPr>
              <a:t>Jeff Knupp’s Post</a:t>
            </a:r>
          </a:p>
          <a:p>
            <a:pPr lvl="0" indent="0" marL="0">
              <a:buNone/>
            </a:pPr>
            <a:r>
              <a:rPr>
                <a:hlinkClick r:id="rId3"/>
              </a:rPr>
              <a:t>Mozilla’s Post</a:t>
            </a:r>
          </a:p>
          <a:p>
            <a:pPr lvl="0" indent="0" marL="0">
              <a:buNone/>
            </a:pPr>
            <a:r>
              <a:rPr>
                <a:hlinkClick r:id="rId4"/>
              </a:rPr>
              <a:t>Tutorial’s Point</a:t>
            </a:r>
          </a:p>
          <a:p>
            <a:pPr lvl="0" indent="0" marL="0">
              <a:buNone/>
            </a:pPr>
            <a:r>
              <a:rPr>
                <a:hlinkClick r:id="rId5"/>
              </a:rPr>
              <a:t>Official Documentation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2022-04-22T22:37:12Z</dcterms:created>
  <dcterms:modified xsi:type="dcterms:W3CDTF">2022-04-22T22:37:12Z</dcterms:modified>
</cp:coreProperties>
</file>

<file path=docProps/custom.xml><?xml version="1.0" encoding="utf-8"?>
<Properties xmlns="http://schemas.openxmlformats.org/officeDocument/2006/custom-properties" xmlns:vt="http://schemas.openxmlformats.org/officeDocument/2006/docPropsVTypes"/>
</file>