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py-modindex.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Modules and Packages</a:t>
            </a:r>
          </a:p>
        </p:txBody>
      </p:sp>
      <p:sp>
        <p:nvSpPr>
          <p:cNvPr id="3" name="Content Placeholder 2"/>
          <p:cNvSpPr>
            <a:spLocks noGrp="1"/>
          </p:cNvSpPr>
          <p:nvPr>
            <p:ph idx="1"/>
          </p:nvPr>
        </p:nvSpPr>
        <p:spPr/>
        <p:txBody>
          <a:bodyPr/>
          <a:lstStyle/>
          <a:p>
            <a:pPr lvl="0" indent="0" marL="0">
              <a:buNone/>
            </a:pPr>
            <a:r>
              <a:rPr/>
              <a:t>There’s no code here because it didn’t really make sense for the section. Check out the video lectures for more info and the resources for this.</a:t>
            </a:r>
          </a:p>
          <a:p>
            <a:pPr lvl="0" indent="0" marL="0">
              <a:buNone/>
            </a:pPr>
            <a:r>
              <a:rPr/>
              <a:t>Here is the best source the official docs! https://docs.python.org/3/tutorial/modules.html#packages</a:t>
            </a:r>
          </a:p>
          <a:p>
            <a:pPr lvl="0" indent="0" marL="0">
              <a:buNone/>
            </a:pPr>
            <a:r>
              <a:rPr/>
              <a:t>But I really like the info here: https://python4astronomers.github.io/installation/packages.html</a:t>
            </a:r>
          </a:p>
          <a:p>
            <a:pPr lvl="0" indent="0" marL="0">
              <a:buNone/>
            </a:pPr>
            <a:r>
              <a:rPr/>
              <a:t>Here’s some extra info to help:</a:t>
            </a:r>
          </a:p>
          <a:p>
            <a:pPr lvl="0" indent="0" marL="0">
              <a:buNone/>
            </a:pPr>
            <a:r>
              <a:rPr/>
              <a:t>Modules in Python are simply Python files with the .py extension, which implement a set of functions. Modules are imported from other modules using the import command.</a:t>
            </a:r>
          </a:p>
          <a:p>
            <a:pPr lvl="0" indent="0" marL="0">
              <a:buNone/>
            </a:pPr>
            <a:r>
              <a:rPr/>
              <a:t>To import a module, we use the import command. Check out the full list of built-in modules in the Python standard library </a:t>
            </a:r>
            <a:r>
              <a:rPr>
                <a:hlinkClick r:id="rId2"/>
              </a:rPr>
              <a:t>here</a:t>
            </a:r>
            <a:r>
              <a:rPr/>
              <a:t>.</a:t>
            </a:r>
          </a:p>
          <a:p>
            <a:pPr lvl="0" indent="0" marL="0">
              <a:buNone/>
            </a:pPr>
            <a:r>
              <a:rPr/>
              <a:t>The first time a module is loaded into a running Python script, it is initialized by executing the code in the module once. If another module in your code imports the same module again, it will not be loaded twice but once only - so local variables inside the module act as a “singleton” - they are initialized only once.</a:t>
            </a:r>
          </a:p>
          <a:p>
            <a:pPr lvl="0" indent="0" marL="0">
              <a:buNone/>
            </a:pPr>
            <a:r>
              <a:rPr/>
              <a:t>If we want to import the math module, we simply import the name of the module:</a:t>
            </a:r>
          </a:p>
          <a:p>
            <a:pPr lvl="0" indent="0">
              <a:buNone/>
            </a:pPr>
            <a:r>
              <a:rPr i="1">
                <a:solidFill>
                  <a:srgbClr val="60A0B0"/>
                </a:solidFill>
                <a:latin typeface="Courier"/>
              </a:rPr>
              <a:t># import the library</a:t>
            </a:r>
            <a:br/>
            <a:r>
              <a:rPr>
                <a:latin typeface="Courier"/>
              </a:rPr>
              <a:t>import math</a:t>
            </a:r>
          </a:p>
          <a:p>
            <a:pPr lvl="0" indent="0">
              <a:buNone/>
            </a:pPr>
            <a:r>
              <a:rPr i="1">
                <a:solidFill>
                  <a:srgbClr val="60A0B0"/>
                </a:solidFill>
                <a:latin typeface="Courier"/>
              </a:rPr>
              <a:t># use it (ceiling rounding)</a:t>
            </a:r>
            <a:br/>
            <a:r>
              <a:rPr>
                <a:latin typeface="Courier"/>
              </a:rPr>
              <a:t>math.ceil(</a:t>
            </a:r>
            <a:r>
              <a:rPr>
                <a:solidFill>
                  <a:srgbClr val="40A070"/>
                </a:solidFill>
                <a:latin typeface="Courier"/>
              </a:rPr>
              <a:t>2.4</a:t>
            </a:r>
            <a:r>
              <a:rPr>
                <a:latin typeface="Courier"/>
              </a:rPr>
              <a:t>)</a:t>
            </a:r>
          </a:p>
          <a:p>
            <a:pPr lvl="0" indent="0">
              <a:buNone/>
            </a:pPr>
            <a:r>
              <a:rPr>
                <a:latin typeface="Courier"/>
              </a:rPr>
              <a:t>3</a:t>
            </a:r>
          </a:p>
          <a:p>
            <a:pPr lvl="0" indent="0" marL="0">
              <a:spcBef>
                <a:spcPts val="3000"/>
              </a:spcBef>
              <a:buNone/>
            </a:pPr>
            <a:r>
              <a:rPr b="1"/>
              <a:t>Exploring built-in modules</a:t>
            </a:r>
          </a:p>
          <a:p>
            <a:pPr lvl="0" indent="0" marL="0">
              <a:buNone/>
            </a:pPr>
            <a:r>
              <a:rPr/>
              <a:t>Two very important functions come in handy when exploring modules in Python - the dir and help functions.</a:t>
            </a:r>
          </a:p>
          <a:p>
            <a:pPr lvl="0" indent="0" marL="0">
              <a:buNone/>
            </a:pPr>
            <a:r>
              <a:rPr/>
              <a:t>We can look for which functions are implemented in each module by using the dir function:</a:t>
            </a:r>
          </a:p>
          <a:p>
            <a:pPr lvl="0" indent="0">
              <a:buNone/>
            </a:pPr>
            <a:r>
              <a:rPr>
                <a:latin typeface="Courier"/>
              </a:rPr>
              <a:t>print(dir(math))</a:t>
            </a:r>
          </a:p>
          <a:p>
            <a:pPr lvl="0" indent="0">
              <a:buNone/>
            </a:pPr>
            <a:r>
              <a:rPr>
                <a:latin typeface="Courier"/>
              </a:rPr>
              <a:t>['__doc__', '__loader__', '__name__', '__package__', '__spec__', 'acos', 'acosh', 'asin', 'asinh', 'atan', 'atan2', 'atanh', 'ceil', 'copysign', 'cos', 'cosh', 'degrees', 'e', 'erf', 'erfc', 'exp', 'expm1', 'fabs', 'factorial', 'floor', 'fmod', 'frexp', 'fsum', 'gamma', 'gcd', 'hypot', 'inf', 'isclose', 'isfinite', 'isinf', 'isnan', 'ldexp', 'lgamma', 'log', 'log10', 'log1p', 'log2', 'modf', 'nan', 'pi', 'pow', 'radians', 'sin', 'sinh', 'sqrt', 'tan', 'tanh', 'tau', 'trunc']</a:t>
            </a:r>
          </a:p>
          <a:p>
            <a:pPr lvl="0" indent="0" marL="0">
              <a:buNone/>
            </a:pPr>
            <a:r>
              <a:rPr/>
              <a:t>When we find the function in the module we want to use, we can read about it more using the help function, inside the Python interpreter:</a:t>
            </a:r>
          </a:p>
          <a:p>
            <a:pPr lvl="0" indent="0">
              <a:buNone/>
            </a:pPr>
            <a:r>
              <a:rPr>
                <a:latin typeface="Courier"/>
              </a:rPr>
              <a:t>help(math.ceil)</a:t>
            </a:r>
          </a:p>
          <a:p>
            <a:pPr lvl="0" indent="0">
              <a:buNone/>
            </a:pPr>
            <a:r>
              <a:rPr>
                <a:latin typeface="Courier"/>
              </a:rPr>
              <a:t>Help on built-in function ceil in module math:
ceil(...)
    ceil(x)
    Return the ceiling of x as an Integral.
    This is the smallest integer &gt;= x.</a:t>
            </a:r>
          </a:p>
          <a:p>
            <a:pPr lvl="0" indent="0" marL="0">
              <a:spcBef>
                <a:spcPts val="3000"/>
              </a:spcBef>
              <a:buNone/>
            </a:pPr>
            <a:r>
              <a:rPr b="1"/>
              <a:t>Writing modules</a:t>
            </a:r>
          </a:p>
          <a:p>
            <a:pPr lvl="0" indent="0" marL="0">
              <a:buNone/>
            </a:pPr>
            <a:r>
              <a:rPr/>
              <a:t>Writing Python modules is very simple. To create a module of your own, simply create a new .py file with the module name, and then import it using the Python file name (without the .py extension) using the import command.</a:t>
            </a:r>
          </a:p>
          <a:p>
            <a:pPr lvl="0" indent="0" marL="0">
              <a:spcBef>
                <a:spcPts val="3000"/>
              </a:spcBef>
              <a:buNone/>
            </a:pPr>
            <a:r>
              <a:rPr b="1"/>
              <a:t>Writing packages</a:t>
            </a:r>
          </a:p>
          <a:p>
            <a:pPr lvl="0" indent="0" marL="0">
              <a:buNone/>
            </a:pPr>
            <a:r>
              <a:rPr/>
              <a:t>Packages are name-spaces which contain multiple packages and modules themselves. They are simply directories, but with a twist.</a:t>
            </a:r>
          </a:p>
          <a:p>
            <a:pPr lvl="0" indent="0" marL="0">
              <a:buNone/>
            </a:pPr>
            <a:r>
              <a:rPr/>
              <a:t>Each package in Python is a directory which MUST contain a special file called </a:t>
            </a:r>
            <a:r>
              <a:rPr b="1"/>
              <a:t>_</a:t>
            </a:r>
            <a:r>
              <a:rPr b="1" i="1"/>
              <a:t>init_</a:t>
            </a:r>
            <a:r>
              <a:rPr b="1"/>
              <a:t>.py</a:t>
            </a:r>
            <a:r>
              <a:rPr/>
              <a:t>. This file can be empty, and it indicates that the directory it contains is a Python package, so it can be imported the same way a module can be imported.</a:t>
            </a:r>
          </a:p>
          <a:p>
            <a:pPr lvl="0" indent="0" marL="0">
              <a:buNone/>
            </a:pPr>
            <a:r>
              <a:rPr/>
              <a:t>If we create a directory called foo, which marks the package name, we can then create a module inside that package called bar. We also must not forget to add the </a:t>
            </a:r>
            <a:r>
              <a:rPr b="1"/>
              <a:t>_</a:t>
            </a:r>
            <a:r>
              <a:rPr b="1" i="1"/>
              <a:t>init_</a:t>
            </a:r>
            <a:r>
              <a:rPr b="1"/>
              <a:t>.py</a:t>
            </a:r>
            <a:r>
              <a:rPr/>
              <a:t> file inside the foo directory.</a:t>
            </a:r>
          </a:p>
          <a:p>
            <a:pPr lvl="0" indent="0" marL="0">
              <a:buNone/>
            </a:pPr>
            <a:r>
              <a:rPr/>
              <a:t>To use the module bar, we can import it in two ways:</a:t>
            </a:r>
          </a:p>
          <a:p>
            <a:pPr lvl="0" indent="0">
              <a:buNone/>
            </a:pPr>
            <a:r>
              <a:rPr i="1">
                <a:solidFill>
                  <a:srgbClr val="60A0B0"/>
                </a:solidFill>
                <a:latin typeface="Courier"/>
              </a:rPr>
              <a:t># Just an example, this won't work</a:t>
            </a:r>
            <a:br/>
            <a:r>
              <a:rPr>
                <a:latin typeface="Courier"/>
              </a:rPr>
              <a:t>import foo.bar</a:t>
            </a:r>
          </a:p>
          <a:p>
            <a:pPr lvl="0" indent="0">
              <a:buNone/>
            </a:pPr>
            <a:r>
              <a:rPr i="1">
                <a:solidFill>
                  <a:srgbClr val="60A0B0"/>
                </a:solidFill>
                <a:latin typeface="Courier"/>
              </a:rPr>
              <a:t># OR could do it this way</a:t>
            </a:r>
            <a:br/>
            <a:r>
              <a:rPr>
                <a:latin typeface="Courier"/>
              </a:rPr>
              <a:t>from foo import bar</a:t>
            </a:r>
          </a:p>
          <a:p>
            <a:pPr lvl="0" indent="0" marL="0">
              <a:buNone/>
            </a:pPr>
            <a:r>
              <a:rPr/>
              <a:t>In the first method, we must use the foo prefix whenever we access the module bar. In the second method, we don’t, because we import the module to our module’s name-space.</a:t>
            </a:r>
          </a:p>
          <a:p>
            <a:pPr lvl="0" indent="0" marL="0">
              <a:buNone/>
            </a:pPr>
            <a:r>
              <a:rPr/>
              <a:t>The </a:t>
            </a:r>
            <a:r>
              <a:rPr b="1"/>
              <a:t>_</a:t>
            </a:r>
            <a:r>
              <a:rPr b="1" i="1"/>
              <a:t>init_</a:t>
            </a:r>
            <a:r>
              <a:rPr b="1"/>
              <a:t>.py</a:t>
            </a:r>
            <a:r>
              <a:rPr/>
              <a:t> file can also decide which modules the package exports as the API, while keeping other modules internal, by overriding the </a:t>
            </a:r>
            <a:r>
              <a:rPr b="1"/>
              <a:t>_</a:t>
            </a:r>
            <a:r>
              <a:rPr b="1" i="1"/>
              <a:t>all_</a:t>
            </a:r>
            <a:r>
              <a:rPr/>
              <a:t> variable, like so:</a:t>
            </a:r>
          </a:p>
          <a:p>
            <a:pPr lvl="0" indent="0">
              <a:buNone/>
            </a:pPr>
            <a:r>
              <a:rPr>
                <a:solidFill>
                  <a:srgbClr val="06287E"/>
                </a:solidFill>
                <a:latin typeface="Courier"/>
              </a:rPr>
              <a:t>__init__</a:t>
            </a:r>
            <a:r>
              <a:rPr>
                <a:latin typeface="Courier"/>
              </a:rPr>
              <a:t>.py:</a:t>
            </a:r>
            <a:br/>
            <a:br/>
            <a:r>
              <a:rPr>
                <a:latin typeface="Courier"/>
              </a:rPr>
              <a:t>__all__ </a:t>
            </a:r>
            <a:r>
              <a:rPr>
                <a:solidFill>
                  <a:srgbClr val="666666"/>
                </a:solidFill>
                <a:latin typeface="Courier"/>
              </a:rPr>
              <a:t>=</a:t>
            </a:r>
            <a:r>
              <a:rPr>
                <a:latin typeface="Courier"/>
              </a:rPr>
              <a:t> [</a:t>
            </a:r>
            <a:r>
              <a:rPr>
                <a:solidFill>
                  <a:srgbClr val="4070A0"/>
                </a:solidFill>
                <a:latin typeface="Courier"/>
              </a:rPr>
              <a:t>"bar"</a:t>
            </a:r>
            <a:r>
              <a:rPr>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2022-04-22T22:37:17Z</dcterms:created>
  <dcterms:modified xsi:type="dcterms:W3CDTF">2022-04-22T22:37:17Z</dcterms:modified>
</cp:coreProperties>
</file>

<file path=docProps/custom.xml><?xml version="1.0" encoding="utf-8"?>
<Properties xmlns="http://schemas.openxmlformats.org/officeDocument/2006/custom-properties" xmlns:vt="http://schemas.openxmlformats.org/officeDocument/2006/docPropsVTypes"/>
</file>