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course materials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Advanced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lecture we will learn about the various methods for sets that you may not have seen yet. We’ll go over the basic ones you already know and then dive a little deeper.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set()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elements to a set. Remember, a set won’t duplicate elements; it will only present them once (that’s why it’s called a set!)</a:t>
            </a:r>
          </a:p>
          <a:p>
            <a:pPr lvl="0" indent="0">
              <a:buNone/>
            </a:pPr>
            <a:r>
              <a:rPr>
                <a:latin typeface="Courier"/>
              </a:rPr>
              <a:t>s.add(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s.add(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s</a:t>
            </a:r>
          </a:p>
          <a:p>
            <a:pPr lvl="0" indent="0">
              <a:buNone/>
            </a:pPr>
            <a:r>
              <a:rPr>
                <a:latin typeface="Courier"/>
              </a:rPr>
              <a:t>{1, 2}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clear</a:t>
            </a:r>
          </a:p>
          <a:p>
            <a:pPr lvl="0" indent="0" marL="0">
              <a:buNone/>
            </a:pPr>
            <a:r>
              <a:rPr/>
              <a:t>removes all elements from the set</a:t>
            </a:r>
          </a:p>
          <a:p>
            <a:pPr lvl="0" indent="0">
              <a:buNone/>
            </a:pPr>
            <a:r>
              <a:rPr>
                <a:latin typeface="Courier"/>
              </a:rPr>
              <a:t>s.clear()</a:t>
            </a:r>
          </a:p>
          <a:p>
            <a:pPr lvl="0" indent="0">
              <a:buNone/>
            </a:pPr>
            <a:r>
              <a:rPr>
                <a:latin typeface="Courier"/>
              </a:rPr>
              <a:t>s</a:t>
            </a:r>
          </a:p>
          <a:p>
            <a:pPr lvl="0" indent="0">
              <a:buNone/>
            </a:pPr>
            <a:r>
              <a:rPr>
                <a:latin typeface="Courier"/>
              </a:rPr>
              <a:t>set()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copy</a:t>
            </a:r>
          </a:p>
          <a:p>
            <a:pPr lvl="0" indent="0" marL="0">
              <a:buNone/>
            </a:pPr>
            <a:r>
              <a:rPr/>
              <a:t>returns a copy of the set. Note it is a copy, so changes to the original don’t effect the copy.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sc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s.copy()</a:t>
            </a:r>
          </a:p>
          <a:p>
            <a:pPr lvl="0" indent="0">
              <a:buNone/>
            </a:pPr>
            <a:r>
              <a:rPr>
                <a:latin typeface="Courier"/>
              </a:rPr>
              <a:t>sc</a:t>
            </a:r>
          </a:p>
          <a:p>
            <a:pPr lvl="0" indent="0">
              <a:buNone/>
            </a:pPr>
            <a:r>
              <a:rPr>
                <a:latin typeface="Courier"/>
              </a:rPr>
              <a:t>{1, 2, 3}</a:t>
            </a:r>
          </a:p>
          <a:p>
            <a:pPr lvl="0" indent="0">
              <a:buNone/>
            </a:pPr>
            <a:r>
              <a:rPr>
                <a:latin typeface="Courier"/>
              </a:rPr>
              <a:t>s</a:t>
            </a:r>
          </a:p>
          <a:p>
            <a:pPr lvl="0" indent="0">
              <a:buNone/>
            </a:pPr>
            <a:r>
              <a:rPr>
                <a:latin typeface="Courier"/>
              </a:rPr>
              <a:t>{1, 2, 3}</a:t>
            </a:r>
          </a:p>
          <a:p>
            <a:pPr lvl="0" indent="0">
              <a:buNone/>
            </a:pPr>
            <a:r>
              <a:rPr>
                <a:latin typeface="Courier"/>
              </a:rPr>
              <a:t>s.add(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s</a:t>
            </a:r>
          </a:p>
          <a:p>
            <a:pPr lvl="0" indent="0">
              <a:buNone/>
            </a:pPr>
            <a:r>
              <a:rPr>
                <a:latin typeface="Courier"/>
              </a:rPr>
              <a:t>{1, 2, 3, 4}</a:t>
            </a:r>
          </a:p>
          <a:p>
            <a:pPr lvl="0" indent="0">
              <a:buNone/>
            </a:pPr>
            <a:r>
              <a:rPr>
                <a:latin typeface="Courier"/>
              </a:rPr>
              <a:t>sc</a:t>
            </a:r>
          </a:p>
          <a:p>
            <a:pPr lvl="0" indent="0">
              <a:buNone/>
            </a:pPr>
            <a:r>
              <a:rPr>
                <a:latin typeface="Courier"/>
              </a:rPr>
              <a:t>{1, 2, 3}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difference</a:t>
            </a:r>
          </a:p>
          <a:p>
            <a:pPr lvl="0" indent="0" marL="0">
              <a:buNone/>
            </a:pPr>
            <a:r>
              <a:rPr/>
              <a:t>difference returns the difference of two or more sets. The syntax is:</a:t>
            </a:r>
          </a:p>
          <a:p>
            <a:pPr lvl="0" indent="0">
              <a:buNone/>
            </a:pPr>
            <a:r>
              <a:rPr>
                <a:latin typeface="Courier"/>
              </a:rPr>
              <a:t>set1.difference(set2)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s.difference(sc)</a:t>
            </a:r>
          </a:p>
          <a:p>
            <a:pPr lvl="0" indent="0">
              <a:buNone/>
            </a:pPr>
            <a:r>
              <a:rPr>
                <a:latin typeface="Courier"/>
              </a:rPr>
              <a:t>{4}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difference_update</a:t>
            </a:r>
          </a:p>
          <a:p>
            <a:pPr lvl="0" indent="0" marL="0">
              <a:buNone/>
            </a:pPr>
            <a:r>
              <a:rPr/>
              <a:t>difference_update syntax is:</a:t>
            </a:r>
          </a:p>
          <a:p>
            <a:pPr lvl="0" indent="0">
              <a:buNone/>
            </a:pPr>
            <a:r>
              <a:rPr>
                <a:latin typeface="Courier"/>
              </a:rPr>
              <a:t>set1.difference_update(set2)</a:t>
            </a:r>
          </a:p>
          <a:p>
            <a:pPr lvl="0" indent="0" marL="0">
              <a:buNone/>
            </a:pPr>
            <a:r>
              <a:rPr/>
              <a:t>the method returns set1 after removing elements found in set2</a:t>
            </a:r>
          </a:p>
          <a:p>
            <a:pPr lvl="0" indent="0">
              <a:buNone/>
            </a:pPr>
            <a:r>
              <a:rPr>
                <a:latin typeface="Courier"/>
              </a:rPr>
              <a:t>s1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s2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s1.difference_update(s2)</a:t>
            </a:r>
          </a:p>
          <a:p>
            <a:pPr lvl="0" indent="0">
              <a:buNone/>
            </a:pPr>
            <a:r>
              <a:rPr>
                <a:latin typeface="Courier"/>
              </a:rPr>
              <a:t>s1</a:t>
            </a:r>
          </a:p>
          <a:p>
            <a:pPr lvl="0" indent="0">
              <a:buNone/>
            </a:pPr>
            <a:r>
              <a:rPr>
                <a:latin typeface="Courier"/>
              </a:rPr>
              <a:t>{2, 3}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discard</a:t>
            </a:r>
          </a:p>
          <a:p>
            <a:pPr lvl="0" indent="0" marL="0">
              <a:buNone/>
            </a:pPr>
            <a:r>
              <a:rPr/>
              <a:t>Removes an element from a set if it is a member. If the element is not a member, do nothing.</a:t>
            </a:r>
          </a:p>
          <a:p>
            <a:pPr lvl="0" indent="0">
              <a:buNone/>
            </a:pPr>
            <a:r>
              <a:rPr>
                <a:latin typeface="Courier"/>
              </a:rPr>
              <a:t>s</a:t>
            </a:r>
          </a:p>
          <a:p>
            <a:pPr lvl="0" indent="0">
              <a:buNone/>
            </a:pPr>
            <a:r>
              <a:rPr>
                <a:latin typeface="Courier"/>
              </a:rPr>
              <a:t>{1, 2, 3, 4}</a:t>
            </a:r>
          </a:p>
          <a:p>
            <a:pPr lvl="0" indent="0">
              <a:buNone/>
            </a:pPr>
            <a:r>
              <a:rPr>
                <a:latin typeface="Courier"/>
              </a:rPr>
              <a:t>s.discard(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s</a:t>
            </a:r>
          </a:p>
          <a:p>
            <a:pPr lvl="0" indent="0">
              <a:buNone/>
            </a:pPr>
            <a:r>
              <a:rPr>
                <a:latin typeface="Courier"/>
              </a:rPr>
              <a:t>{1, 3, 4}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intersection and intersection_update</a:t>
            </a:r>
          </a:p>
          <a:p>
            <a:pPr lvl="0" indent="0" marL="0">
              <a:buNone/>
            </a:pPr>
            <a:r>
              <a:rPr/>
              <a:t>Returns the intersection of two or more sets as a new set.(i.e. elements that are common to all of the sets.)</a:t>
            </a:r>
          </a:p>
          <a:p>
            <a:pPr lvl="0" indent="0">
              <a:buNone/>
            </a:pPr>
            <a:r>
              <a:rPr>
                <a:latin typeface="Courier"/>
              </a:rPr>
              <a:t>s1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s2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s1.intersection(s2)</a:t>
            </a:r>
          </a:p>
          <a:p>
            <a:pPr lvl="0" indent="0">
              <a:buNone/>
            </a:pPr>
            <a:r>
              <a:rPr>
                <a:latin typeface="Courier"/>
              </a:rPr>
              <a:t>{1, 2}</a:t>
            </a:r>
          </a:p>
          <a:p>
            <a:pPr lvl="0" indent="0">
              <a:buNone/>
            </a:pPr>
            <a:r>
              <a:rPr>
                <a:latin typeface="Courier"/>
              </a:rPr>
              <a:t>s1</a:t>
            </a:r>
          </a:p>
          <a:p>
            <a:pPr lvl="0" indent="0">
              <a:buNone/>
            </a:pPr>
            <a:r>
              <a:rPr>
                <a:latin typeface="Courier"/>
              </a:rPr>
              <a:t>{1, 2, 3}</a:t>
            </a:r>
          </a:p>
          <a:p>
            <a:pPr lvl="0" indent="0" marL="0">
              <a:buNone/>
            </a:pPr>
            <a:r>
              <a:rPr/>
              <a:t>intersection_update will update a set with the intersection of itself and another.</a:t>
            </a:r>
          </a:p>
          <a:p>
            <a:pPr lvl="0" indent="0">
              <a:buNone/>
            </a:pPr>
            <a:r>
              <a:rPr>
                <a:latin typeface="Courier"/>
              </a:rPr>
              <a:t>s1.intersection_update(s2)</a:t>
            </a:r>
          </a:p>
          <a:p>
            <a:pPr lvl="0" indent="0">
              <a:buNone/>
            </a:pPr>
            <a:r>
              <a:rPr>
                <a:latin typeface="Courier"/>
              </a:rPr>
              <a:t>s1</a:t>
            </a:r>
          </a:p>
          <a:p>
            <a:pPr lvl="0" indent="0">
              <a:buNone/>
            </a:pPr>
            <a:r>
              <a:rPr>
                <a:latin typeface="Courier"/>
              </a:rPr>
              <a:t>{1, 2}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isdisjoint</a:t>
            </a:r>
          </a:p>
          <a:p>
            <a:pPr lvl="0" indent="0" marL="0">
              <a:buNone/>
            </a:pPr>
            <a:r>
              <a:rPr/>
              <a:t>This method will return True if two sets have a null intersection.</a:t>
            </a:r>
          </a:p>
          <a:p>
            <a:pPr lvl="0" indent="0">
              <a:buNone/>
            </a:pPr>
            <a:r>
              <a:rPr>
                <a:latin typeface="Courier"/>
              </a:rPr>
              <a:t>s1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s2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s3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s1.isdisjoint(s2)</a:t>
            </a:r>
          </a:p>
          <a:p>
            <a:pPr lvl="0" indent="0">
              <a:buNone/>
            </a:pPr>
            <a:r>
              <a:rPr>
                <a:latin typeface="Courier"/>
              </a:rPr>
              <a:t>False</a:t>
            </a:r>
          </a:p>
          <a:p>
            <a:pPr lvl="0" indent="0">
              <a:buNone/>
            </a:pPr>
            <a:r>
              <a:rPr>
                <a:latin typeface="Courier"/>
              </a:rPr>
              <a:t>s1.isdisjoint(s3)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issubset</a:t>
            </a:r>
          </a:p>
          <a:p>
            <a:pPr lvl="0" indent="0" marL="0">
              <a:buNone/>
            </a:pPr>
            <a:r>
              <a:rPr/>
              <a:t>This method reports whether another set contains this set.</a:t>
            </a:r>
          </a:p>
          <a:p>
            <a:pPr lvl="0" indent="0">
              <a:buNone/>
            </a:pPr>
            <a:r>
              <a:rPr>
                <a:latin typeface="Courier"/>
              </a:rPr>
              <a:t>s1</a:t>
            </a:r>
          </a:p>
          <a:p>
            <a:pPr lvl="0" indent="0">
              <a:buNone/>
            </a:pPr>
            <a:r>
              <a:rPr>
                <a:latin typeface="Courier"/>
              </a:rPr>
              <a:t>{1, 2}</a:t>
            </a:r>
          </a:p>
          <a:p>
            <a:pPr lvl="0" indent="0">
              <a:buNone/>
            </a:pPr>
            <a:r>
              <a:rPr>
                <a:latin typeface="Courier"/>
              </a:rPr>
              <a:t>s2</a:t>
            </a:r>
          </a:p>
          <a:p>
            <a:pPr lvl="0" indent="0">
              <a:buNone/>
            </a:pPr>
            <a:r>
              <a:rPr>
                <a:latin typeface="Courier"/>
              </a:rPr>
              <a:t>{1, 2, 4}</a:t>
            </a:r>
          </a:p>
          <a:p>
            <a:pPr lvl="0" indent="0">
              <a:buNone/>
            </a:pPr>
            <a:r>
              <a:rPr>
                <a:latin typeface="Courier"/>
              </a:rPr>
              <a:t>s1.issubset(s2)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issuperset</a:t>
            </a:r>
          </a:p>
          <a:p>
            <a:pPr lvl="0" indent="0" marL="0">
              <a:buNone/>
            </a:pPr>
            <a:r>
              <a:rPr/>
              <a:t>This method will report whether this set contains another set.</a:t>
            </a:r>
          </a:p>
          <a:p>
            <a:pPr lvl="0" indent="0">
              <a:buNone/>
            </a:pPr>
            <a:r>
              <a:rPr>
                <a:latin typeface="Courier"/>
              </a:rPr>
              <a:t>s2.issuperset(s1)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>
              <a:buNone/>
            </a:pPr>
            <a:r>
              <a:rPr>
                <a:latin typeface="Courier"/>
              </a:rPr>
              <a:t>s1.issuperset(s2)</a:t>
            </a:r>
          </a:p>
          <a:p>
            <a:pPr lvl="0" indent="0">
              <a:buNone/>
            </a:pPr>
            <a:r>
              <a:rPr>
                <a:latin typeface="Courier"/>
              </a:rPr>
              <a:t>False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symmetric_difference and symmetric_update</a:t>
            </a:r>
          </a:p>
          <a:p>
            <a:pPr lvl="0" indent="0" marL="0">
              <a:buNone/>
            </a:pPr>
            <a:r>
              <a:rPr/>
              <a:t>Return the symmetric difference of two sets as a new set.(i.e. all elements that are in exactly one of the sets.)</a:t>
            </a:r>
          </a:p>
          <a:p>
            <a:pPr lvl="0" indent="0">
              <a:buNone/>
            </a:pPr>
            <a:r>
              <a:rPr>
                <a:latin typeface="Courier"/>
              </a:rPr>
              <a:t>s1</a:t>
            </a:r>
          </a:p>
          <a:p>
            <a:pPr lvl="0" indent="0">
              <a:buNone/>
            </a:pPr>
            <a:r>
              <a:rPr>
                <a:latin typeface="Courier"/>
              </a:rPr>
              <a:t>{1, 2}</a:t>
            </a:r>
          </a:p>
          <a:p>
            <a:pPr lvl="0" indent="0">
              <a:buNone/>
            </a:pPr>
            <a:r>
              <a:rPr>
                <a:latin typeface="Courier"/>
              </a:rPr>
              <a:t>s2</a:t>
            </a:r>
          </a:p>
          <a:p>
            <a:pPr lvl="0" indent="0">
              <a:buNone/>
            </a:pPr>
            <a:r>
              <a:rPr>
                <a:latin typeface="Courier"/>
              </a:rPr>
              <a:t>{1, 2, 4}</a:t>
            </a:r>
          </a:p>
          <a:p>
            <a:pPr lvl="0" indent="0">
              <a:buNone/>
            </a:pPr>
            <a:r>
              <a:rPr>
                <a:latin typeface="Courier"/>
              </a:rPr>
              <a:t>s1.symmetric_difference(s2)</a:t>
            </a:r>
          </a:p>
          <a:p>
            <a:pPr lvl="0" indent="0">
              <a:buNone/>
            </a:pPr>
            <a:r>
              <a:rPr>
                <a:latin typeface="Courier"/>
              </a:rPr>
              <a:t>{4}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union</a:t>
            </a:r>
          </a:p>
          <a:p>
            <a:pPr lvl="0" indent="0" marL="0">
              <a:buNone/>
            </a:pPr>
            <a:r>
              <a:rPr/>
              <a:t>Returns the union of two sets (i.e. all elements that are in either set.)</a:t>
            </a:r>
          </a:p>
          <a:p>
            <a:pPr lvl="0" indent="0">
              <a:buNone/>
            </a:pPr>
            <a:r>
              <a:rPr>
                <a:latin typeface="Courier"/>
              </a:rPr>
              <a:t>s1.union(s2)</a:t>
            </a:r>
          </a:p>
          <a:p>
            <a:pPr lvl="0" indent="0">
              <a:buNone/>
            </a:pPr>
            <a:r>
              <a:rPr>
                <a:latin typeface="Courier"/>
              </a:rPr>
              <a:t>{1, 2, 4}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update</a:t>
            </a:r>
          </a:p>
          <a:p>
            <a:pPr lvl="0" indent="0" marL="0">
              <a:buNone/>
            </a:pPr>
            <a:r>
              <a:rPr/>
              <a:t>Update a set with the union of itself and others.</a:t>
            </a:r>
          </a:p>
          <a:p>
            <a:pPr lvl="0" indent="0">
              <a:buNone/>
            </a:pPr>
            <a:r>
              <a:rPr>
                <a:latin typeface="Courier"/>
              </a:rPr>
              <a:t>s1.update(s2)</a:t>
            </a:r>
          </a:p>
          <a:p>
            <a:pPr lvl="0" indent="0">
              <a:buNone/>
            </a:pPr>
            <a:r>
              <a:rPr>
                <a:latin typeface="Courier"/>
              </a:rPr>
              <a:t>s1</a:t>
            </a:r>
          </a:p>
          <a:p>
            <a:pPr lvl="0" indent="0">
              <a:buNone/>
            </a:pPr>
            <a:r>
              <a:rPr>
                <a:latin typeface="Courier"/>
              </a:rPr>
              <a:t>{1, 2, 4}</a:t>
            </a:r>
          </a:p>
          <a:p>
            <a:pPr lvl="0" indent="0" marL="0">
              <a:buNone/>
            </a:pPr>
            <a:r>
              <a:rPr/>
              <a:t>Great! You should now have a complete awareness of all the methods available to you for a set object type. This data structure is extremely useful and is underutilized by beginners, so try to keep it in mind!</a:t>
            </a:r>
          </a:p>
          <a:p>
            <a:pPr lvl="0" indent="0" marL="0">
              <a:buNone/>
            </a:pPr>
            <a:r>
              <a:rPr/>
              <a:t>Good Job!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2022-04-22T22:37:18Z</dcterms:created>
  <dcterms:modified xsi:type="dcterms:W3CDTF">2022-04-22T22:37:18Z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