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6" Type="http://schemas.openxmlformats.org/officeDocument/2006/relationships/viewProps" Target="viewProps.xml" /><Relationship Id="rId5" Type="http://schemas.openxmlformats.org/officeDocument/2006/relationships/presProps" Target="presProps.xml" /><Relationship Id="rId1" Type="http://schemas.openxmlformats.org/officeDocument/2006/relationships/slideMaster" Target="slideMasters/slideMaster1.xml" /><Relationship Id="rId8" Type="http://schemas.openxmlformats.org/officeDocument/2006/relationships/tableStyles" Target="tableStyles.xml" /><Relationship Id="rId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course materials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Advanced Dictionaries</a:t>
            </a:r>
          </a:p>
        </p:txBody>
      </p:sp>
      <p:sp>
        <p:nvSpPr>
          <p:cNvPr id="3" name="Content Placeholder 2"/>
          <p:cNvSpPr>
            <a:spLocks noGrp="1"/>
          </p:cNvSpPr>
          <p:nvPr>
            <p:ph idx="1"/>
          </p:nvPr>
        </p:nvSpPr>
        <p:spPr/>
        <p:txBody>
          <a:bodyPr/>
          <a:lstStyle/>
          <a:p>
            <a:pPr lvl="0" indent="0" marL="0">
              <a:buNone/>
            </a:pPr>
            <a:r>
              <a:rPr/>
              <a:t>Unlike some of the other Data Structures we’ve worked with, most of the really useful methods available to us in Dictionaries have already been explored throughout this course. Here we will touch on just a few more for good measure:</a:t>
            </a:r>
          </a:p>
          <a:p>
            <a:pPr lvl="0" indent="0" marL="0">
              <a:spcBef>
                <a:spcPts val="3000"/>
              </a:spcBef>
              <a:buNone/>
            </a:pPr>
            <a:r>
              <a:rPr b="1"/>
              <a:t>Dictionary Comprehensions</a:t>
            </a:r>
          </a:p>
          <a:p>
            <a:pPr lvl="0" indent="0" marL="0">
              <a:buNone/>
            </a:pPr>
            <a:r>
              <a:rPr/>
              <a:t>Just like List Comprehensions, Dictionary Data Types also support their own version of comprehension for quick creation. It is not as commonly used as List Comprehensions, but the syntax is:</a:t>
            </a:r>
          </a:p>
          <a:p>
            <a:pPr lvl="0" indent="0">
              <a:buNone/>
            </a:pPr>
            <a:r>
              <a:rPr>
                <a:latin typeface="Courier"/>
              </a:rPr>
              <a:t>{x:x</a:t>
            </a:r>
            <a:r>
              <a:rPr>
                <a:solidFill>
                  <a:srgbClr val="666666"/>
                </a:solidFill>
                <a:latin typeface="Courier"/>
              </a:rPr>
              <a:t>**</a:t>
            </a:r>
            <a:r>
              <a:rPr>
                <a:solidFill>
                  <a:srgbClr val="40A070"/>
                </a:solidFill>
                <a:latin typeface="Courier"/>
              </a:rPr>
              <a:t>2</a:t>
            </a:r>
            <a:r>
              <a:rPr>
                <a:latin typeface="Courier"/>
              </a:rPr>
              <a:t> </a:t>
            </a:r>
            <a:r>
              <a:rPr b="1">
                <a:solidFill>
                  <a:srgbClr val="007020"/>
                </a:solidFill>
                <a:latin typeface="Courier"/>
              </a:rPr>
              <a:t>for</a:t>
            </a:r>
            <a:r>
              <a:rPr>
                <a:latin typeface="Courier"/>
              </a:rPr>
              <a:t> x </a:t>
            </a:r>
            <a:r>
              <a:rPr b="1">
                <a:solidFill>
                  <a:srgbClr val="007020"/>
                </a:solidFill>
                <a:latin typeface="Courier"/>
              </a:rPr>
              <a:t>in</a:t>
            </a:r>
            <a:r>
              <a:rPr>
                <a:latin typeface="Courier"/>
              </a:rPr>
              <a:t> range(</a:t>
            </a:r>
            <a:r>
              <a:rPr>
                <a:solidFill>
                  <a:srgbClr val="40A070"/>
                </a:solidFill>
                <a:latin typeface="Courier"/>
              </a:rPr>
              <a:t>10</a:t>
            </a:r>
            <a:r>
              <a:rPr>
                <a:latin typeface="Courier"/>
              </a:rPr>
              <a:t>)}</a:t>
            </a:r>
          </a:p>
          <a:p>
            <a:pPr lvl="0" indent="0">
              <a:buNone/>
            </a:pPr>
            <a:r>
              <a:rPr>
                <a:latin typeface="Courier"/>
              </a:rPr>
              <a:t>{0: 0, 1: 1, 2: 4, 3: 9, 4: 16, 5: 25, 6: 36, 7: 49, 8: 64, 9: 81}</a:t>
            </a:r>
          </a:p>
          <a:p>
            <a:pPr lvl="0" indent="0" marL="0">
              <a:buNone/>
            </a:pPr>
            <a:r>
              <a:rPr/>
              <a:t>One of the reasons it is not as common is the difficulty in structuring key names that are not based off the values.</a:t>
            </a:r>
          </a:p>
          <a:p>
            <a:pPr lvl="0" indent="0" marL="0">
              <a:spcBef>
                <a:spcPts val="3000"/>
              </a:spcBef>
              <a:buNone/>
            </a:pPr>
            <a:r>
              <a:rPr b="1"/>
              <a:t>Iteration over keys, values, and items</a:t>
            </a:r>
          </a:p>
          <a:p>
            <a:pPr lvl="0" indent="0" marL="0">
              <a:buNone/>
            </a:pPr>
            <a:r>
              <a:rPr/>
              <a:t>Dictionaries can be iterated over using the keys(), values() and items() methods. For example:</a:t>
            </a:r>
          </a:p>
          <a:p>
            <a:pPr lvl="0" indent="0">
              <a:buNone/>
            </a:pPr>
            <a:r>
              <a:rPr>
                <a:latin typeface="Courier"/>
              </a:rPr>
              <a:t>d </a:t>
            </a:r>
            <a:r>
              <a:rPr>
                <a:solidFill>
                  <a:srgbClr val="666666"/>
                </a:solidFill>
                <a:latin typeface="Courier"/>
              </a:rPr>
              <a:t>=</a:t>
            </a:r>
            <a:r>
              <a:rPr>
                <a:latin typeface="Courier"/>
              </a:rPr>
              <a:t> {</a:t>
            </a:r>
            <a:r>
              <a:rPr>
                <a:solidFill>
                  <a:srgbClr val="4070A0"/>
                </a:solidFill>
                <a:latin typeface="Courier"/>
              </a:rPr>
              <a:t>'k1'</a:t>
            </a:r>
            <a:r>
              <a:rPr>
                <a:latin typeface="Courier"/>
              </a:rPr>
              <a:t>:</a:t>
            </a:r>
            <a:r>
              <a:rPr>
                <a:solidFill>
                  <a:srgbClr val="40A070"/>
                </a:solidFill>
                <a:latin typeface="Courier"/>
              </a:rPr>
              <a:t>1</a:t>
            </a:r>
            <a:r>
              <a:rPr>
                <a:latin typeface="Courier"/>
              </a:rPr>
              <a:t>,</a:t>
            </a:r>
            <a:r>
              <a:rPr>
                <a:solidFill>
                  <a:srgbClr val="4070A0"/>
                </a:solidFill>
                <a:latin typeface="Courier"/>
              </a:rPr>
              <a:t>'k2'</a:t>
            </a:r>
            <a:r>
              <a:rPr>
                <a:latin typeface="Courier"/>
              </a:rPr>
              <a:t>:</a:t>
            </a:r>
            <a:r>
              <a:rPr>
                <a:solidFill>
                  <a:srgbClr val="40A070"/>
                </a:solidFill>
                <a:latin typeface="Courier"/>
              </a:rPr>
              <a:t>2</a:t>
            </a:r>
            <a:r>
              <a:rPr>
                <a:latin typeface="Courier"/>
              </a:rPr>
              <a:t>}</a:t>
            </a:r>
          </a:p>
          <a:p>
            <a:pPr lvl="0" indent="0">
              <a:buNone/>
            </a:pPr>
            <a:r>
              <a:rPr b="1">
                <a:solidFill>
                  <a:srgbClr val="007020"/>
                </a:solidFill>
                <a:latin typeface="Courier"/>
              </a:rPr>
              <a:t>for</a:t>
            </a:r>
            <a:r>
              <a:rPr>
                <a:latin typeface="Courier"/>
              </a:rPr>
              <a:t> k </a:t>
            </a:r>
            <a:r>
              <a:rPr b="1">
                <a:solidFill>
                  <a:srgbClr val="007020"/>
                </a:solidFill>
                <a:latin typeface="Courier"/>
              </a:rPr>
              <a:t>in</a:t>
            </a:r>
            <a:r>
              <a:rPr>
                <a:latin typeface="Courier"/>
              </a:rPr>
              <a:t> d.keys():</a:t>
            </a:r>
            <a:br/>
            <a:r>
              <a:rPr>
                <a:latin typeface="Courier"/>
              </a:rPr>
              <a:t>    print(k)</a:t>
            </a:r>
          </a:p>
          <a:p>
            <a:pPr lvl="0" indent="0">
              <a:buNone/>
            </a:pPr>
            <a:r>
              <a:rPr>
                <a:latin typeface="Courier"/>
              </a:rPr>
              <a:t>k1
k2</a:t>
            </a:r>
          </a:p>
          <a:p>
            <a:pPr lvl="0" indent="0">
              <a:buNone/>
            </a:pPr>
            <a:r>
              <a:rPr b="1">
                <a:solidFill>
                  <a:srgbClr val="007020"/>
                </a:solidFill>
                <a:latin typeface="Courier"/>
              </a:rPr>
              <a:t>for</a:t>
            </a:r>
            <a:r>
              <a:rPr>
                <a:latin typeface="Courier"/>
              </a:rPr>
              <a:t> v </a:t>
            </a:r>
            <a:r>
              <a:rPr b="1">
                <a:solidFill>
                  <a:srgbClr val="007020"/>
                </a:solidFill>
                <a:latin typeface="Courier"/>
              </a:rPr>
              <a:t>in</a:t>
            </a:r>
            <a:r>
              <a:rPr>
                <a:latin typeface="Courier"/>
              </a:rPr>
              <a:t> d.values():</a:t>
            </a:r>
            <a:br/>
            <a:r>
              <a:rPr>
                <a:latin typeface="Courier"/>
              </a:rPr>
              <a:t>    print(v)</a:t>
            </a:r>
          </a:p>
          <a:p>
            <a:pPr lvl="0" indent="0">
              <a:buNone/>
            </a:pPr>
            <a:r>
              <a:rPr>
                <a:latin typeface="Courier"/>
              </a:rPr>
              <a:t>1
2</a:t>
            </a:r>
          </a:p>
          <a:p>
            <a:pPr lvl="0" indent="0">
              <a:buNone/>
            </a:pPr>
            <a:r>
              <a:rPr b="1">
                <a:solidFill>
                  <a:srgbClr val="007020"/>
                </a:solidFill>
                <a:latin typeface="Courier"/>
              </a:rPr>
              <a:t>for</a:t>
            </a:r>
            <a:r>
              <a:rPr>
                <a:latin typeface="Courier"/>
              </a:rPr>
              <a:t> item </a:t>
            </a:r>
            <a:r>
              <a:rPr b="1">
                <a:solidFill>
                  <a:srgbClr val="007020"/>
                </a:solidFill>
                <a:latin typeface="Courier"/>
              </a:rPr>
              <a:t>in</a:t>
            </a:r>
            <a:r>
              <a:rPr>
                <a:latin typeface="Courier"/>
              </a:rPr>
              <a:t> d.items():</a:t>
            </a:r>
            <a:br/>
            <a:r>
              <a:rPr>
                <a:latin typeface="Courier"/>
              </a:rPr>
              <a:t>    print(item)</a:t>
            </a:r>
          </a:p>
          <a:p>
            <a:pPr lvl="0" indent="0">
              <a:buNone/>
            </a:pPr>
            <a:r>
              <a:rPr>
                <a:latin typeface="Courier"/>
              </a:rPr>
              <a:t>('k1', 1)
('k2',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Viewing keys, values and items</a:t>
            </a:r>
          </a:p>
        </p:txBody>
      </p:sp>
      <p:sp>
        <p:nvSpPr>
          <p:cNvPr id="3" name="Content Placeholder 2"/>
          <p:cNvSpPr>
            <a:spLocks noGrp="1"/>
          </p:cNvSpPr>
          <p:nvPr>
            <p:ph idx="1"/>
          </p:nvPr>
        </p:nvSpPr>
        <p:spPr/>
        <p:txBody>
          <a:bodyPr/>
          <a:lstStyle/>
          <a:p>
            <a:pPr lvl="0" indent="0" marL="0">
              <a:buNone/>
            </a:pPr>
            <a:r>
              <a:rPr/>
              <a:t>By themselves the keys(), values() and items() methods return a dictionary </a:t>
            </a:r>
            <a:r>
              <a:rPr i="1"/>
              <a:t>view object</a:t>
            </a:r>
            <a:r>
              <a:rPr/>
              <a:t>. This is not a separate list of items. Instead, the view is always tied to the original dictionary.</a:t>
            </a:r>
          </a:p>
          <a:p>
            <a:pPr lvl="0" indent="0">
              <a:buNone/>
            </a:pPr>
            <a:r>
              <a:rPr>
                <a:latin typeface="Courier"/>
              </a:rPr>
              <a:t>key_view </a:t>
            </a:r>
            <a:r>
              <a:rPr>
                <a:solidFill>
                  <a:srgbClr val="666666"/>
                </a:solidFill>
                <a:latin typeface="Courier"/>
              </a:rPr>
              <a:t>=</a:t>
            </a:r>
            <a:r>
              <a:rPr>
                <a:latin typeface="Courier"/>
              </a:rPr>
              <a:t> d.keys()</a:t>
            </a:r>
            <a:br/>
            <a:br/>
            <a:r>
              <a:rPr>
                <a:latin typeface="Courier"/>
              </a:rPr>
              <a:t>key_view</a:t>
            </a:r>
          </a:p>
          <a:p>
            <a:pPr lvl="0" indent="0">
              <a:buNone/>
            </a:pPr>
            <a:r>
              <a:rPr>
                <a:latin typeface="Courier"/>
              </a:rPr>
              <a:t>dict_keys(['k1', 'k2'])</a:t>
            </a:r>
          </a:p>
          <a:p>
            <a:pPr lvl="0" indent="0">
              <a:buNone/>
            </a:pPr>
            <a:r>
              <a:rPr>
                <a:latin typeface="Courier"/>
              </a:rPr>
              <a:t>d[</a:t>
            </a:r>
            <a:r>
              <a:rPr>
                <a:solidFill>
                  <a:srgbClr val="4070A0"/>
                </a:solidFill>
                <a:latin typeface="Courier"/>
              </a:rPr>
              <a:t>'k3'</a:t>
            </a:r>
            <a:r>
              <a:rPr>
                <a:latin typeface="Courier"/>
              </a:rPr>
              <a:t>] </a:t>
            </a:r>
            <a:r>
              <a:rPr>
                <a:solidFill>
                  <a:srgbClr val="666666"/>
                </a:solidFill>
                <a:latin typeface="Courier"/>
              </a:rPr>
              <a:t>=</a:t>
            </a:r>
            <a:r>
              <a:rPr>
                <a:latin typeface="Courier"/>
              </a:rPr>
              <a:t> </a:t>
            </a:r>
            <a:r>
              <a:rPr>
                <a:solidFill>
                  <a:srgbClr val="40A070"/>
                </a:solidFill>
                <a:latin typeface="Courier"/>
              </a:rPr>
              <a:t>3</a:t>
            </a:r>
            <a:br/>
            <a:br/>
            <a:r>
              <a:rPr>
                <a:latin typeface="Courier"/>
              </a:rPr>
              <a:t>d</a:t>
            </a:r>
          </a:p>
          <a:p>
            <a:pPr lvl="0" indent="0">
              <a:buNone/>
            </a:pPr>
            <a:r>
              <a:rPr>
                <a:latin typeface="Courier"/>
              </a:rPr>
              <a:t>{'k1': 1, 'k2': 2, 'k3': 3}</a:t>
            </a:r>
          </a:p>
          <a:p>
            <a:pPr lvl="0" indent="0">
              <a:buNone/>
            </a:pPr>
            <a:r>
              <a:rPr>
                <a:latin typeface="Courier"/>
              </a:rPr>
              <a:t>key_view</a:t>
            </a:r>
          </a:p>
          <a:p>
            <a:pPr lvl="0" indent="0">
              <a:buNone/>
            </a:pPr>
            <a:r>
              <a:rPr>
                <a:latin typeface="Courier"/>
              </a:rPr>
              <a:t>dict_keys(['k1', 'k2', 'k3'])</a:t>
            </a:r>
          </a:p>
          <a:p>
            <a:pPr lvl="0" indent="0" marL="0">
              <a:buNone/>
            </a:pPr>
            <a:r>
              <a:rPr/>
              <a:t>Great! You should now feel very comfortable using the variety of methods available to you in Dictionaries!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2022-04-22T22:37:19Z</dcterms:created>
  <dcterms:modified xsi:type="dcterms:W3CDTF">2022-04-22T22:37:19Z</dcterms:modified>
</cp:coreProperties>
</file>

<file path=docProps/custom.xml><?xml version="1.0" encoding="utf-8"?>
<Properties xmlns="http://schemas.openxmlformats.org/officeDocument/2006/custom-properties" xmlns:vt="http://schemas.openxmlformats.org/officeDocument/2006/docPropsVTypes"/>
</file>