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Fibonacci_number" TargetMode="External" /><Relationship Id="rId3" Type="http://schemas.openxmlformats.org/officeDocument/2006/relationships/hyperlink" Target="http://stackoverflow.com/questions/1756096/understanding-generators-in-python" TargetMode="External" /><Relationship Id="rId4" Type="http://schemas.openxmlformats.org/officeDocument/2006/relationships/hyperlink" Target="http://stackoverflow.com/questions/231767/what-does-the-yield-keyword-do-in-pytho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Iterators and Generators</a:t>
            </a:r>
          </a:p>
        </p:txBody>
      </p:sp>
      <p:sp>
        <p:nvSpPr>
          <p:cNvPr id="3" name="Content Placeholder 2"/>
          <p:cNvSpPr>
            <a:spLocks noGrp="1"/>
          </p:cNvSpPr>
          <p:nvPr>
            <p:ph idx="1"/>
          </p:nvPr>
        </p:nvSpPr>
        <p:spPr/>
        <p:txBody>
          <a:bodyPr/>
          <a:lstStyle/>
          <a:p>
            <a:pPr lvl="0" indent="0" marL="0">
              <a:buNone/>
            </a:pPr>
            <a:r>
              <a:rPr/>
              <a:t>In this section of the course we will be learning the difference between iteration and generation in Python and how to construct our own Generators with the </a:t>
            </a:r>
            <a:r>
              <a:rPr i="1"/>
              <a:t>yield</a:t>
            </a:r>
            <a:r>
              <a:rPr/>
              <a:t> statement. Generators allow us to generate as we go along, instead of holding everything in memory.</a:t>
            </a:r>
          </a:p>
          <a:p>
            <a:pPr lvl="0" indent="0" marL="0">
              <a:buNone/>
            </a:pPr>
            <a:r>
              <a:rPr/>
              <a:t>We’ve touched on this topic in the past when discussing certain built-in Python functions like </a:t>
            </a:r>
            <a:r>
              <a:rPr b="1"/>
              <a:t>range()</a:t>
            </a:r>
            <a:r>
              <a:rPr/>
              <a:t>, </a:t>
            </a:r>
            <a:r>
              <a:rPr b="1"/>
              <a:t>map()</a:t>
            </a:r>
            <a:r>
              <a:rPr/>
              <a:t> and </a:t>
            </a:r>
            <a:r>
              <a:rPr b="1"/>
              <a:t>filter()</a:t>
            </a:r>
            <a:r>
              <a:rPr/>
              <a:t>.</a:t>
            </a:r>
          </a:p>
          <a:p>
            <a:pPr lvl="0" indent="0" marL="0">
              <a:buNone/>
            </a:pPr>
            <a:r>
              <a:rPr/>
              <a:t>Let’s explore a little deeper. We’ve learned how to create functions with def and the return statement. Generator functions allow us to write a function that can send back a value and then later resume to pick up where it left off. This type of function is a generator in Python, allowing us to generate a sequence of values over time. The main difference in syntax will be the use of a yield statement.</a:t>
            </a:r>
          </a:p>
          <a:p>
            <a:pPr lvl="0" indent="0" marL="0">
              <a:buNone/>
            </a:pPr>
            <a:r>
              <a:rPr/>
              <a:t>In most aspects, a generator function will appear very similar to a normal function. The main difference is when a generator function is compiled they become an object that supports an iteration protocol. That means when they are called in your code they don’t actually return a value and then exit. Instead, generator functions will automatically suspend and resume their execution and state around the last point of value generation. The main advantage here is that instead of having to compute an entire series of values up front, the generator computes one value and then suspends its activity awaiting the next instruction. This feature is known as </a:t>
            </a:r>
            <a:r>
              <a:rPr i="1"/>
              <a:t>state suspension</a:t>
            </a:r>
            <a:r>
              <a:rPr/>
              <a:t>.</a:t>
            </a:r>
          </a:p>
          <a:p>
            <a:pPr lvl="0" indent="0" marL="0">
              <a:buNone/>
            </a:pPr>
            <a:r>
              <a:rPr/>
              <a:t>￼￼To start getting a better understanding of generators, let’s go ahead and see how we can create some.</a:t>
            </a:r>
          </a:p>
          <a:p>
            <a:pPr lvl="0" indent="0">
              <a:buNone/>
            </a:pPr>
            <a:r>
              <a:rPr i="1">
                <a:solidFill>
                  <a:srgbClr val="60A0B0"/>
                </a:solidFill>
                <a:latin typeface="Courier"/>
              </a:rPr>
              <a:t># Generator function for the cube of numbers (power of 3)</a:t>
            </a:r>
            <a:br/>
            <a:r>
              <a:rPr b="1">
                <a:solidFill>
                  <a:srgbClr val="007020"/>
                </a:solidFill>
                <a:latin typeface="Courier"/>
              </a:rPr>
              <a:t>def</a:t>
            </a:r>
            <a:r>
              <a:rPr>
                <a:latin typeface="Courier"/>
              </a:rPr>
              <a:t> gencubes(n):</a:t>
            </a:r>
            <a:br/>
            <a:r>
              <a:rPr>
                <a:latin typeface="Courier"/>
              </a:rPr>
              <a:t>    </a:t>
            </a:r>
            <a:r>
              <a:rPr b="1">
                <a:solidFill>
                  <a:srgbClr val="007020"/>
                </a:solidFill>
                <a:latin typeface="Courier"/>
              </a:rPr>
              <a:t>for</a:t>
            </a:r>
            <a:r>
              <a:rPr>
                <a:latin typeface="Courier"/>
              </a:rPr>
              <a:t> num </a:t>
            </a:r>
            <a:r>
              <a:rPr b="1">
                <a:solidFill>
                  <a:srgbClr val="007020"/>
                </a:solidFill>
                <a:latin typeface="Courier"/>
              </a:rPr>
              <a:t>in</a:t>
            </a:r>
            <a:r>
              <a:rPr>
                <a:latin typeface="Courier"/>
              </a:rPr>
              <a:t> range(n):</a:t>
            </a:r>
            <a:br/>
            <a:r>
              <a:rPr>
                <a:latin typeface="Courier"/>
              </a:rPr>
              <a:t>        </a:t>
            </a:r>
            <a:r>
              <a:rPr b="1">
                <a:solidFill>
                  <a:srgbClr val="007020"/>
                </a:solidFill>
                <a:latin typeface="Courier"/>
              </a:rPr>
              <a:t>yield</a:t>
            </a:r>
            <a:r>
              <a:rPr>
                <a:latin typeface="Courier"/>
              </a:rPr>
              <a:t> num</a:t>
            </a:r>
            <a:r>
              <a:rPr>
                <a:solidFill>
                  <a:srgbClr val="666666"/>
                </a:solidFill>
                <a:latin typeface="Courier"/>
              </a:rPr>
              <a:t>**</a:t>
            </a:r>
            <a:r>
              <a:rPr>
                <a:solidFill>
                  <a:srgbClr val="40A070"/>
                </a:solidFill>
                <a:latin typeface="Courier"/>
              </a:rPr>
              <a:t>3</a:t>
            </a:r>
          </a:p>
          <a:p>
            <a:pPr lvl="0" indent="0">
              <a:buNone/>
            </a:pPr>
            <a:r>
              <a:rPr b="1">
                <a:solidFill>
                  <a:srgbClr val="007020"/>
                </a:solidFill>
                <a:latin typeface="Courier"/>
              </a:rPr>
              <a:t>for</a:t>
            </a:r>
            <a:r>
              <a:rPr>
                <a:latin typeface="Courier"/>
              </a:rPr>
              <a:t> x </a:t>
            </a:r>
            <a:r>
              <a:rPr b="1">
                <a:solidFill>
                  <a:srgbClr val="007020"/>
                </a:solidFill>
                <a:latin typeface="Courier"/>
              </a:rPr>
              <a:t>in</a:t>
            </a:r>
            <a:r>
              <a:rPr>
                <a:latin typeface="Courier"/>
              </a:rPr>
              <a:t> gencubes(</a:t>
            </a:r>
            <a:r>
              <a:rPr>
                <a:solidFill>
                  <a:srgbClr val="40A070"/>
                </a:solidFill>
                <a:latin typeface="Courier"/>
              </a:rPr>
              <a:t>10</a:t>
            </a:r>
            <a:r>
              <a:rPr>
                <a:latin typeface="Courier"/>
              </a:rPr>
              <a:t>):</a:t>
            </a:r>
            <a:br/>
            <a:r>
              <a:rPr>
                <a:latin typeface="Courier"/>
              </a:rPr>
              <a:t>    print(x)</a:t>
            </a:r>
          </a:p>
          <a:p>
            <a:pPr lvl="0" indent="0">
              <a:buNone/>
            </a:pPr>
            <a:r>
              <a:rPr>
                <a:latin typeface="Courier"/>
              </a:rPr>
              <a:t>0
1
8
27
64
125
216
343
512
729</a:t>
            </a:r>
          </a:p>
          <a:p>
            <a:pPr lvl="0" indent="0" marL="0">
              <a:buNone/>
            </a:pPr>
            <a:r>
              <a:rPr/>
              <a:t>Great! Now since we have a generator function we don’t have to keep track of every single cube we created.</a:t>
            </a:r>
          </a:p>
          <a:p>
            <a:pPr lvl="0" indent="0" marL="0">
              <a:buNone/>
            </a:pPr>
            <a:r>
              <a:rPr/>
              <a:t>Generators are best for calculating large sets of results (particularly in calculations that involve loops themselves) in cases where we don’t want to allocate the memory for all of the results at the same time.</a:t>
            </a:r>
          </a:p>
          <a:p>
            <a:pPr lvl="0" indent="0" marL="0">
              <a:buNone/>
            </a:pPr>
            <a:r>
              <a:rPr/>
              <a:t>Let’s create another example generator which calculates </a:t>
            </a:r>
            <a:r>
              <a:rPr>
                <a:hlinkClick r:id="rId2"/>
              </a:rPr>
              <a:t>fibonacci</a:t>
            </a:r>
            <a:r>
              <a:rPr/>
              <a:t> numbers:</a:t>
            </a:r>
          </a:p>
          <a:p>
            <a:pPr lvl="0" indent="0">
              <a:buNone/>
            </a:pPr>
            <a:r>
              <a:rPr b="1">
                <a:solidFill>
                  <a:srgbClr val="007020"/>
                </a:solidFill>
                <a:latin typeface="Courier"/>
              </a:rPr>
              <a:t>def</a:t>
            </a:r>
            <a:r>
              <a:rPr>
                <a:latin typeface="Courier"/>
              </a:rPr>
              <a:t> genfibon(n):</a:t>
            </a:r>
            <a:br/>
            <a:r>
              <a:rPr>
                <a:latin typeface="Courier"/>
              </a:rPr>
              <a:t>    </a:t>
            </a:r>
            <a:r>
              <a:rPr i="1">
                <a:solidFill>
                  <a:srgbClr val="60A0B0"/>
                </a:solidFill>
                <a:latin typeface="Courier"/>
              </a:rPr>
              <a:t>"""</a:t>
            </a:r>
            <a:br/>
            <a:r>
              <a:rPr i="1">
                <a:solidFill>
                  <a:srgbClr val="60A0B0"/>
                </a:solidFill>
                <a:latin typeface="Courier"/>
              </a:rPr>
              <a:t>    Generate a fibonnaci sequence up to n</a:t>
            </a:r>
            <a:br/>
            <a:r>
              <a:rPr i="1">
                <a:solidFill>
                  <a:srgbClr val="60A0B0"/>
                </a:solidFill>
                <a:latin typeface="Courier"/>
              </a:rPr>
              <a:t>    """</a:t>
            </a:r>
            <a:br/>
            <a:r>
              <a:rPr>
                <a:latin typeface="Courier"/>
              </a:rPr>
              <a:t>    a </a:t>
            </a:r>
            <a:r>
              <a:rPr>
                <a:solidFill>
                  <a:srgbClr val="666666"/>
                </a:solidFill>
                <a:latin typeface="Courier"/>
              </a:rPr>
              <a:t>=</a:t>
            </a:r>
            <a:r>
              <a:rPr>
                <a:latin typeface="Courier"/>
              </a:rPr>
              <a:t> </a:t>
            </a:r>
            <a:r>
              <a:rPr>
                <a:solidFill>
                  <a:srgbClr val="40A070"/>
                </a:solidFill>
                <a:latin typeface="Courier"/>
              </a:rPr>
              <a:t>1</a:t>
            </a:r>
            <a:br/>
            <a:r>
              <a:rPr>
                <a:latin typeface="Courier"/>
              </a:rPr>
              <a:t>    b </a:t>
            </a:r>
            <a:r>
              <a:rPr>
                <a:solidFill>
                  <a:srgbClr val="666666"/>
                </a:solidFill>
                <a:latin typeface="Courier"/>
              </a:rPr>
              <a:t>=</a:t>
            </a:r>
            <a:r>
              <a:rPr>
                <a:latin typeface="Courier"/>
              </a:rPr>
              <a:t> </a:t>
            </a:r>
            <a:r>
              <a:rPr>
                <a:solidFill>
                  <a:srgbClr val="40A070"/>
                </a:solidFill>
                <a:latin typeface="Courier"/>
              </a:rPr>
              <a:t>1</a:t>
            </a:r>
            <a:b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range(n):</a:t>
            </a:r>
            <a:br/>
            <a:r>
              <a:rPr>
                <a:latin typeface="Courier"/>
              </a:rPr>
              <a:t>        </a:t>
            </a:r>
            <a:r>
              <a:rPr b="1">
                <a:solidFill>
                  <a:srgbClr val="007020"/>
                </a:solidFill>
                <a:latin typeface="Courier"/>
              </a:rPr>
              <a:t>yield</a:t>
            </a:r>
            <a:r>
              <a:rPr>
                <a:latin typeface="Courier"/>
              </a:rPr>
              <a:t> a</a:t>
            </a:r>
            <a:br/>
            <a:r>
              <a:rPr>
                <a:latin typeface="Courier"/>
              </a:rPr>
              <a:t>        a,b </a:t>
            </a:r>
            <a:r>
              <a:rPr>
                <a:solidFill>
                  <a:srgbClr val="666666"/>
                </a:solidFill>
                <a:latin typeface="Courier"/>
              </a:rPr>
              <a:t>=</a:t>
            </a:r>
            <a:r>
              <a:rPr>
                <a:latin typeface="Courier"/>
              </a:rPr>
              <a:t> b,a</a:t>
            </a:r>
            <a:r>
              <a:rPr>
                <a:solidFill>
                  <a:srgbClr val="666666"/>
                </a:solidFill>
                <a:latin typeface="Courier"/>
              </a:rPr>
              <a:t>+</a:t>
            </a:r>
            <a:r>
              <a:rPr>
                <a:latin typeface="Courier"/>
              </a:rPr>
              <a:t>b</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genfibon(</a:t>
            </a:r>
            <a:r>
              <a:rPr>
                <a:solidFill>
                  <a:srgbClr val="40A070"/>
                </a:solidFill>
                <a:latin typeface="Courier"/>
              </a:rPr>
              <a:t>10</a:t>
            </a:r>
            <a:r>
              <a:rPr>
                <a:latin typeface="Courier"/>
              </a:rPr>
              <a:t>):</a:t>
            </a:r>
            <a:br/>
            <a:r>
              <a:rPr>
                <a:latin typeface="Courier"/>
              </a:rPr>
              <a:t>    print(num)</a:t>
            </a:r>
          </a:p>
          <a:p>
            <a:pPr lvl="0" indent="0">
              <a:buNone/>
            </a:pPr>
            <a:r>
              <a:rPr>
                <a:latin typeface="Courier"/>
              </a:rPr>
              <a:t>1
1
2
3
5
8
13
21
34
55</a:t>
            </a:r>
          </a:p>
          <a:p>
            <a:pPr lvl="0" indent="0" marL="0">
              <a:buNone/>
            </a:pPr>
            <a:r>
              <a:rPr/>
              <a:t>What if this was a normal function, what would it look like?</a:t>
            </a:r>
          </a:p>
          <a:p>
            <a:pPr lvl="0" indent="0">
              <a:buNone/>
            </a:pPr>
            <a:r>
              <a:rPr b="1">
                <a:solidFill>
                  <a:srgbClr val="007020"/>
                </a:solidFill>
                <a:latin typeface="Courier"/>
              </a:rPr>
              <a:t>def</a:t>
            </a:r>
            <a:r>
              <a:rPr>
                <a:latin typeface="Courier"/>
              </a:rPr>
              <a:t> fibon(n):</a:t>
            </a:r>
            <a:br/>
            <a:r>
              <a:rPr>
                <a:latin typeface="Courier"/>
              </a:rPr>
              <a:t>    a </a:t>
            </a:r>
            <a:r>
              <a:rPr>
                <a:solidFill>
                  <a:srgbClr val="666666"/>
                </a:solidFill>
                <a:latin typeface="Courier"/>
              </a:rPr>
              <a:t>=</a:t>
            </a:r>
            <a:r>
              <a:rPr>
                <a:latin typeface="Courier"/>
              </a:rPr>
              <a:t> </a:t>
            </a:r>
            <a:r>
              <a:rPr>
                <a:solidFill>
                  <a:srgbClr val="40A070"/>
                </a:solidFill>
                <a:latin typeface="Courier"/>
              </a:rPr>
              <a:t>1</a:t>
            </a:r>
            <a:br/>
            <a:r>
              <a:rPr>
                <a:latin typeface="Courier"/>
              </a:rPr>
              <a:t>    b </a:t>
            </a:r>
            <a:r>
              <a:rPr>
                <a:solidFill>
                  <a:srgbClr val="666666"/>
                </a:solidFill>
                <a:latin typeface="Courier"/>
              </a:rPr>
              <a:t>=</a:t>
            </a:r>
            <a:r>
              <a:rPr>
                <a:latin typeface="Courier"/>
              </a:rPr>
              <a:t> </a:t>
            </a:r>
            <a:r>
              <a:rPr>
                <a:solidFill>
                  <a:srgbClr val="40A070"/>
                </a:solidFill>
                <a:latin typeface="Courier"/>
              </a:rPr>
              <a:t>1</a:t>
            </a:r>
            <a:br/>
            <a:r>
              <a:rPr>
                <a:latin typeface="Courier"/>
              </a:rPr>
              <a:t>    output </a:t>
            </a:r>
            <a:r>
              <a:rPr>
                <a:solidFill>
                  <a:srgbClr val="666666"/>
                </a:solidFill>
                <a:latin typeface="Courier"/>
              </a:rPr>
              <a:t>=</a:t>
            </a:r>
            <a:r>
              <a:rPr>
                <a:latin typeface="Courier"/>
              </a:rPr>
              <a:t> []</a:t>
            </a:r>
            <a:br/>
            <a:r>
              <a:rPr>
                <a:latin typeface="Courier"/>
              </a:rPr>
              <a:t>    </a:t>
            </a:r>
            <a:b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range(n):</a:t>
            </a:r>
            <a:br/>
            <a:r>
              <a:rPr>
                <a:latin typeface="Courier"/>
              </a:rPr>
              <a:t>        output.append(a)</a:t>
            </a:r>
            <a:br/>
            <a:r>
              <a:rPr>
                <a:latin typeface="Courier"/>
              </a:rPr>
              <a:t>        a,b </a:t>
            </a:r>
            <a:r>
              <a:rPr>
                <a:solidFill>
                  <a:srgbClr val="666666"/>
                </a:solidFill>
                <a:latin typeface="Courier"/>
              </a:rPr>
              <a:t>=</a:t>
            </a:r>
            <a:r>
              <a:rPr>
                <a:latin typeface="Courier"/>
              </a:rPr>
              <a:t> b,a</a:t>
            </a:r>
            <a:r>
              <a:rPr>
                <a:solidFill>
                  <a:srgbClr val="666666"/>
                </a:solidFill>
                <a:latin typeface="Courier"/>
              </a:rPr>
              <a:t>+</a:t>
            </a:r>
            <a:r>
              <a:rPr>
                <a:latin typeface="Courier"/>
              </a:rPr>
              <a:t>b</a:t>
            </a:r>
            <a:br/>
            <a:r>
              <a:rPr>
                <a:latin typeface="Courier"/>
              </a:rPr>
              <a:t>        </a:t>
            </a:r>
            <a:br/>
            <a:r>
              <a:rPr>
                <a:latin typeface="Courier"/>
              </a:rPr>
              <a:t>    </a:t>
            </a:r>
            <a:r>
              <a:rPr b="1">
                <a:solidFill>
                  <a:srgbClr val="007020"/>
                </a:solidFill>
                <a:latin typeface="Courier"/>
              </a:rPr>
              <a:t>return</a:t>
            </a:r>
            <a:r>
              <a:rPr>
                <a:latin typeface="Courier"/>
              </a:rPr>
              <a:t> output</a:t>
            </a:r>
          </a:p>
          <a:p>
            <a:pPr lvl="0" indent="0">
              <a:buNone/>
            </a:pPr>
            <a:r>
              <a:rPr>
                <a:latin typeface="Courier"/>
              </a:rPr>
              <a:t>fibon(</a:t>
            </a:r>
            <a:r>
              <a:rPr>
                <a:solidFill>
                  <a:srgbClr val="40A070"/>
                </a:solidFill>
                <a:latin typeface="Courier"/>
              </a:rPr>
              <a:t>10</a:t>
            </a:r>
            <a:r>
              <a:rPr>
                <a:latin typeface="Courier"/>
              </a:rPr>
              <a:t>)</a:t>
            </a:r>
          </a:p>
          <a:p>
            <a:pPr lvl="0" indent="0">
              <a:buNone/>
            </a:pPr>
            <a:r>
              <a:rPr>
                <a:latin typeface="Courier"/>
              </a:rPr>
              <a:t>[1, 1, 2, 3, 5, 8, 13, 21, 34, 55]</a:t>
            </a:r>
          </a:p>
          <a:p>
            <a:pPr lvl="0" indent="0" marL="0">
              <a:buNone/>
            </a:pPr>
            <a:r>
              <a:rPr/>
              <a:t>Notice that if we call some huge value of n (like 100000) the second function will have to keep track of every single result, when in our case we actually only care about the previous result to generate the next one!</a:t>
            </a:r>
          </a:p>
          <a:p>
            <a:pPr lvl="0" indent="0" marL="0">
              <a:spcBef>
                <a:spcPts val="3000"/>
              </a:spcBef>
              <a:buNone/>
            </a:pPr>
            <a:r>
              <a:rPr b="1"/>
              <a:t>next() and iter() built-in functions</a:t>
            </a:r>
          </a:p>
          <a:p>
            <a:pPr lvl="0" indent="0" marL="0">
              <a:buNone/>
            </a:pPr>
            <a:r>
              <a:rPr/>
              <a:t>A key to fully understanding generators is the next() function and the iter() function.</a:t>
            </a:r>
          </a:p>
          <a:p>
            <a:pPr lvl="0" indent="0" marL="0">
              <a:buNone/>
            </a:pPr>
            <a:r>
              <a:rPr/>
              <a:t>The next() function allows us to access the next element in a sequence. Lets check it out:</a:t>
            </a:r>
          </a:p>
          <a:p>
            <a:pPr lvl="0" indent="0">
              <a:buNone/>
            </a:pPr>
            <a:r>
              <a:rPr b="1">
                <a:solidFill>
                  <a:srgbClr val="007020"/>
                </a:solidFill>
                <a:latin typeface="Courier"/>
              </a:rPr>
              <a:t>def</a:t>
            </a:r>
            <a:r>
              <a:rPr>
                <a:latin typeface="Courier"/>
              </a:rPr>
              <a:t> simple_gen():</a:t>
            </a:r>
            <a:br/>
            <a:r>
              <a:rPr>
                <a:latin typeface="Courier"/>
              </a:rPr>
              <a:t>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3</a:t>
            </a:r>
            <a:r>
              <a:rPr>
                <a:latin typeface="Courier"/>
              </a:rPr>
              <a:t>):</a:t>
            </a:r>
            <a:br/>
            <a:r>
              <a:rPr>
                <a:latin typeface="Courier"/>
              </a:rPr>
              <a:t>        </a:t>
            </a:r>
            <a:r>
              <a:rPr b="1">
                <a:solidFill>
                  <a:srgbClr val="007020"/>
                </a:solidFill>
                <a:latin typeface="Courier"/>
              </a:rPr>
              <a:t>yield</a:t>
            </a:r>
            <a:r>
              <a:rPr>
                <a:latin typeface="Courier"/>
              </a:rPr>
              <a:t> x</a:t>
            </a:r>
          </a:p>
          <a:p>
            <a:pPr lvl="0" indent="0">
              <a:buNone/>
            </a:pPr>
            <a:r>
              <a:rPr i="1">
                <a:solidFill>
                  <a:srgbClr val="60A0B0"/>
                </a:solidFill>
                <a:latin typeface="Courier"/>
              </a:rPr>
              <a:t># Assign simple_gen </a:t>
            </a:r>
            <a:br/>
            <a:r>
              <a:rPr>
                <a:latin typeface="Courier"/>
              </a:rPr>
              <a:t>g </a:t>
            </a:r>
            <a:r>
              <a:rPr>
                <a:solidFill>
                  <a:srgbClr val="666666"/>
                </a:solidFill>
                <a:latin typeface="Courier"/>
              </a:rPr>
              <a:t>=</a:t>
            </a:r>
            <a:r>
              <a:rPr>
                <a:latin typeface="Courier"/>
              </a:rPr>
              <a:t> simple_gen()</a:t>
            </a:r>
          </a:p>
          <a:p>
            <a:pPr lvl="0" indent="0">
              <a:buNone/>
            </a:pPr>
            <a:r>
              <a:rPr>
                <a:latin typeface="Courier"/>
              </a:rPr>
              <a:t>print(next(g))</a:t>
            </a:r>
          </a:p>
          <a:p>
            <a:pPr lvl="0" indent="0">
              <a:buNone/>
            </a:pPr>
            <a:r>
              <a:rPr>
                <a:latin typeface="Courier"/>
              </a:rPr>
              <a:t>0</a:t>
            </a:r>
          </a:p>
          <a:p>
            <a:pPr lvl="0" indent="0">
              <a:buNone/>
            </a:pPr>
            <a:r>
              <a:rPr>
                <a:latin typeface="Courier"/>
              </a:rPr>
              <a:t>print(next(g))</a:t>
            </a:r>
          </a:p>
          <a:p>
            <a:pPr lvl="0" indent="0">
              <a:buNone/>
            </a:pPr>
            <a:r>
              <a:rPr>
                <a:latin typeface="Courier"/>
              </a:rPr>
              <a:t>1</a:t>
            </a:r>
          </a:p>
          <a:p>
            <a:pPr lvl="0" indent="0">
              <a:buNone/>
            </a:pPr>
            <a:r>
              <a:rPr>
                <a:latin typeface="Courier"/>
              </a:rPr>
              <a:t>print(next(g))</a:t>
            </a:r>
          </a:p>
          <a:p>
            <a:pPr lvl="0" indent="0">
              <a:buNone/>
            </a:pPr>
            <a:r>
              <a:rPr>
                <a:latin typeface="Courier"/>
              </a:rPr>
              <a:t>2</a:t>
            </a:r>
          </a:p>
          <a:p>
            <a:pPr lvl="0" indent="0">
              <a:buNone/>
            </a:pPr>
            <a:r>
              <a:rPr>
                <a:latin typeface="Courier"/>
              </a:rPr>
              <a:t>print(next(g))</a:t>
            </a:r>
          </a:p>
          <a:p>
            <a:pPr lvl="0" indent="0">
              <a:buNone/>
            </a:pPr>
            <a:r>
              <a:rPr>
                <a:latin typeface="Courier"/>
              </a:rPr>
              <a:t>---------------------------------------------------------------------------
StopIteration                             Traceback (most recent call last)
&lt;ipython-input-12-1dfb29d6357e&gt; in &lt;module&gt;()
----&gt; 1 print(next(g))
StopIteration: </a:t>
            </a:r>
          </a:p>
          <a:p>
            <a:pPr lvl="0" indent="0" marL="0">
              <a:buNone/>
            </a:pPr>
            <a:r>
              <a:rPr/>
              <a:t>After yielding all the values next() caused a StopIteration error. What this error informs us of is that all the values have been yielded.</a:t>
            </a:r>
          </a:p>
          <a:p>
            <a:pPr lvl="0" indent="0" marL="0">
              <a:buNone/>
            </a:pPr>
            <a:r>
              <a:rPr/>
              <a:t>You might be wondering that why don’t we get this error while using a for loop? A for loop automatically catches this error and stops calling next().</a:t>
            </a:r>
          </a:p>
          <a:p>
            <a:pPr lvl="0" indent="0" marL="0">
              <a:buNone/>
            </a:pPr>
            <a:r>
              <a:rPr/>
              <a:t>Let’s go ahead and check out how to use iter(). You remember that strings are iterables:</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'hello'</a:t>
            </a:r>
            <a:br/>
            <a:br/>
            <a:r>
              <a:rPr i="1">
                <a:solidFill>
                  <a:srgbClr val="60A0B0"/>
                </a:solidFill>
                <a:latin typeface="Courier"/>
              </a:rPr>
              <a:t>#Iterate over string</a:t>
            </a:r>
            <a:br/>
            <a:r>
              <a:rPr b="1">
                <a:solidFill>
                  <a:srgbClr val="007020"/>
                </a:solidFill>
                <a:latin typeface="Courier"/>
              </a:rPr>
              <a:t>for</a:t>
            </a:r>
            <a:r>
              <a:rPr>
                <a:latin typeface="Courier"/>
              </a:rPr>
              <a:t> let </a:t>
            </a:r>
            <a:r>
              <a:rPr b="1">
                <a:solidFill>
                  <a:srgbClr val="007020"/>
                </a:solidFill>
                <a:latin typeface="Courier"/>
              </a:rPr>
              <a:t>in</a:t>
            </a:r>
            <a:r>
              <a:rPr>
                <a:latin typeface="Courier"/>
              </a:rPr>
              <a:t> s:</a:t>
            </a:r>
            <a:br/>
            <a:r>
              <a:rPr>
                <a:latin typeface="Courier"/>
              </a:rPr>
              <a:t>    print(let)</a:t>
            </a:r>
          </a:p>
          <a:p>
            <a:pPr lvl="0" indent="0">
              <a:buNone/>
            </a:pPr>
            <a:r>
              <a:rPr>
                <a:latin typeface="Courier"/>
              </a:rPr>
              <a:t>h
e
l
l
o</a:t>
            </a:r>
          </a:p>
          <a:p>
            <a:pPr lvl="0" indent="0" marL="0">
              <a:buNone/>
            </a:pPr>
            <a:r>
              <a:rPr/>
              <a:t>But that doesn’t mean the string itself is an </a:t>
            </a:r>
            <a:r>
              <a:rPr i="1"/>
              <a:t>iterator</a:t>
            </a:r>
            <a:r>
              <a:rPr/>
              <a:t>! We can check this with the next() function:</a:t>
            </a:r>
          </a:p>
          <a:p>
            <a:pPr lvl="0" indent="0">
              <a:buNone/>
            </a:pPr>
            <a:r>
              <a:rPr>
                <a:latin typeface="Courier"/>
              </a:rPr>
              <a:t>next(s)</a:t>
            </a:r>
          </a:p>
          <a:p>
            <a:pPr lvl="0" indent="0">
              <a:buNone/>
            </a:pPr>
            <a:r>
              <a:rPr>
                <a:latin typeface="Courier"/>
              </a:rPr>
              <a:t>---------------------------------------------------------------------------
TypeError                                 Traceback (most recent call last)
&lt;ipython-input-14-61c30b5fe1d5&gt; in &lt;module&gt;()
----&gt; 1 next(s)
TypeError: 'str' object is not an iterator</a:t>
            </a:r>
          </a:p>
          <a:p>
            <a:pPr lvl="0" indent="0" marL="0">
              <a:buNone/>
            </a:pPr>
            <a:r>
              <a:rPr/>
              <a:t>Interesting, this means that a string object supports iteration, but we can not directly iterate over it as we could with a generator function. The iter() function allows us to do just that!</a:t>
            </a:r>
          </a:p>
          <a:p>
            <a:pPr lvl="0" indent="0">
              <a:buNone/>
            </a:pPr>
            <a:r>
              <a:rPr>
                <a:latin typeface="Courier"/>
              </a:rPr>
              <a:t>s_iter </a:t>
            </a:r>
            <a:r>
              <a:rPr>
                <a:solidFill>
                  <a:srgbClr val="666666"/>
                </a:solidFill>
                <a:latin typeface="Courier"/>
              </a:rPr>
              <a:t>=</a:t>
            </a:r>
            <a:r>
              <a:rPr>
                <a:latin typeface="Courier"/>
              </a:rPr>
              <a:t> iter(s)</a:t>
            </a:r>
          </a:p>
          <a:p>
            <a:pPr lvl="0" indent="0">
              <a:buNone/>
            </a:pPr>
            <a:r>
              <a:rPr>
                <a:latin typeface="Courier"/>
              </a:rPr>
              <a:t>next(s_iter)</a:t>
            </a:r>
          </a:p>
          <a:p>
            <a:pPr lvl="0" indent="0">
              <a:buNone/>
            </a:pPr>
            <a:r>
              <a:rPr>
                <a:latin typeface="Courier"/>
              </a:rPr>
              <a:t>'h'</a:t>
            </a:r>
          </a:p>
          <a:p>
            <a:pPr lvl="0" indent="0">
              <a:buNone/>
            </a:pPr>
            <a:r>
              <a:rPr>
                <a:latin typeface="Courier"/>
              </a:rPr>
              <a:t>next(s_iter)</a:t>
            </a:r>
          </a:p>
          <a:p>
            <a:pPr lvl="0" indent="0">
              <a:buNone/>
            </a:pPr>
            <a:r>
              <a:rPr>
                <a:latin typeface="Courier"/>
              </a:rPr>
              <a:t>'e'</a:t>
            </a:r>
          </a:p>
          <a:p>
            <a:pPr lvl="0" indent="0" marL="0">
              <a:buNone/>
            </a:pPr>
            <a:r>
              <a:rPr/>
              <a:t>Great! Now you know how to convert objects that are iterable into iterators themselves!</a:t>
            </a:r>
          </a:p>
          <a:p>
            <a:pPr lvl="0" indent="0" marL="0">
              <a:buNone/>
            </a:pPr>
            <a:r>
              <a:rPr/>
              <a:t>The main takeaway from this lecture is that using the yield keyword at a function will cause the function to become a generator. This change can save you a lot of memory for large use cases. For more information on generators check out:</a:t>
            </a:r>
          </a:p>
          <a:p>
            <a:pPr lvl="0" indent="0" marL="0">
              <a:buNone/>
            </a:pPr>
            <a:r>
              <a:rPr>
                <a:hlinkClick r:id="rId3"/>
              </a:rPr>
              <a:t>Stack Overflow Answer</a:t>
            </a:r>
          </a:p>
          <a:p>
            <a:pPr lvl="0" indent="0" marL="0">
              <a:buNone/>
            </a:pPr>
            <a:r>
              <a:rPr>
                <a:hlinkClick r:id="rId4"/>
              </a:rPr>
              <a:t>Another StackOverflow Answer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2022-04-22T22:37:22Z</dcterms:created>
  <dcterms:modified xsi:type="dcterms:W3CDTF">2022-04-22T22:37:22Z</dcterms:modified>
</cp:coreProperties>
</file>

<file path=docProps/custom.xml><?xml version="1.0" encoding="utf-8"?>
<Properties xmlns="http://schemas.openxmlformats.org/officeDocument/2006/custom-properties" xmlns:vt="http://schemas.openxmlformats.org/officeDocument/2006/docPropsVTypes"/>
</file>