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Python course materials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Collections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collections module is a built-in module that implements specialized container data types providing alternatives to Python’s general purpose built-in containers. We’ve already gone over the basics: dict, list, set, and tuple.</a:t>
            </a:r>
          </a:p>
          <a:p>
            <a:pPr lvl="0" indent="0" marL="0">
              <a:buNone/>
            </a:pPr>
            <a:r>
              <a:rPr/>
              <a:t>Now we’ll learn about the alternatives that the collections module provides.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Counter</a:t>
            </a:r>
          </a:p>
          <a:p>
            <a:pPr lvl="0" indent="0" marL="0">
              <a:buNone/>
            </a:pPr>
            <a:r>
              <a:rPr i="1"/>
              <a:t>Counter</a:t>
            </a:r>
            <a:r>
              <a:rPr/>
              <a:t> is a </a:t>
            </a:r>
            <a:r>
              <a:rPr i="1"/>
              <a:t>dict</a:t>
            </a:r>
            <a:r>
              <a:rPr/>
              <a:t> subclass which helps count hashable objects. Inside of it elements are stored as dictionary keys and the counts of the objects are stored as the value.</a:t>
            </a:r>
          </a:p>
          <a:p>
            <a:pPr lvl="0" indent="0" marL="0">
              <a:buNone/>
            </a:pPr>
            <a:r>
              <a:rPr/>
              <a:t>Let’s see how it can be used:</a:t>
            </a:r>
          </a:p>
          <a:p>
            <a:pPr lvl="0" indent="0">
              <a:buNone/>
            </a:pPr>
            <a:r>
              <a:rPr>
                <a:latin typeface="Courier"/>
              </a:rPr>
              <a:t>from collections import Counter</a:t>
            </a:r>
          </a:p>
          <a:p>
            <a:pPr lvl="0" indent="0" marL="0">
              <a:buNone/>
            </a:pPr>
            <a:r>
              <a:rPr b="1"/>
              <a:t>Counter() with lists</a:t>
            </a:r>
          </a:p>
          <a:p>
            <a:pPr lvl="0" indent="0">
              <a:buNone/>
            </a:pPr>
            <a:r>
              <a:rPr>
                <a:latin typeface="Courier"/>
              </a:rPr>
              <a:t>lst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223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</a:t>
            </a:r>
            <a:br/>
            <a:br/>
            <a:r>
              <a:rPr>
                <a:latin typeface="Courier"/>
              </a:rPr>
              <a:t>Counter(lst)</a:t>
            </a:r>
          </a:p>
          <a:p>
            <a:pPr lvl="0" indent="0">
              <a:buNone/>
            </a:pPr>
            <a:r>
              <a:rPr>
                <a:latin typeface="Courier"/>
              </a:rPr>
              <a:t>Counter({1: 6, 2: 6, 3: 4, 12: 1, 21: 1, 32: 1, 223: 1})</a:t>
            </a:r>
          </a:p>
          <a:p>
            <a:pPr lvl="0" indent="0" marL="0">
              <a:buNone/>
            </a:pPr>
            <a:r>
              <a:rPr b="1"/>
              <a:t>Counter with strings</a:t>
            </a:r>
          </a:p>
          <a:p>
            <a:pPr lvl="0" indent="0">
              <a:buNone/>
            </a:pPr>
            <a:r>
              <a:rPr>
                <a:latin typeface="Courier"/>
              </a:rPr>
              <a:t>Counter(</a:t>
            </a:r>
            <a:r>
              <a:rPr>
                <a:solidFill>
                  <a:srgbClr val="4070A0"/>
                </a:solidFill>
                <a:latin typeface="Courier"/>
              </a:rPr>
              <a:t>'aabsbsbsbhshhbbsbs'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Counter({'a': 2, 'b': 7, 'h': 3, 's': 6})</a:t>
            </a:r>
          </a:p>
          <a:p>
            <a:pPr lvl="0" indent="0" marL="0">
              <a:buNone/>
            </a:pPr>
            <a:r>
              <a:rPr b="1"/>
              <a:t>Counter with words in a sentence</a:t>
            </a:r>
          </a:p>
          <a:p>
            <a:pPr lvl="0" indent="0">
              <a:buNone/>
            </a:pPr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'How many times does each word show up in this sentence word times each each word'</a:t>
            </a:r>
            <a:br/>
            <a:br/>
            <a:r>
              <a:rPr>
                <a:latin typeface="Courier"/>
              </a:rPr>
              <a:t>words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s.split()</a:t>
            </a:r>
            <a:br/>
            <a:br/>
            <a:r>
              <a:rPr>
                <a:latin typeface="Courier"/>
              </a:rPr>
              <a:t>Counter(words)</a:t>
            </a:r>
          </a:p>
          <a:p>
            <a:pPr lvl="0" indent="0">
              <a:buNone/>
            </a:pPr>
            <a:r>
              <a:rPr>
                <a:latin typeface="Courier"/>
              </a:rPr>
              <a:t>Counter({'How': 1,
         'does': 1,
         'each': 3,
         'in': 1,
         'many': 1,
         'sentence': 1,
         'show': 1,
         'this': 1,
         'times': 2,
         'up': 1,
         'word': 3})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Methods with Counter()</a:t>
            </a:r>
            <a:br/>
            <a:r>
              <a:rPr>
                <a:latin typeface="Courier"/>
              </a:rPr>
              <a:t>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Counter(words)</a:t>
            </a:r>
            <a:br/>
            <a:br/>
            <a:r>
              <a:rPr>
                <a:latin typeface="Courier"/>
              </a:rPr>
              <a:t>c.most_common(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[('each', 3), ('word', 3)]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Common patterns when using the Counter() object</a:t>
            </a:r>
          </a:p>
          <a:p>
            <a:pPr lvl="0" indent="0">
              <a:buNone/>
            </a:pPr>
            <a:r>
              <a:rPr>
                <a:latin typeface="Courier"/>
              </a:rPr>
              <a:t>sum(c.values())                 # total of all counts
c.clear()                       # reset all counts
list(c)                         # list unique elements
set(c)                          # convert to a set
dict(c)                         # convert to a regular dictionary
c.items()                       # convert to a list of (elem, cnt) pairs
Counter(dict(list_of_pairs))    # convert from a list of (elem, cnt) pairs
c.most_common()[:-n-1:-1]       # n least common elements
c += Counter()                  # remove zero and negative counts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defaultdict</a:t>
            </a:r>
          </a:p>
          <a:p>
            <a:pPr lvl="0" indent="0" marL="0">
              <a:buNone/>
            </a:pPr>
            <a:r>
              <a:rPr/>
              <a:t>defaultdict is a dictionary-like object which provides all methods provided by a dictionary but takes a first argument (default_factory) as a default data type for the dictionary. Using defaultdict is faster than doing the same using dict.set_default method.</a:t>
            </a:r>
          </a:p>
          <a:p>
            <a:pPr lvl="0" indent="0" marL="0">
              <a:buNone/>
            </a:pPr>
            <a:r>
              <a:rPr b="1"/>
              <a:t>A defaultdict will never raise a KeyError. Any key that does not exist gets the value returned by the default factory.</a:t>
            </a:r>
          </a:p>
          <a:p>
            <a:pPr lvl="0" indent="0">
              <a:buNone/>
            </a:pPr>
            <a:r>
              <a:rPr>
                <a:latin typeface="Courier"/>
              </a:rPr>
              <a:t>from collections import defaultdict</a:t>
            </a:r>
          </a:p>
          <a:p>
            <a:pPr lvl="0" indent="0">
              <a:buNone/>
            </a:pPr>
            <a:r>
              <a:rPr>
                <a:latin typeface="Courier"/>
              </a:rPr>
              <a:t>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{}</a:t>
            </a:r>
          </a:p>
          <a:p>
            <a:pPr lvl="0" indent="0">
              <a:buNone/>
            </a:pPr>
            <a:r>
              <a:rPr>
                <a:latin typeface="Courier"/>
              </a:rPr>
              <a:t>d[</a:t>
            </a:r>
            <a:r>
              <a:rPr>
                <a:solidFill>
                  <a:srgbClr val="4070A0"/>
                </a:solidFill>
                <a:latin typeface="Courier"/>
              </a:rPr>
              <a:t>'one'</a:t>
            </a:r>
            <a:r>
              <a:rPr>
                <a:latin typeface="Courier"/>
              </a:rPr>
              <a:t>] </a:t>
            </a:r>
          </a:p>
          <a:p>
            <a:pPr lvl="0" indent="0">
              <a:buNone/>
            </a:pPr>
            <a:r>
              <a:rPr>
                <a:latin typeface="Courier"/>
              </a:rPr>
              <a:t>---------------------------------------------------------------------------
KeyError                                  Traceback (most recent call last)
&lt;ipython-input-8-07706fc5dc20&gt; in &lt;module&gt;()
----&gt; 1 d['one']
KeyError: 'one'</a:t>
            </a:r>
          </a:p>
          <a:p>
            <a:pPr lvl="0" indent="0">
              <a:buNone/>
            </a:pPr>
            <a:r>
              <a:rPr>
                <a:latin typeface="Courier"/>
              </a:rPr>
              <a:t>d 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defaultdict(object)</a:t>
            </a:r>
          </a:p>
          <a:p>
            <a:pPr lvl="0" indent="0">
              <a:buNone/>
            </a:pPr>
            <a:r>
              <a:rPr>
                <a:latin typeface="Courier"/>
              </a:rPr>
              <a:t>d[</a:t>
            </a:r>
            <a:r>
              <a:rPr>
                <a:solidFill>
                  <a:srgbClr val="4070A0"/>
                </a:solidFill>
                <a:latin typeface="Courier"/>
              </a:rPr>
              <a:t>'one'</a:t>
            </a:r>
            <a:r>
              <a:rPr>
                <a:latin typeface="Courier"/>
              </a:rPr>
              <a:t>] </a:t>
            </a:r>
          </a:p>
          <a:p>
            <a:pPr lvl="0" indent="0">
              <a:buNone/>
            </a:pPr>
            <a:r>
              <a:rPr>
                <a:latin typeface="Courier"/>
              </a:rPr>
              <a:t>&lt;object at 0x216de27bcf0&gt;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item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d:</a:t>
            </a:r>
            <a:br/>
            <a:r>
              <a:rPr>
                <a:latin typeface="Courier"/>
              </a:rPr>
              <a:t>    print(item)</a:t>
            </a:r>
          </a:p>
          <a:p>
            <a:pPr lvl="0" indent="0">
              <a:buNone/>
            </a:pPr>
            <a:r>
              <a:rPr>
                <a:latin typeface="Courier"/>
              </a:rPr>
              <a:t>one</a:t>
            </a:r>
          </a:p>
          <a:p>
            <a:pPr lvl="0" indent="0" marL="0">
              <a:buNone/>
            </a:pPr>
            <a:r>
              <a:rPr/>
              <a:t>Can also initialize with default values:</a:t>
            </a:r>
          </a:p>
          <a:p>
            <a:pPr lvl="0" indent="0">
              <a:buNone/>
            </a:pPr>
            <a:r>
              <a:rPr>
                <a:latin typeface="Courier"/>
              </a:rPr>
              <a:t>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defaultdict(</a:t>
            </a:r>
            <a:r>
              <a:rPr b="1">
                <a:solidFill>
                  <a:srgbClr val="007020"/>
                </a:solidFill>
                <a:latin typeface="Courier"/>
              </a:rPr>
              <a:t>lambda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d[</a:t>
            </a:r>
            <a:r>
              <a:rPr>
                <a:solidFill>
                  <a:srgbClr val="4070A0"/>
                </a:solidFill>
                <a:latin typeface="Courier"/>
              </a:rPr>
              <a:t>'one'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0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namedtuple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standard tuple uses numerical indexes to access its members, for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12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14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t[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12</a:t>
            </a:r>
          </a:p>
          <a:p>
            <a:pPr lvl="0" indent="0" marL="0">
              <a:buNone/>
            </a:pPr>
            <a:r>
              <a:rPr/>
              <a:t>For simple use cases, this is usually enough. On the other hand, remembering which index should be used for each value can lead to errors, especially if the tuple has a lot of fields and is constructed far from where it is used. A namedtuple assigns names, as well as the numerical index, to each member.</a:t>
            </a:r>
          </a:p>
          <a:p>
            <a:pPr lvl="0" indent="0" marL="0">
              <a:buNone/>
            </a:pPr>
            <a:r>
              <a:rPr/>
              <a:t>Each kind of namedtuple is represented by its own class, created by using the namedtuple() factory function. The arguments are the name of the new class and a string containing the names of the elements.</a:t>
            </a:r>
          </a:p>
          <a:p>
            <a:pPr lvl="0" indent="0" marL="0">
              <a:buNone/>
            </a:pPr>
            <a:r>
              <a:rPr/>
              <a:t>You can basically think of namedtuples as a very quick way of creating a new object/class type with some attribute fields. For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from collections import namedtuple</a:t>
            </a:r>
          </a:p>
          <a:p>
            <a:pPr lvl="0" indent="0">
              <a:buNone/>
            </a:pPr>
            <a:r>
              <a:rPr>
                <a:latin typeface="Courier"/>
              </a:rPr>
              <a:t>Dog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namedtuple(</a:t>
            </a:r>
            <a:r>
              <a:rPr>
                <a:solidFill>
                  <a:srgbClr val="4070A0"/>
                </a:solidFill>
                <a:latin typeface="Courier"/>
              </a:rPr>
              <a:t>'Dog'</a:t>
            </a:r>
            <a:r>
              <a:rPr>
                <a:latin typeface="Courier"/>
              </a:rPr>
              <a:t>,[</a:t>
            </a:r>
            <a:r>
              <a:rPr>
                <a:solidFill>
                  <a:srgbClr val="4070A0"/>
                </a:solidFill>
                <a:latin typeface="Courier"/>
              </a:rPr>
              <a:t>'age'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'breed'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'name'</a:t>
            </a:r>
            <a:r>
              <a:rPr>
                <a:latin typeface="Courier"/>
              </a:rPr>
              <a:t>])</a:t>
            </a:r>
            <a:br/>
            <a:br/>
            <a:r>
              <a:rPr>
                <a:latin typeface="Courier"/>
              </a:rPr>
              <a:t>sam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Dog(age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,breed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'Lab'</a:t>
            </a:r>
            <a:r>
              <a:rPr>
                <a:latin typeface="Courier"/>
              </a:rPr>
              <a:t>,name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'Sammy'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frank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Dog(age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,breed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'Shepard'</a:t>
            </a:r>
            <a:r>
              <a:rPr>
                <a:latin typeface="Courier"/>
              </a:rPr>
              <a:t>,name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"Frankie"</a:t>
            </a:r>
            <a:r>
              <a:rPr>
                <a:latin typeface="Courier"/>
              </a:rPr>
              <a:t>)</a:t>
            </a:r>
          </a:p>
          <a:p>
            <a:pPr lvl="0" indent="0" marL="0">
              <a:buNone/>
            </a:pPr>
            <a:r>
              <a:rPr/>
              <a:t>We construct the namedtuple by first passing the object type name (Dog) and then passing a string with the variety of fields as a string with spaces between the field names. We can then call on the various attributes:</a:t>
            </a:r>
          </a:p>
          <a:p>
            <a:pPr lvl="0" indent="0">
              <a:buNone/>
            </a:pPr>
            <a:r>
              <a:rPr>
                <a:latin typeface="Courier"/>
              </a:rPr>
              <a:t>sam</a:t>
            </a:r>
          </a:p>
          <a:p>
            <a:pPr lvl="0" indent="0">
              <a:buNone/>
            </a:pPr>
            <a:r>
              <a:rPr>
                <a:latin typeface="Courier"/>
              </a:rPr>
              <a:t>Dog(age=2, breed='Lab', name='Sammy')</a:t>
            </a:r>
          </a:p>
          <a:p>
            <a:pPr lvl="0" indent="0">
              <a:buNone/>
            </a:pPr>
            <a:r>
              <a:rPr>
                <a:latin typeface="Courier"/>
              </a:rPr>
              <a:t>sam.age</a:t>
            </a:r>
          </a:p>
          <a:p>
            <a:pPr lvl="0" indent="0">
              <a:buNone/>
            </a:pPr>
            <a:r>
              <a:rPr>
                <a:latin typeface="Courier"/>
              </a:rPr>
              <a:t>2</a:t>
            </a:r>
          </a:p>
          <a:p>
            <a:pPr lvl="0" indent="0">
              <a:buNone/>
            </a:pPr>
            <a:r>
              <a:rPr>
                <a:latin typeface="Courier"/>
              </a:rPr>
              <a:t>sam.breed</a:t>
            </a:r>
          </a:p>
          <a:p>
            <a:pPr lvl="0" indent="0">
              <a:buNone/>
            </a:pPr>
            <a:r>
              <a:rPr>
                <a:latin typeface="Courier"/>
              </a:rPr>
              <a:t>'Lab'</a:t>
            </a:r>
          </a:p>
          <a:p>
            <a:pPr lvl="0" indent="0">
              <a:buNone/>
            </a:pPr>
            <a:r>
              <a:rPr>
                <a:latin typeface="Courier"/>
              </a:rPr>
              <a:t>sam[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2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Conclusion</a:t>
            </a:r>
          </a:p>
          <a:p>
            <a:pPr lvl="0" indent="0" marL="0">
              <a:buNone/>
            </a:pPr>
            <a:r>
              <a:rPr/>
              <a:t>Hopefully you now see how incredibly useful the collections module is in Python and it should be your go-to module for a variety of common tasks!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2022-04-22T22:37:24Z</dcterms:created>
  <dcterms:modified xsi:type="dcterms:W3CDTF">2022-04-22T22:37:24Z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