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python.org/3/library/os.html" TargetMode="External" /><Relationship Id="rId3" Type="http://schemas.openxmlformats.org/officeDocument/2006/relationships/hyperlink" Target="https://stackoverflow.com/questions/23253439/shutil-movescr-dst-gets-me-ioerror-errno-13-permission-denied-and-3-more-e"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Opening and Reading Files</a:t>
            </a:r>
          </a:p>
        </p:txBody>
      </p:sp>
      <p:sp>
        <p:nvSpPr>
          <p:cNvPr id="3" name="Content Placeholder 2"/>
          <p:cNvSpPr>
            <a:spLocks noGrp="1"/>
          </p:cNvSpPr>
          <p:nvPr>
            <p:ph idx="1"/>
          </p:nvPr>
        </p:nvSpPr>
        <p:spPr/>
        <p:txBody>
          <a:bodyPr/>
          <a:lstStyle/>
          <a:p>
            <a:pPr lvl="0" indent="0" marL="0">
              <a:buNone/>
            </a:pPr>
            <a:r>
              <a:rPr/>
              <a:t>So far we’ve discussed how to open files manually, one by one. Let’s explore how we can open files programatically.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Review: Understanding File Paths</a:t>
            </a:r>
          </a:p>
          <a:p>
            <a:pPr lvl="0" indent="0">
              <a:buNone/>
            </a:pPr>
            <a:r>
              <a:rPr>
                <a:latin typeface="Courier"/>
              </a:rPr>
              <a:t>pwd</a:t>
            </a:r>
          </a:p>
          <a:p>
            <a:pPr lvl="0" indent="0">
              <a:buNone/>
            </a:pPr>
            <a:r>
              <a:rPr>
                <a:latin typeface="Courier"/>
              </a:rPr>
              <a:t>'C:\\Users\\Marcial\\Pierian-Data-Courses\\Complete-Python-3-Bootcamp\\12-Advanced Python Modules'</a:t>
            </a:r>
          </a:p>
          <a:p>
            <a:pPr lvl="0" indent="0" marL="0">
              <a:spcBef>
                <a:spcPts val="3000"/>
              </a:spcBef>
              <a:buNone/>
            </a:pPr>
            <a:r>
              <a:rPr b="1"/>
              <a:t>Create Practice File</a:t>
            </a:r>
          </a:p>
          <a:p>
            <a:pPr lvl="0" indent="0" marL="0">
              <a:buNone/>
            </a:pPr>
            <a:r>
              <a:rPr/>
              <a:t>We will begin by creating a practice text file that we will be using for demonstration.</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'practice.txt'</a:t>
            </a:r>
            <a:r>
              <a:rPr>
                <a:latin typeface="Courier"/>
              </a:rPr>
              <a:t>,</a:t>
            </a:r>
            <a:r>
              <a:rPr>
                <a:solidFill>
                  <a:srgbClr val="4070A0"/>
                </a:solidFill>
                <a:latin typeface="Courier"/>
              </a:rPr>
              <a:t>'w+'</a:t>
            </a:r>
            <a:r>
              <a:rPr>
                <a:latin typeface="Courier"/>
              </a:rPr>
              <a:t>)</a:t>
            </a:r>
          </a:p>
          <a:p>
            <a:pPr lvl="0" indent="0">
              <a:buNone/>
            </a:pPr>
            <a:r>
              <a:rPr>
                <a:latin typeface="Courier"/>
              </a:rPr>
              <a:t>f.write(</a:t>
            </a:r>
            <a:r>
              <a:rPr>
                <a:solidFill>
                  <a:srgbClr val="4070A0"/>
                </a:solidFill>
                <a:latin typeface="Courier"/>
              </a:rPr>
              <a:t>'test'</a:t>
            </a:r>
            <a:r>
              <a:rPr>
                <a:latin typeface="Courier"/>
              </a:rPr>
              <a:t>)</a:t>
            </a:r>
            <a:br/>
            <a:r>
              <a:rPr>
                <a:latin typeface="Courier"/>
              </a:rPr>
              <a:t>f.close()</a:t>
            </a:r>
          </a:p>
          <a:p>
            <a:pPr lvl="0" indent="0" marL="0">
              <a:spcBef>
                <a:spcPts val="3000"/>
              </a:spcBef>
              <a:buNone/>
            </a:pPr>
            <a:r>
              <a:rPr b="1"/>
              <a:t>Getting Directories</a:t>
            </a:r>
          </a:p>
          <a:p>
            <a:pPr lvl="0" indent="0" marL="0">
              <a:buNone/>
            </a:pPr>
            <a:r>
              <a:rPr/>
              <a:t>Python has a built-in </a:t>
            </a:r>
            <a:r>
              <a:rPr>
                <a:hlinkClick r:id="rId2"/>
              </a:rPr>
              <a:t>os module</a:t>
            </a:r>
            <a:r>
              <a:rPr/>
              <a:t> that allows us to use operating system dependent functionality.</a:t>
            </a:r>
          </a:p>
          <a:p>
            <a:pPr lvl="0" indent="0" marL="0">
              <a:buNone/>
            </a:pPr>
            <a:r>
              <a:rPr/>
              <a:t>You can get the current directory:</a:t>
            </a:r>
          </a:p>
          <a:p>
            <a:pPr lvl="0" indent="0">
              <a:buNone/>
            </a:pPr>
            <a:r>
              <a:rPr>
                <a:latin typeface="Courier"/>
              </a:rPr>
              <a:t>import os</a:t>
            </a:r>
          </a:p>
          <a:p>
            <a:pPr lvl="0" indent="0">
              <a:buNone/>
            </a:pPr>
            <a:r>
              <a:rPr>
                <a:latin typeface="Courier"/>
              </a:rPr>
              <a:t>os.getcwd()</a:t>
            </a:r>
          </a:p>
          <a:p>
            <a:pPr lvl="0" indent="0">
              <a:buNone/>
            </a:pPr>
            <a:r>
              <a:rPr>
                <a:latin typeface="Courier"/>
              </a:rPr>
              <a:t>'C:\\Users\\Marcial\\Pierian-Data-Courses\\Complete-Python-3-Bootcamp\\12-Advanced Python Modules'</a:t>
            </a:r>
          </a:p>
          <a:p>
            <a:pPr lvl="0" indent="0" marL="0">
              <a:spcBef>
                <a:spcPts val="3000"/>
              </a:spcBef>
              <a:buNone/>
            </a:pPr>
            <a:r>
              <a:rPr b="1"/>
              <a:t>Listing Files in a Directory</a:t>
            </a:r>
          </a:p>
          <a:p>
            <a:pPr lvl="0" indent="0" marL="0">
              <a:buNone/>
            </a:pPr>
            <a:r>
              <a:rPr/>
              <a:t>You can also use the os module to list directories.</a:t>
            </a:r>
          </a:p>
          <a:p>
            <a:pPr lvl="0" indent="0">
              <a:buNone/>
            </a:pPr>
            <a:r>
              <a:rPr i="1">
                <a:solidFill>
                  <a:srgbClr val="60A0B0"/>
                </a:solidFill>
                <a:latin typeface="Courier"/>
              </a:rPr>
              <a:t># In your current directory</a:t>
            </a:r>
            <a:b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
 'practice.txt']</a:t>
            </a:r>
          </a:p>
          <a:p>
            <a:pPr lvl="0" indent="0">
              <a:buNone/>
            </a:pPr>
            <a:r>
              <a:rPr i="1">
                <a:solidFill>
                  <a:srgbClr val="60A0B0"/>
                </a:solidFill>
                <a:latin typeface="Courier"/>
              </a:rPr>
              <a:t># In any directory you pass</a:t>
            </a:r>
            <a:br/>
            <a:r>
              <a:rPr>
                <a:latin typeface="Courier"/>
              </a:rPr>
              <a:t>os.listdir(</a:t>
            </a:r>
            <a:r>
              <a:rPr>
                <a:solidFill>
                  <a:srgbClr val="4070A0"/>
                </a:solidFill>
                <a:latin typeface="Courier"/>
              </a:rPr>
              <a:t>"C:\\Users"</a:t>
            </a:r>
            <a:r>
              <a:rPr>
                <a:latin typeface="Courier"/>
              </a:rPr>
              <a:t>)</a:t>
            </a:r>
          </a:p>
          <a:p>
            <a:pPr lvl="0" indent="0">
              <a:buNone/>
            </a:pPr>
            <a:r>
              <a:rPr>
                <a:latin typeface="Courier"/>
              </a:rPr>
              <a:t>['admin.DESKTOP-O64BPTC',
 'All Users',
 'Default',
 'Default User',
 'defaultuser0',
 'desktop.ini',
 'Marcial',
 'Public']</a:t>
            </a:r>
          </a:p>
          <a:p>
            <a:pPr lvl="0" indent="0" marL="0">
              <a:spcBef>
                <a:spcPts val="3000"/>
              </a:spcBef>
              <a:buNone/>
            </a:pPr>
            <a:r>
              <a:rPr b="1"/>
              <a:t>Moving Files</a:t>
            </a:r>
          </a:p>
          <a:p>
            <a:pPr lvl="0" indent="0" marL="0">
              <a:buNone/>
            </a:pPr>
            <a:r>
              <a:rPr/>
              <a:t>You can use the built-in </a:t>
            </a:r>
            <a:r>
              <a:rPr b="1"/>
              <a:t>shutil</a:t>
            </a:r>
            <a:r>
              <a:rPr/>
              <a:t> module to to move files to different locations. Keep in mind, there are permission restrictions, for example if you are logged in a User A, you won’t be able to make changes to the top level Users folder without the proper permissions, </a:t>
            </a:r>
            <a:r>
              <a:rPr>
                <a:hlinkClick r:id="rId3"/>
              </a:rPr>
              <a:t>more info</a:t>
            </a:r>
          </a:p>
          <a:p>
            <a:pPr lvl="0" indent="0">
              <a:buNone/>
            </a:pPr>
            <a:r>
              <a:rPr>
                <a:latin typeface="Courier"/>
              </a:rPr>
              <a:t>import shutil</a:t>
            </a:r>
          </a:p>
          <a:p>
            <a:pPr lvl="0" indent="0">
              <a:buNone/>
            </a:pPr>
            <a:r>
              <a:rPr>
                <a:latin typeface="Courier"/>
              </a:rPr>
              <a:t>shutil.move(</a:t>
            </a:r>
            <a:r>
              <a:rPr>
                <a:solidFill>
                  <a:srgbClr val="4070A0"/>
                </a:solidFill>
                <a:latin typeface="Courier"/>
              </a:rPr>
              <a:t>'practice.txt'</a:t>
            </a:r>
            <a:r>
              <a:rPr>
                <a:latin typeface="Courier"/>
              </a:rPr>
              <a:t>,</a:t>
            </a:r>
            <a:r>
              <a:rPr>
                <a:solidFill>
                  <a:srgbClr val="4070A0"/>
                </a:solidFill>
                <a:latin typeface="Courier"/>
              </a:rPr>
              <a:t>'C:\\Users\\Marcial'</a:t>
            </a:r>
            <a:r>
              <a:rPr>
                <a:latin typeface="Courier"/>
              </a:rPr>
              <a:t>)</a:t>
            </a:r>
          </a:p>
          <a:p>
            <a:pPr lvl="0" indent="0">
              <a:buNone/>
            </a:pPr>
            <a:r>
              <a:rPr>
                <a:latin typeface="Courier"/>
              </a:rPr>
              <a:t>'C:\\Users\\Marcial\\practice.txt'</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a:t>
            </a:r>
          </a:p>
          <a:p>
            <a:pPr lvl="0" indent="0">
              <a:buNone/>
            </a:pPr>
            <a:r>
              <a:rPr>
                <a:latin typeface="Courier"/>
              </a:rPr>
              <a:t>shutil.move(</a:t>
            </a:r>
            <a:r>
              <a:rPr>
                <a:solidFill>
                  <a:srgbClr val="4070A0"/>
                </a:solidFill>
                <a:latin typeface="Courier"/>
              </a:rPr>
              <a:t>'C:\\Users\\Marcial\practice.txt'</a:t>
            </a:r>
            <a:r>
              <a:rPr>
                <a:latin typeface="Courier"/>
              </a:rPr>
              <a:t>,os.getcwd())</a:t>
            </a:r>
          </a:p>
          <a:p>
            <a:pPr lvl="0" indent="0">
              <a:buNone/>
            </a:pPr>
            <a:r>
              <a:rPr>
                <a:latin typeface="Courier"/>
              </a:rPr>
              <a:t>'C:\\Users\\Marcial\\Pierian-Data-Courses\\Complete-Python-3-Bootcamp\\12-Advanced Python Modules\\practice.txt'</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
 'practice.txt']</a:t>
            </a:r>
          </a:p>
          <a:p>
            <a:pPr lvl="0" indent="0" marL="0">
              <a:spcBef>
                <a:spcPts val="3000"/>
              </a:spcBef>
              <a:buNone/>
            </a:pPr>
            <a:r>
              <a:rPr b="1"/>
              <a:t>Deleting Files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NOTE: The os module provides 3 methods for deleting files:</a:t>
            </a:r>
            <a:r>
              <a:rPr/>
              <a:t> * os.unlink(path) which deletes a file at the path your provide * os.rmdir(path) which deletes a folder (folder must be empty) at the path your provide * shutil.rmtree(path) this is the most dangerous, as it will remove all files and folders contained in the path. </a:t>
            </a:r>
            <a:r>
              <a:rPr b="1"/>
              <a:t>All of these methods can not be reversed! Which means if you make a mistake you won’t be able to recover the file. Instead we will use the send2trash module. A safer alternative that sends deleted files to the trash bin instead of permanent removal.</a:t>
            </a:r>
            <a:r>
              <a:rPr/>
              <a:t> ___</a:t>
            </a:r>
          </a:p>
          <a:p>
            <a:pPr lvl="0" indent="0" marL="0">
              <a:buNone/>
            </a:pPr>
            <a:r>
              <a:rPr/>
              <a:t>Install the send2trash module with:</a:t>
            </a:r>
          </a:p>
          <a:p>
            <a:pPr lvl="0" indent="0">
              <a:buNone/>
            </a:pPr>
            <a:r>
              <a:rPr>
                <a:latin typeface="Courier"/>
              </a:rPr>
              <a:t>pip install send2trash</a:t>
            </a:r>
          </a:p>
          <a:p>
            <a:pPr lvl="0" indent="0" marL="0">
              <a:buNone/>
            </a:pPr>
            <a:r>
              <a:rPr/>
              <a:t>at your command line.</a:t>
            </a:r>
          </a:p>
          <a:p>
            <a:pPr lvl="0" indent="0">
              <a:buNone/>
            </a:pPr>
            <a:r>
              <a:rPr>
                <a:latin typeface="Courier"/>
              </a:rPr>
              <a:t>import send2trash</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
 'practice.txt']</a:t>
            </a:r>
          </a:p>
          <a:p>
            <a:pPr lvl="0" indent="0">
              <a:buNone/>
            </a:pPr>
            <a:r>
              <a:rPr>
                <a:latin typeface="Courier"/>
              </a:rPr>
              <a:t>send2trash.send2trash(</a:t>
            </a:r>
            <a:r>
              <a:rPr>
                <a:solidFill>
                  <a:srgbClr val="4070A0"/>
                </a:solidFill>
                <a:latin typeface="Courier"/>
              </a:rPr>
              <a:t>'practice.txt'</a:t>
            </a:r>
            <a:r>
              <a:rPr>
                <a:latin typeface="Courier"/>
              </a:rPr>
              <a:t>)</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a:t>
            </a:r>
          </a:p>
          <a:p>
            <a:pPr lvl="0" indent="0" marL="0">
              <a:spcBef>
                <a:spcPts val="3000"/>
              </a:spcBef>
              <a:buNone/>
            </a:pPr>
            <a:r>
              <a:rPr b="1"/>
              <a:t>Walking through a directory</a:t>
            </a:r>
          </a:p>
          <a:p>
            <a:pPr lvl="0" indent="0" marL="0">
              <a:buNone/>
            </a:pPr>
            <a:r>
              <a:rPr/>
              <a:t>Often you will just need to “walk” through a directory, that is visit every file or folder and check to see if a file is in the directory, and then perhaps do something with that file. Usually recursively walking through every file and folder in a directory would be quite tricky to program, but luckily the os module has a direct method call for this called os.walk(). Let’s explore how it works.</a:t>
            </a:r>
          </a:p>
          <a:p>
            <a:pPr lvl="0" indent="0">
              <a:buNone/>
            </a:pPr>
            <a:r>
              <a:rPr>
                <a:latin typeface="Courier"/>
              </a:rPr>
              <a:t>os.getcwd()</a:t>
            </a:r>
          </a:p>
          <a:p>
            <a:pPr lvl="0" indent="0">
              <a:buNone/>
            </a:pPr>
            <a:r>
              <a:rPr>
                <a:latin typeface="Courier"/>
              </a:rPr>
              <a:t>'C:\\Users\\Marcial\\Pierian-Data-Courses\\Complete-Python-3-Bootcamp\\12-Advanced Python Modules'</a:t>
            </a:r>
          </a:p>
          <a:p>
            <a:pPr lvl="0" indent="0">
              <a:buNone/>
            </a:pPr>
            <a:r>
              <a:rPr>
                <a:latin typeface="Courier"/>
              </a:rPr>
              <a:t>os.listdir()</a:t>
            </a:r>
          </a:p>
          <a:p>
            <a:pPr lvl="0" indent="0">
              <a:buNone/>
            </a:pPr>
            <a:r>
              <a:rPr>
                <a:latin typeface="Courier"/>
              </a:rPr>
              <a:t>['.ipynb_checkpoints',
 '00-Collections-Module.ipynb',
 '01-Datetime-Module.ipynb',
 '01-Opening-and-Reading-Files.ipynb',
 '02-Math-and-Random-Module.ipynb',
 '03-Python Debugger (pdb).ipynb',
 '04-Timing your code - timeit.ipynb',
 '05-Overview-of-Regular-Expressions.ipynb',
 '06-Unzipping-and-Zipping-Files.ipynb',
 '07-OS-Module.ipynb',
 '08-Advanced-Python-Module-Exercise',
 'comp_file.zip',
 'Example_Top_Level',
 'extracted_content',
 'new_file.txt',
 'new_file2.txt']</a:t>
            </a:r>
          </a:p>
          <a:p>
            <a:pPr lvl="0" indent="0">
              <a:buNone/>
            </a:pPr>
            <a:r>
              <a:rPr b="1">
                <a:solidFill>
                  <a:srgbClr val="007020"/>
                </a:solidFill>
                <a:latin typeface="Courier"/>
              </a:rPr>
              <a:t>for</a:t>
            </a:r>
            <a:r>
              <a:rPr>
                <a:latin typeface="Courier"/>
              </a:rPr>
              <a:t> folder , sub_folders , files </a:t>
            </a:r>
            <a:r>
              <a:rPr b="1">
                <a:solidFill>
                  <a:srgbClr val="007020"/>
                </a:solidFill>
                <a:latin typeface="Courier"/>
              </a:rPr>
              <a:t>in</a:t>
            </a:r>
            <a:r>
              <a:rPr>
                <a:latin typeface="Courier"/>
              </a:rPr>
              <a:t> os.walk(</a:t>
            </a:r>
            <a:r>
              <a:rPr>
                <a:solidFill>
                  <a:srgbClr val="4070A0"/>
                </a:solidFill>
                <a:latin typeface="Courier"/>
              </a:rPr>
              <a:t>"Example_Top_Level"</a:t>
            </a:r>
            <a:r>
              <a:rPr>
                <a:latin typeface="Courier"/>
              </a:rPr>
              <a:t>):</a:t>
            </a:r>
            <a:br/>
            <a:r>
              <a:rPr>
                <a:latin typeface="Courier"/>
              </a:rPr>
              <a:t>    </a:t>
            </a:r>
            <a:br/>
            <a:r>
              <a:rPr>
                <a:latin typeface="Courier"/>
              </a:rPr>
              <a:t>    print(</a:t>
            </a:r>
            <a:r>
              <a:rPr>
                <a:solidFill>
                  <a:srgbClr val="4070A0"/>
                </a:solidFill>
                <a:latin typeface="Courier"/>
              </a:rPr>
              <a:t>"Currently looking at folder: "</a:t>
            </a:r>
            <a:r>
              <a:rPr>
                <a:solidFill>
                  <a:srgbClr val="666666"/>
                </a:solidFill>
                <a:latin typeface="Courier"/>
              </a:rPr>
              <a:t>+</a:t>
            </a:r>
            <a:r>
              <a:rPr>
                <a:latin typeface="Courier"/>
              </a:rPr>
              <a:t> folder)</a:t>
            </a:r>
            <a:br/>
            <a:r>
              <a:rPr>
                <a:latin typeface="Courier"/>
              </a:rPr>
              <a:t>    print(</a:t>
            </a:r>
            <a:r>
              <a:rPr>
                <a:solidFill>
                  <a:srgbClr val="4070A0"/>
                </a:solidFill>
                <a:latin typeface="Courier"/>
              </a:rPr>
              <a:t>'\n'</a:t>
            </a:r>
            <a:r>
              <a:rPr>
                <a:latin typeface="Courier"/>
              </a:rPr>
              <a:t>)</a:t>
            </a:r>
            <a:br/>
            <a:r>
              <a:rPr>
                <a:latin typeface="Courier"/>
              </a:rPr>
              <a:t>    print(</a:t>
            </a:r>
            <a:r>
              <a:rPr>
                <a:solidFill>
                  <a:srgbClr val="4070A0"/>
                </a:solidFill>
                <a:latin typeface="Courier"/>
              </a:rPr>
              <a:t>"THE SUBFOLDERS ARE: "</a:t>
            </a:r>
            <a:r>
              <a:rPr>
                <a:latin typeface="Courier"/>
              </a:rPr>
              <a:t>)</a:t>
            </a:r>
            <a:br/>
            <a:r>
              <a:rPr>
                <a:latin typeface="Courier"/>
              </a:rPr>
              <a:t>    </a:t>
            </a:r>
            <a:r>
              <a:rPr b="1">
                <a:solidFill>
                  <a:srgbClr val="007020"/>
                </a:solidFill>
                <a:latin typeface="Courier"/>
              </a:rPr>
              <a:t>for</a:t>
            </a:r>
            <a:r>
              <a:rPr>
                <a:latin typeface="Courier"/>
              </a:rPr>
              <a:t> sub_fold </a:t>
            </a:r>
            <a:r>
              <a:rPr b="1">
                <a:solidFill>
                  <a:srgbClr val="007020"/>
                </a:solidFill>
                <a:latin typeface="Courier"/>
              </a:rPr>
              <a:t>in</a:t>
            </a:r>
            <a:r>
              <a:rPr>
                <a:latin typeface="Courier"/>
              </a:rPr>
              <a:t> sub_folders:</a:t>
            </a:r>
            <a:br/>
            <a:r>
              <a:rPr>
                <a:latin typeface="Courier"/>
              </a:rPr>
              <a:t>        print(</a:t>
            </a:r>
            <a:r>
              <a:rPr>
                <a:solidFill>
                  <a:srgbClr val="4070A0"/>
                </a:solidFill>
                <a:latin typeface="Courier"/>
              </a:rPr>
              <a:t>"\t Subfolder: "</a:t>
            </a:r>
            <a:r>
              <a:rPr>
                <a:solidFill>
                  <a:srgbClr val="666666"/>
                </a:solidFill>
                <a:latin typeface="Courier"/>
              </a:rPr>
              <a:t>+</a:t>
            </a:r>
            <a:r>
              <a:rPr>
                <a:latin typeface="Courier"/>
              </a:rPr>
              <a:t>sub_fold )</a:t>
            </a:r>
            <a:br/>
            <a:r>
              <a:rPr>
                <a:latin typeface="Courier"/>
              </a:rPr>
              <a:t>    </a:t>
            </a:r>
            <a:br/>
            <a:r>
              <a:rPr>
                <a:latin typeface="Courier"/>
              </a:rPr>
              <a:t>    print(</a:t>
            </a:r>
            <a:r>
              <a:rPr>
                <a:solidFill>
                  <a:srgbClr val="4070A0"/>
                </a:solidFill>
                <a:latin typeface="Courier"/>
              </a:rPr>
              <a:t>'\n'</a:t>
            </a:r>
            <a:r>
              <a:rPr>
                <a:latin typeface="Courier"/>
              </a:rPr>
              <a:t>)</a:t>
            </a:r>
            <a:br/>
            <a:r>
              <a:rPr>
                <a:latin typeface="Courier"/>
              </a:rPr>
              <a:t>    </a:t>
            </a:r>
            <a:br/>
            <a:r>
              <a:rPr>
                <a:latin typeface="Courier"/>
              </a:rPr>
              <a:t>    print(</a:t>
            </a:r>
            <a:r>
              <a:rPr>
                <a:solidFill>
                  <a:srgbClr val="4070A0"/>
                </a:solidFill>
                <a:latin typeface="Courier"/>
              </a:rPr>
              <a:t>"THE FILES ARE: "</a:t>
            </a:r>
            <a:r>
              <a:rPr>
                <a:latin typeface="Courier"/>
              </a:rPr>
              <a:t>)</a:t>
            </a:r>
            <a:br/>
            <a:r>
              <a:rPr>
                <a:latin typeface="Courier"/>
              </a:rPr>
              <a:t>    </a:t>
            </a:r>
            <a:r>
              <a:rPr b="1">
                <a:solidFill>
                  <a:srgbClr val="007020"/>
                </a:solidFill>
                <a:latin typeface="Courier"/>
              </a:rPr>
              <a:t>for</a:t>
            </a:r>
            <a:r>
              <a:rPr>
                <a:latin typeface="Courier"/>
              </a:rPr>
              <a:t> f </a:t>
            </a:r>
            <a:r>
              <a:rPr b="1">
                <a:solidFill>
                  <a:srgbClr val="007020"/>
                </a:solidFill>
                <a:latin typeface="Courier"/>
              </a:rPr>
              <a:t>in</a:t>
            </a:r>
            <a:r>
              <a:rPr>
                <a:latin typeface="Courier"/>
              </a:rPr>
              <a:t> files:</a:t>
            </a:r>
            <a:br/>
            <a:r>
              <a:rPr>
                <a:latin typeface="Courier"/>
              </a:rPr>
              <a:t>        print(</a:t>
            </a:r>
            <a:r>
              <a:rPr>
                <a:solidFill>
                  <a:srgbClr val="4070A0"/>
                </a:solidFill>
                <a:latin typeface="Courier"/>
              </a:rPr>
              <a:t>"\t File: "</a:t>
            </a:r>
            <a:r>
              <a:rPr>
                <a:solidFill>
                  <a:srgbClr val="666666"/>
                </a:solidFill>
                <a:latin typeface="Courier"/>
              </a:rPr>
              <a:t>+</a:t>
            </a:r>
            <a:r>
              <a:rPr>
                <a:latin typeface="Courier"/>
              </a:rPr>
              <a:t>f)</a:t>
            </a:r>
            <a:br/>
            <a:r>
              <a:rPr>
                <a:latin typeface="Courier"/>
              </a:rPr>
              <a:t>    print(</a:t>
            </a:r>
            <a:r>
              <a:rPr>
                <a:solidFill>
                  <a:srgbClr val="4070A0"/>
                </a:solidFill>
                <a:latin typeface="Courier"/>
              </a:rPr>
              <a:t>'\n'</a:t>
            </a:r>
            <a:r>
              <a:rPr>
                <a:latin typeface="Courier"/>
              </a:rPr>
              <a:t>)</a:t>
            </a:r>
            <a:br/>
            <a:r>
              <a:rPr>
                <a:latin typeface="Courier"/>
              </a:rPr>
              <a:t>    </a:t>
            </a:r>
            <a:br/>
            <a:r>
              <a:rPr>
                <a:latin typeface="Courier"/>
              </a:rPr>
              <a:t>    </a:t>
            </a:r>
            <a:r>
              <a:rPr i="1">
                <a:solidFill>
                  <a:srgbClr val="60A0B0"/>
                </a:solidFill>
                <a:latin typeface="Courier"/>
              </a:rPr>
              <a:t># Now look at subfolders</a:t>
            </a:r>
          </a:p>
          <a:p>
            <a:pPr lvl="0" indent="0">
              <a:buNone/>
            </a:pPr>
            <a:r>
              <a:rPr>
                <a:latin typeface="Courier"/>
              </a:rPr>
              <a:t>Currently looking at folder: Example_Top_Level
THE SUBFOLDERS ARE: 
     Subfolder: Mid-Example-One
     Subfolder: Mid-Example-Two
THE FILES ARE: 
     File: Mid-Example.txt
Currently looking at folder: Example_Top_Level\Mid-Example-One
THE SUBFOLDERS ARE: 
     Subfolder: Bottom-Level-One
     Subfolder: Bottom-Level-Two
THE FILES ARE: 
     File: Mid-Level-Doc.txt
Currently looking at folder: Example_Top_Level\Mid-Example-One\Bottom-Level-One
THE SUBFOLDERS ARE: 
THE FILES ARE: 
     File: One_Text.txt
Currently looking at folder: Example_Top_Level\Mid-Example-One\Bottom-Level-Two
THE SUBFOLDERS ARE: 
THE FILES ARE: 
     File: Bottom-Text-Two.txt
Currently looking at folder: Example_Top_Level\Mid-Example-Two
THE SUBFOLDERS ARE: 
THE FILES ARE: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Excellent, you should now be aware of how to work with a computer’s files and folders in whichever directory they are in. Remember that the os module works for any oeprating system that supports Python, which means these commands will work across Linux,MacOs, or Windows without need for adjustment.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2022-04-22T22:37:24Z</dcterms:created>
  <dcterms:modified xsi:type="dcterms:W3CDTF">2022-04-22T22:37:24Z</dcterms:modified>
</cp:coreProperties>
</file>

<file path=docProps/custom.xml><?xml version="1.0" encoding="utf-8"?>
<Properties xmlns="http://schemas.openxmlformats.org/officeDocument/2006/custom-properties" xmlns:vt="http://schemas.openxmlformats.org/officeDocument/2006/docPropsVTypes"/>
</file>