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datetime module</a:t>
            </a:r>
          </a:p>
        </p:txBody>
      </p:sp>
      <p:sp>
        <p:nvSpPr>
          <p:cNvPr id="3" name="Content Placeholder 2"/>
          <p:cNvSpPr>
            <a:spLocks noGrp="1"/>
          </p:cNvSpPr>
          <p:nvPr>
            <p:ph idx="1"/>
          </p:nvPr>
        </p:nvSpPr>
        <p:spPr/>
        <p:txBody>
          <a:bodyPr/>
          <a:lstStyle/>
          <a:p>
            <a:pPr lvl="0" indent="0" marL="0">
              <a:buNone/>
            </a:pPr>
            <a:r>
              <a:rPr/>
              <a:t>Python has the datetime module to help deal with timestamps in your code. Time values are represented with the time class. Times have attributes for hour, minute, second, and microsecond. They can also include time zone information. The arguments to initialize a time instance are optional, but the default of 0 is unlikely to be what you want.</a:t>
            </a:r>
          </a:p>
          <a:p>
            <a:pPr lvl="0" indent="0" marL="0">
              <a:spcBef>
                <a:spcPts val="3000"/>
              </a:spcBef>
              <a:buNone/>
            </a:pPr>
            <a:r>
              <a:rPr b="1"/>
              <a:t>time</a:t>
            </a:r>
          </a:p>
          <a:p>
            <a:pPr lvl="0" indent="0" marL="0">
              <a:buNone/>
            </a:pPr>
            <a:r>
              <a:rPr/>
              <a:t>Let’s take a look at how we can extract time information from the datetime module. We can create a timestamp by specifying datetime.time(hour,minute,second,microsecond)</a:t>
            </a:r>
          </a:p>
          <a:p>
            <a:pPr lvl="0" indent="0">
              <a:buNone/>
            </a:pPr>
            <a:r>
              <a:rPr>
                <a:latin typeface="Courier"/>
              </a:rPr>
              <a:t>import datetime</a:t>
            </a:r>
            <a:br/>
            <a:br/>
            <a:r>
              <a:rPr>
                <a:latin typeface="Courier"/>
              </a:rPr>
              <a:t>t </a:t>
            </a:r>
            <a:r>
              <a:rPr>
                <a:solidFill>
                  <a:srgbClr val="666666"/>
                </a:solidFill>
                <a:latin typeface="Courier"/>
              </a:rPr>
              <a:t>=</a:t>
            </a:r>
            <a:r>
              <a:rPr>
                <a:latin typeface="Courier"/>
              </a:rPr>
              <a:t> datetime.time(</a:t>
            </a:r>
            <a:r>
              <a:rPr>
                <a:solidFill>
                  <a:srgbClr val="40A070"/>
                </a:solidFill>
                <a:latin typeface="Courier"/>
              </a:rPr>
              <a:t>4</a:t>
            </a:r>
            <a:r>
              <a:rPr>
                <a:latin typeface="Courier"/>
              </a:rPr>
              <a:t>, </a:t>
            </a:r>
            <a:r>
              <a:rPr>
                <a:solidFill>
                  <a:srgbClr val="40A070"/>
                </a:solidFill>
                <a:latin typeface="Courier"/>
              </a:rPr>
              <a:t>20</a:t>
            </a:r>
            <a:r>
              <a:rPr>
                <a:latin typeface="Courier"/>
              </a:rPr>
              <a:t>, </a:t>
            </a:r>
            <a:r>
              <a:rPr>
                <a:solidFill>
                  <a:srgbClr val="40A070"/>
                </a:solidFill>
                <a:latin typeface="Courier"/>
              </a:rPr>
              <a:t>1</a:t>
            </a:r>
            <a:r>
              <a:rPr>
                <a:latin typeface="Courier"/>
              </a:rPr>
              <a:t>)</a:t>
            </a:r>
            <a:br/>
            <a:br/>
            <a:r>
              <a:rPr i="1">
                <a:solidFill>
                  <a:srgbClr val="60A0B0"/>
                </a:solidFill>
                <a:latin typeface="Courier"/>
              </a:rPr>
              <a:t># Let's show the different components</a:t>
            </a:r>
            <a:br/>
            <a:r>
              <a:rPr>
                <a:latin typeface="Courier"/>
              </a:rPr>
              <a:t>print(t)</a:t>
            </a:r>
            <a:br/>
            <a:r>
              <a:rPr>
                <a:latin typeface="Courier"/>
              </a:rPr>
              <a:t>print(</a:t>
            </a:r>
            <a:r>
              <a:rPr>
                <a:solidFill>
                  <a:srgbClr val="4070A0"/>
                </a:solidFill>
                <a:latin typeface="Courier"/>
              </a:rPr>
              <a:t>'hour  :'</a:t>
            </a:r>
            <a:r>
              <a:rPr>
                <a:latin typeface="Courier"/>
              </a:rPr>
              <a:t>, t.hour)</a:t>
            </a:r>
            <a:br/>
            <a:r>
              <a:rPr>
                <a:latin typeface="Courier"/>
              </a:rPr>
              <a:t>print(</a:t>
            </a:r>
            <a:r>
              <a:rPr>
                <a:solidFill>
                  <a:srgbClr val="4070A0"/>
                </a:solidFill>
                <a:latin typeface="Courier"/>
              </a:rPr>
              <a:t>'minute:'</a:t>
            </a:r>
            <a:r>
              <a:rPr>
                <a:latin typeface="Courier"/>
              </a:rPr>
              <a:t>, t.minute)</a:t>
            </a:r>
            <a:br/>
            <a:r>
              <a:rPr>
                <a:latin typeface="Courier"/>
              </a:rPr>
              <a:t>print(</a:t>
            </a:r>
            <a:r>
              <a:rPr>
                <a:solidFill>
                  <a:srgbClr val="4070A0"/>
                </a:solidFill>
                <a:latin typeface="Courier"/>
              </a:rPr>
              <a:t>'second:'</a:t>
            </a:r>
            <a:r>
              <a:rPr>
                <a:latin typeface="Courier"/>
              </a:rPr>
              <a:t>, t.second)</a:t>
            </a:r>
            <a:br/>
            <a:r>
              <a:rPr>
                <a:latin typeface="Courier"/>
              </a:rPr>
              <a:t>print(</a:t>
            </a:r>
            <a:r>
              <a:rPr>
                <a:solidFill>
                  <a:srgbClr val="4070A0"/>
                </a:solidFill>
                <a:latin typeface="Courier"/>
              </a:rPr>
              <a:t>'microsecond:'</a:t>
            </a:r>
            <a:r>
              <a:rPr>
                <a:latin typeface="Courier"/>
              </a:rPr>
              <a:t>, t.microsecond)</a:t>
            </a:r>
            <a:br/>
            <a:r>
              <a:rPr>
                <a:latin typeface="Courier"/>
              </a:rPr>
              <a:t>print(</a:t>
            </a:r>
            <a:r>
              <a:rPr>
                <a:solidFill>
                  <a:srgbClr val="4070A0"/>
                </a:solidFill>
                <a:latin typeface="Courier"/>
              </a:rPr>
              <a:t>'tzinfo:'</a:t>
            </a:r>
            <a:r>
              <a:rPr>
                <a:latin typeface="Courier"/>
              </a:rPr>
              <a:t>, t.tzinfo)</a:t>
            </a:r>
          </a:p>
          <a:p>
            <a:pPr lvl="0" indent="0">
              <a:buNone/>
            </a:pPr>
            <a:r>
              <a:rPr>
                <a:latin typeface="Courier"/>
              </a:rPr>
              <a:t>04:20:01
hour  : 4
minute: 20
second: 1
microsecond: 0
tzinfo: None</a:t>
            </a:r>
          </a:p>
          <a:p>
            <a:pPr lvl="0" indent="0" marL="0">
              <a:buNone/>
            </a:pPr>
            <a:r>
              <a:rPr/>
              <a:t>Note: A time instance only holds values of time, and not a date associated with the time.</a:t>
            </a:r>
          </a:p>
          <a:p>
            <a:pPr lvl="0" indent="0" marL="0">
              <a:buNone/>
            </a:pPr>
            <a:r>
              <a:rPr/>
              <a:t>We can also check the min and max values a time of day can have in the module:</a:t>
            </a:r>
          </a:p>
          <a:p>
            <a:pPr lvl="0" indent="0">
              <a:buNone/>
            </a:pPr>
            <a:r>
              <a:rPr>
                <a:latin typeface="Courier"/>
              </a:rPr>
              <a:t>print(</a:t>
            </a:r>
            <a:r>
              <a:rPr>
                <a:solidFill>
                  <a:srgbClr val="4070A0"/>
                </a:solidFill>
                <a:latin typeface="Courier"/>
              </a:rPr>
              <a:t>'Earliest  :'</a:t>
            </a:r>
            <a:r>
              <a:rPr>
                <a:latin typeface="Courier"/>
              </a:rPr>
              <a:t>, datetime.time.min)</a:t>
            </a:r>
            <a:br/>
            <a:r>
              <a:rPr>
                <a:latin typeface="Courier"/>
              </a:rPr>
              <a:t>print(</a:t>
            </a:r>
            <a:r>
              <a:rPr>
                <a:solidFill>
                  <a:srgbClr val="4070A0"/>
                </a:solidFill>
                <a:latin typeface="Courier"/>
              </a:rPr>
              <a:t>'Latest    :'</a:t>
            </a:r>
            <a:r>
              <a:rPr>
                <a:latin typeface="Courier"/>
              </a:rPr>
              <a:t>, datetime.time.max)</a:t>
            </a:r>
            <a:br/>
            <a:r>
              <a:rPr>
                <a:latin typeface="Courier"/>
              </a:rPr>
              <a:t>print(</a:t>
            </a:r>
            <a:r>
              <a:rPr>
                <a:solidFill>
                  <a:srgbClr val="4070A0"/>
                </a:solidFill>
                <a:latin typeface="Courier"/>
              </a:rPr>
              <a:t>'Resolution:'</a:t>
            </a:r>
            <a:r>
              <a:rPr>
                <a:latin typeface="Courier"/>
              </a:rPr>
              <a:t>, datetime.time.resolution)</a:t>
            </a:r>
          </a:p>
          <a:p>
            <a:pPr lvl="0" indent="0">
              <a:buNone/>
            </a:pPr>
            <a:r>
              <a:rPr>
                <a:latin typeface="Courier"/>
              </a:rPr>
              <a:t>Earliest  : 00:00:00
Latest    : 23:59:59.999999
Resolution: 0:00:00.000001</a:t>
            </a:r>
          </a:p>
          <a:p>
            <a:pPr lvl="0" indent="0" marL="0">
              <a:buNone/>
            </a:pPr>
            <a:r>
              <a:rPr/>
              <a:t>The min and max class attributes reflect the valid range of times in a single day.</a:t>
            </a:r>
          </a:p>
          <a:p>
            <a:pPr lvl="0" indent="0" marL="0">
              <a:spcBef>
                <a:spcPts val="3000"/>
              </a:spcBef>
              <a:buNone/>
            </a:pPr>
            <a:r>
              <a:rPr b="1"/>
              <a:t>Dates</a:t>
            </a:r>
          </a:p>
          <a:p>
            <a:pPr lvl="0" indent="0" marL="0">
              <a:buNone/>
            </a:pPr>
            <a:r>
              <a:rPr/>
              <a:t>datetime (as you might suspect) also allows us to work with date timestamps. Calendar date values are represented with the date class. Instances have attributes for year, month, and day. It is easy to create a date representing today’s date using the today() class method.</a:t>
            </a:r>
          </a:p>
          <a:p>
            <a:pPr lvl="0" indent="0" marL="0">
              <a:buNone/>
            </a:pPr>
            <a:r>
              <a:rPr/>
              <a:t>Let’s see some examples:</a:t>
            </a:r>
          </a:p>
          <a:p>
            <a:pPr lvl="0" indent="0">
              <a:buNone/>
            </a:pPr>
            <a:r>
              <a:rPr>
                <a:latin typeface="Courier"/>
              </a:rPr>
              <a:t>today </a:t>
            </a:r>
            <a:r>
              <a:rPr>
                <a:solidFill>
                  <a:srgbClr val="666666"/>
                </a:solidFill>
                <a:latin typeface="Courier"/>
              </a:rPr>
              <a:t>=</a:t>
            </a:r>
            <a:r>
              <a:rPr>
                <a:latin typeface="Courier"/>
              </a:rPr>
              <a:t> datetime.date.today()</a:t>
            </a:r>
            <a:br/>
            <a:r>
              <a:rPr>
                <a:latin typeface="Courier"/>
              </a:rPr>
              <a:t>print(today)</a:t>
            </a:r>
            <a:br/>
            <a:r>
              <a:rPr>
                <a:latin typeface="Courier"/>
              </a:rPr>
              <a:t>print(</a:t>
            </a:r>
            <a:r>
              <a:rPr>
                <a:solidFill>
                  <a:srgbClr val="4070A0"/>
                </a:solidFill>
                <a:latin typeface="Courier"/>
              </a:rPr>
              <a:t>'ctime:'</a:t>
            </a:r>
            <a:r>
              <a:rPr>
                <a:latin typeface="Courier"/>
              </a:rPr>
              <a:t>, today.ctime())</a:t>
            </a:r>
            <a:br/>
            <a:r>
              <a:rPr>
                <a:latin typeface="Courier"/>
              </a:rPr>
              <a:t>print(</a:t>
            </a:r>
            <a:r>
              <a:rPr>
                <a:solidFill>
                  <a:srgbClr val="4070A0"/>
                </a:solidFill>
                <a:latin typeface="Courier"/>
              </a:rPr>
              <a:t>'tuple:'</a:t>
            </a:r>
            <a:r>
              <a:rPr>
                <a:latin typeface="Courier"/>
              </a:rPr>
              <a:t>, today.timetuple())</a:t>
            </a:r>
            <a:br/>
            <a:r>
              <a:rPr>
                <a:latin typeface="Courier"/>
              </a:rPr>
              <a:t>print(</a:t>
            </a:r>
            <a:r>
              <a:rPr>
                <a:solidFill>
                  <a:srgbClr val="4070A0"/>
                </a:solidFill>
                <a:latin typeface="Courier"/>
              </a:rPr>
              <a:t>'ordinal:'</a:t>
            </a:r>
            <a:r>
              <a:rPr>
                <a:latin typeface="Courier"/>
              </a:rPr>
              <a:t>, today.toordinal())</a:t>
            </a:r>
            <a:br/>
            <a:r>
              <a:rPr>
                <a:latin typeface="Courier"/>
              </a:rPr>
              <a:t>print(</a:t>
            </a:r>
            <a:r>
              <a:rPr>
                <a:solidFill>
                  <a:srgbClr val="4070A0"/>
                </a:solidFill>
                <a:latin typeface="Courier"/>
              </a:rPr>
              <a:t>'Year :'</a:t>
            </a:r>
            <a:r>
              <a:rPr>
                <a:latin typeface="Courier"/>
              </a:rPr>
              <a:t>, today.year)</a:t>
            </a:r>
            <a:br/>
            <a:r>
              <a:rPr>
                <a:latin typeface="Courier"/>
              </a:rPr>
              <a:t>print(</a:t>
            </a:r>
            <a:r>
              <a:rPr>
                <a:solidFill>
                  <a:srgbClr val="4070A0"/>
                </a:solidFill>
                <a:latin typeface="Courier"/>
              </a:rPr>
              <a:t>'Month:'</a:t>
            </a:r>
            <a:r>
              <a:rPr>
                <a:latin typeface="Courier"/>
              </a:rPr>
              <a:t>, today.month)</a:t>
            </a:r>
            <a:br/>
            <a:r>
              <a:rPr>
                <a:latin typeface="Courier"/>
              </a:rPr>
              <a:t>print(</a:t>
            </a:r>
            <a:r>
              <a:rPr>
                <a:solidFill>
                  <a:srgbClr val="4070A0"/>
                </a:solidFill>
                <a:latin typeface="Courier"/>
              </a:rPr>
              <a:t>'Day  :'</a:t>
            </a:r>
            <a:r>
              <a:rPr>
                <a:latin typeface="Courier"/>
              </a:rPr>
              <a:t>, today.day)</a:t>
            </a:r>
          </a:p>
          <a:p>
            <a:pPr lvl="0" indent="0">
              <a:buNone/>
            </a:pPr>
            <a:r>
              <a:rPr>
                <a:latin typeface="Courier"/>
              </a:rPr>
              <a:t>2020-06-10
ctime: Wed Jun 10 00:00:00 2020
tuple: time.struct_time(tm_year=2020, tm_mon=6, tm_mday=10, tm_hour=0, tm_min=0, tm_sec=0, tm_wday=2, tm_yday=162, tm_isdst=-1)
ordinal: 737586
Year : 2020
Month: 6
Day  : 10</a:t>
            </a:r>
          </a:p>
          <a:p>
            <a:pPr lvl="0" indent="0" marL="0">
              <a:buNone/>
            </a:pPr>
            <a:r>
              <a:rPr/>
              <a:t>As with time, the range of date values supported can be determined using the min and max attributes.</a:t>
            </a:r>
          </a:p>
          <a:p>
            <a:pPr lvl="0" indent="0">
              <a:buNone/>
            </a:pPr>
            <a:r>
              <a:rPr>
                <a:latin typeface="Courier"/>
              </a:rPr>
              <a:t>print(</a:t>
            </a:r>
            <a:r>
              <a:rPr>
                <a:solidFill>
                  <a:srgbClr val="4070A0"/>
                </a:solidFill>
                <a:latin typeface="Courier"/>
              </a:rPr>
              <a:t>'Earliest  :'</a:t>
            </a:r>
            <a:r>
              <a:rPr>
                <a:latin typeface="Courier"/>
              </a:rPr>
              <a:t>, datetime.date.min)</a:t>
            </a:r>
            <a:br/>
            <a:r>
              <a:rPr>
                <a:latin typeface="Courier"/>
              </a:rPr>
              <a:t>print(</a:t>
            </a:r>
            <a:r>
              <a:rPr>
                <a:solidFill>
                  <a:srgbClr val="4070A0"/>
                </a:solidFill>
                <a:latin typeface="Courier"/>
              </a:rPr>
              <a:t>'Latest    :'</a:t>
            </a:r>
            <a:r>
              <a:rPr>
                <a:latin typeface="Courier"/>
              </a:rPr>
              <a:t>, datetime.date.max)</a:t>
            </a:r>
            <a:br/>
            <a:r>
              <a:rPr>
                <a:latin typeface="Courier"/>
              </a:rPr>
              <a:t>print(</a:t>
            </a:r>
            <a:r>
              <a:rPr>
                <a:solidFill>
                  <a:srgbClr val="4070A0"/>
                </a:solidFill>
                <a:latin typeface="Courier"/>
              </a:rPr>
              <a:t>'Resolution:'</a:t>
            </a:r>
            <a:r>
              <a:rPr>
                <a:latin typeface="Courier"/>
              </a:rPr>
              <a:t>, datetime.date.resolution)</a:t>
            </a:r>
          </a:p>
          <a:p>
            <a:pPr lvl="0" indent="0">
              <a:buNone/>
            </a:pPr>
            <a:r>
              <a:rPr>
                <a:latin typeface="Courier"/>
              </a:rPr>
              <a:t>Earliest  : 0001-01-01
Latest    : 9999-12-31
Resolution: 1 day, 0:00:00</a:t>
            </a:r>
          </a:p>
          <a:p>
            <a:pPr lvl="0" indent="0" marL="0">
              <a:buNone/>
            </a:pPr>
            <a:r>
              <a:rPr/>
              <a:t>Another way to create new date instances uses the replace() method of an existing date. For example, you can change the year, leaving the day and month alone.</a:t>
            </a:r>
          </a:p>
          <a:p>
            <a:pPr lvl="0" indent="0">
              <a:buNone/>
            </a:pPr>
            <a:r>
              <a:rPr>
                <a:latin typeface="Courier"/>
              </a:rPr>
              <a:t>d1 </a:t>
            </a:r>
            <a:r>
              <a:rPr>
                <a:solidFill>
                  <a:srgbClr val="666666"/>
                </a:solidFill>
                <a:latin typeface="Courier"/>
              </a:rPr>
              <a:t>=</a:t>
            </a:r>
            <a:r>
              <a:rPr>
                <a:latin typeface="Courier"/>
              </a:rPr>
              <a:t> datetime.date(</a:t>
            </a:r>
            <a:r>
              <a:rPr>
                <a:solidFill>
                  <a:srgbClr val="40A070"/>
                </a:solidFill>
                <a:latin typeface="Courier"/>
              </a:rPr>
              <a:t>2015</a:t>
            </a:r>
            <a:r>
              <a:rPr>
                <a:latin typeface="Courier"/>
              </a:rPr>
              <a:t>, </a:t>
            </a:r>
            <a:r>
              <a:rPr>
                <a:solidFill>
                  <a:srgbClr val="40A070"/>
                </a:solidFill>
                <a:latin typeface="Courier"/>
              </a:rPr>
              <a:t>3</a:t>
            </a:r>
            <a:r>
              <a:rPr>
                <a:latin typeface="Courier"/>
              </a:rPr>
              <a:t>, </a:t>
            </a:r>
            <a:r>
              <a:rPr>
                <a:solidFill>
                  <a:srgbClr val="40A070"/>
                </a:solidFill>
                <a:latin typeface="Courier"/>
              </a:rPr>
              <a:t>11</a:t>
            </a:r>
            <a:r>
              <a:rPr>
                <a:latin typeface="Courier"/>
              </a:rPr>
              <a:t>)</a:t>
            </a:r>
            <a:br/>
            <a:r>
              <a:rPr>
                <a:latin typeface="Courier"/>
              </a:rPr>
              <a:t>print(</a:t>
            </a:r>
            <a:r>
              <a:rPr>
                <a:solidFill>
                  <a:srgbClr val="4070A0"/>
                </a:solidFill>
                <a:latin typeface="Courier"/>
              </a:rPr>
              <a:t>'d1:'</a:t>
            </a:r>
            <a:r>
              <a:rPr>
                <a:latin typeface="Courier"/>
              </a:rPr>
              <a:t>, d1)</a:t>
            </a:r>
            <a:br/>
            <a:br/>
            <a:r>
              <a:rPr>
                <a:latin typeface="Courier"/>
              </a:rPr>
              <a:t>d2 </a:t>
            </a:r>
            <a:r>
              <a:rPr>
                <a:solidFill>
                  <a:srgbClr val="666666"/>
                </a:solidFill>
                <a:latin typeface="Courier"/>
              </a:rPr>
              <a:t>=</a:t>
            </a:r>
            <a:r>
              <a:rPr>
                <a:latin typeface="Courier"/>
              </a:rPr>
              <a:t> d1.replace(year</a:t>
            </a:r>
            <a:r>
              <a:rPr>
                <a:solidFill>
                  <a:srgbClr val="666666"/>
                </a:solidFill>
                <a:latin typeface="Courier"/>
              </a:rPr>
              <a:t>=</a:t>
            </a:r>
            <a:r>
              <a:rPr>
                <a:solidFill>
                  <a:srgbClr val="40A070"/>
                </a:solidFill>
                <a:latin typeface="Courier"/>
              </a:rPr>
              <a:t>1990</a:t>
            </a:r>
            <a:r>
              <a:rPr>
                <a:latin typeface="Courier"/>
              </a:rPr>
              <a:t>)</a:t>
            </a:r>
            <a:br/>
            <a:r>
              <a:rPr>
                <a:latin typeface="Courier"/>
              </a:rPr>
              <a:t>print(</a:t>
            </a:r>
            <a:r>
              <a:rPr>
                <a:solidFill>
                  <a:srgbClr val="4070A0"/>
                </a:solidFill>
                <a:latin typeface="Courier"/>
              </a:rPr>
              <a:t>'d2:'</a:t>
            </a:r>
            <a:r>
              <a:rPr>
                <a:latin typeface="Courier"/>
              </a:rPr>
              <a:t>, d2)</a:t>
            </a:r>
          </a:p>
          <a:p>
            <a:pPr lvl="0" indent="0">
              <a:buNone/>
            </a:pPr>
            <a:r>
              <a:rPr>
                <a:latin typeface="Courier"/>
              </a:rPr>
              <a:t>d1: 2015-03-11
d2: 1990-03-11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a:t>
            </a:r>
          </a:p>
        </p:txBody>
      </p:sp>
      <p:sp>
        <p:nvSpPr>
          <p:cNvPr id="3" name="Content Placeholder 2"/>
          <p:cNvSpPr>
            <a:spLocks noGrp="1"/>
          </p:cNvSpPr>
          <p:nvPr>
            <p:ph idx="1"/>
          </p:nvPr>
        </p:nvSpPr>
        <p:spPr/>
        <p:txBody>
          <a:bodyPr/>
          <a:lstStyle/>
          <a:p>
            <a:pPr lvl="0" indent="0" marL="0">
              <a:buNone/>
            </a:pPr>
            <a:r>
              <a:rPr/>
              <a:t>We can perform arithmetic on date objects to check for time differences. For example:</a:t>
            </a:r>
          </a:p>
          <a:p>
            <a:pPr lvl="0" indent="0">
              <a:buNone/>
            </a:pPr>
            <a:r>
              <a:rPr>
                <a:latin typeface="Courier"/>
              </a:rPr>
              <a:t>d1</a:t>
            </a:r>
          </a:p>
          <a:p>
            <a:pPr lvl="0" indent="0">
              <a:buNone/>
            </a:pPr>
            <a:r>
              <a:rPr>
                <a:latin typeface="Courier"/>
              </a:rPr>
              <a:t>datetime.date(2015, 3, 11)</a:t>
            </a:r>
          </a:p>
          <a:p>
            <a:pPr lvl="0" indent="0">
              <a:buNone/>
            </a:pPr>
            <a:r>
              <a:rPr>
                <a:latin typeface="Courier"/>
              </a:rPr>
              <a:t>d2</a:t>
            </a:r>
          </a:p>
          <a:p>
            <a:pPr lvl="0" indent="0">
              <a:buNone/>
            </a:pPr>
            <a:r>
              <a:rPr>
                <a:latin typeface="Courier"/>
              </a:rPr>
              <a:t>datetime.date(1990, 3, 11)</a:t>
            </a:r>
          </a:p>
          <a:p>
            <a:pPr lvl="0" indent="0">
              <a:buNone/>
            </a:pPr>
            <a:r>
              <a:rPr>
                <a:latin typeface="Courier"/>
              </a:rPr>
              <a:t>d1</a:t>
            </a:r>
            <a:r>
              <a:rPr>
                <a:solidFill>
                  <a:srgbClr val="666666"/>
                </a:solidFill>
                <a:latin typeface="Courier"/>
              </a:rPr>
              <a:t>-</a:t>
            </a:r>
            <a:r>
              <a:rPr>
                <a:latin typeface="Courier"/>
              </a:rPr>
              <a:t>d2</a:t>
            </a:r>
          </a:p>
          <a:p>
            <a:pPr lvl="0" indent="0">
              <a:buNone/>
            </a:pPr>
            <a:r>
              <a:rPr>
                <a:latin typeface="Courier"/>
              </a:rPr>
              <a:t>datetime.timedelta(9131)</a:t>
            </a:r>
          </a:p>
          <a:p>
            <a:pPr lvl="0" indent="0" marL="0">
              <a:buNone/>
            </a:pPr>
            <a:r>
              <a:rPr/>
              <a:t>This gives us the difference in days between the two dates. You can use the timedelta method to specify various units of times (days, minutes, hours, etc.)</a:t>
            </a:r>
          </a:p>
          <a:p>
            <a:pPr lvl="0" indent="0" marL="0">
              <a:buNone/>
            </a:pPr>
            <a:r>
              <a:rPr/>
              <a:t>Great! You should now have a basic understanding of how to use datetime with Python to work with timestamps in your code!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2022-04-22T22:37:25Z</dcterms:created>
  <dcterms:modified xsi:type="dcterms:W3CDTF">2022-04-22T22:37:25Z</dcterms:modified>
</cp:coreProperties>
</file>

<file path=docProps/custom.xml><?xml version="1.0" encoding="utf-8"?>
<Properties xmlns="http://schemas.openxmlformats.org/officeDocument/2006/custom-properties" xmlns:vt="http://schemas.openxmlformats.org/officeDocument/2006/docPropsVTypes"/>
</file>