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filter</a:t>
            </a:r>
          </a:p>
        </p:txBody>
      </p:sp>
      <p:sp>
        <p:nvSpPr>
          <p:cNvPr id="3" name="Content Placeholder 2"/>
          <p:cNvSpPr>
            <a:spLocks noGrp="1"/>
          </p:cNvSpPr>
          <p:nvPr>
            <p:ph idx="1"/>
          </p:nvPr>
        </p:nvSpPr>
        <p:spPr/>
        <p:txBody>
          <a:bodyPr/>
          <a:lstStyle/>
          <a:p>
            <a:pPr lvl="0" indent="0" marL="0">
              <a:buNone/>
            </a:pPr>
            <a:r>
              <a:rPr/>
              <a:t>The function filter(function, list) offers a convenient way to filter out all the elements of an iterable, for which the function returns True.</a:t>
            </a:r>
          </a:p>
          <a:p>
            <a:pPr lvl="0" indent="0" marL="0">
              <a:buNone/>
            </a:pPr>
            <a:r>
              <a:rPr/>
              <a:t>The function filter(function,list) needs a function as its first argument. The function needs to return a Boolean value (either True or False). This function will be applied to every element of the iterable. Only if the function returns True will the element of the iterable be included in the result.</a:t>
            </a:r>
          </a:p>
          <a:p>
            <a:pPr lvl="0" indent="0" marL="0">
              <a:buNone/>
            </a:pPr>
            <a:r>
              <a:rPr/>
              <a:t>Like map(), filter() returns an </a:t>
            </a:r>
            <a:r>
              <a:rPr i="1"/>
              <a:t>iterator</a:t>
            </a:r>
            <a:r>
              <a:rPr/>
              <a:t> - that is, filter yields one result at a time as needed. Iterators and generators will be covered in an upcoming lecture. For now, since our examples are so small, we will cast filter() as a list to see our results immediately.</a:t>
            </a:r>
          </a:p>
          <a:p>
            <a:pPr lvl="0" indent="0" marL="0">
              <a:buNone/>
            </a:pPr>
            <a:r>
              <a:rPr/>
              <a:t>Let’s see some examples:</a:t>
            </a:r>
          </a:p>
          <a:p>
            <a:pPr lvl="0" indent="0">
              <a:buNone/>
            </a:pPr>
            <a:r>
              <a:rPr i="1">
                <a:solidFill>
                  <a:srgbClr val="60A0B0"/>
                </a:solidFill>
                <a:latin typeface="Courier"/>
              </a:rPr>
              <a:t>#First let's make a function</a:t>
            </a:r>
            <a:br/>
            <a:r>
              <a:rPr b="1">
                <a:solidFill>
                  <a:srgbClr val="007020"/>
                </a:solidFill>
                <a:latin typeface="Courier"/>
              </a:rPr>
              <a:t>def</a:t>
            </a:r>
            <a:r>
              <a:rPr>
                <a:latin typeface="Courier"/>
              </a:rPr>
              <a:t> even_check(num):</a:t>
            </a:r>
            <a:br/>
            <a:r>
              <a:rPr>
                <a:latin typeface="Courier"/>
              </a:rPr>
              <a:t>    </a:t>
            </a:r>
            <a:r>
              <a:rPr b="1">
                <a:solidFill>
                  <a:srgbClr val="007020"/>
                </a:solidFill>
                <a:latin typeface="Courier"/>
              </a:rPr>
              <a:t>if</a:t>
            </a:r>
            <a:r>
              <a:rPr>
                <a:latin typeface="Courier"/>
              </a:rPr>
              <a:t> num</a:t>
            </a:r>
            <a:r>
              <a:rPr>
                <a:solidFill>
                  <a:srgbClr val="666666"/>
                </a:solidFill>
                <a:latin typeface="Courier"/>
              </a:rPr>
              <a:t>%</a:t>
            </a:r>
            <a:r>
              <a:rPr>
                <a:solidFill>
                  <a:srgbClr val="40A070"/>
                </a:solidFill>
                <a:latin typeface="Courier"/>
              </a:rPr>
              <a:t>2</a:t>
            </a:r>
            <a:r>
              <a:rPr>
                <a:latin typeface="Courier"/>
              </a:rPr>
              <a:t> </a:t>
            </a:r>
            <a:r>
              <a:rPr>
                <a:solidFill>
                  <a:srgbClr val="666666"/>
                </a:solidFill>
                <a:latin typeface="Courier"/>
              </a:rPr>
              <a:t>==</a:t>
            </a:r>
            <a:r>
              <a:rPr>
                <a:solidFill>
                  <a:srgbClr val="40A070"/>
                </a:solidFill>
                <a:latin typeface="Courier"/>
              </a:rPr>
              <a:t>0</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True</a:t>
            </a:r>
          </a:p>
          <a:p>
            <a:pPr lvl="0" indent="0" marL="0">
              <a:buNone/>
            </a:pPr>
            <a:r>
              <a:rPr/>
              <a:t>Now let’s filter a list of numbers. Note: putting the function into filter without any parentheses might feel strange, but keep in mind that functions are objects as well.</a:t>
            </a:r>
          </a:p>
          <a:p>
            <a:pPr lvl="0" indent="0">
              <a:buNone/>
            </a:pPr>
            <a:r>
              <a:rPr>
                <a:latin typeface="Courier"/>
              </a:rPr>
              <a:t>lst </a:t>
            </a:r>
            <a:r>
              <a:rPr>
                <a:solidFill>
                  <a:srgbClr val="666666"/>
                </a:solidFill>
                <a:latin typeface="Courier"/>
              </a:rPr>
              <a:t>=</a:t>
            </a:r>
            <a:r>
              <a:rPr>
                <a:latin typeface="Courier"/>
              </a:rPr>
              <a:t>range(</a:t>
            </a:r>
            <a:r>
              <a:rPr>
                <a:solidFill>
                  <a:srgbClr val="40A070"/>
                </a:solidFill>
                <a:latin typeface="Courier"/>
              </a:rPr>
              <a:t>20</a:t>
            </a:r>
            <a:r>
              <a:rPr>
                <a:latin typeface="Courier"/>
              </a:rPr>
              <a:t>)</a:t>
            </a:r>
            <a:br/>
            <a:br/>
            <a:r>
              <a:rPr>
                <a:latin typeface="Courier"/>
              </a:rPr>
              <a:t>list(filter(even_check,lst))</a:t>
            </a:r>
          </a:p>
          <a:p>
            <a:pPr lvl="0" indent="0">
              <a:buNone/>
            </a:pPr>
            <a:r>
              <a:rPr>
                <a:latin typeface="Courier"/>
              </a:rPr>
              <a:t>[0, 2, 4, 6, 8, 10, 12, 14, 16, 18]</a:t>
            </a:r>
          </a:p>
          <a:p>
            <a:pPr lvl="0" indent="0" marL="0">
              <a:buNone/>
            </a:pPr>
            <a:r>
              <a:rPr/>
              <a:t>filter() is more commonly used with lambda functions, because we usually use filter for a quick job where we don’t want to write an entire function. Let’s repeat the example above using a lambda expression:</a:t>
            </a:r>
          </a:p>
          <a:p>
            <a:pPr lvl="0" indent="0">
              <a:buNone/>
            </a:pPr>
            <a:r>
              <a:rPr>
                <a:latin typeface="Courier"/>
              </a:rPr>
              <a:t>list(filter(</a:t>
            </a:r>
            <a:r>
              <a:rPr b="1">
                <a:solidFill>
                  <a:srgbClr val="007020"/>
                </a:solidFill>
                <a:latin typeface="Courier"/>
              </a:rPr>
              <a:t>lambda</a:t>
            </a:r>
            <a:r>
              <a:rPr>
                <a:latin typeface="Courier"/>
              </a:rPr>
              <a:t> x: x</a:t>
            </a:r>
            <a:r>
              <a:rPr>
                <a:solidFill>
                  <a:srgbClr val="666666"/>
                </a:solidFill>
                <a:latin typeface="Courier"/>
              </a:rPr>
              <a:t>%</a:t>
            </a:r>
            <a:r>
              <a:rPr>
                <a:solidFill>
                  <a:srgbClr val="40A070"/>
                </a:solidFill>
                <a:latin typeface="Courier"/>
              </a:rPr>
              <a:t>2</a:t>
            </a:r>
            <a:r>
              <a:rPr>
                <a:solidFill>
                  <a:srgbClr val="666666"/>
                </a:solidFill>
                <a:latin typeface="Courier"/>
              </a:rPr>
              <a:t>==</a:t>
            </a:r>
            <a:r>
              <a:rPr>
                <a:solidFill>
                  <a:srgbClr val="40A070"/>
                </a:solidFill>
                <a:latin typeface="Courier"/>
              </a:rPr>
              <a:t>0</a:t>
            </a:r>
            <a:r>
              <a:rPr>
                <a:latin typeface="Courier"/>
              </a:rPr>
              <a:t>,lst))</a:t>
            </a:r>
          </a:p>
          <a:p>
            <a:pPr lvl="0" indent="0">
              <a:buNone/>
            </a:pPr>
            <a:r>
              <a:rPr>
                <a:latin typeface="Courier"/>
              </a:rPr>
              <a:t>[0, 2, 4, 6, 8, 10, 12, 14, 16, 18]</a:t>
            </a:r>
          </a:p>
          <a:p>
            <a:pPr lvl="0" indent="0" marL="0">
              <a:buNone/>
            </a:pPr>
            <a:r>
              <a:rPr/>
              <a:t>Great! You should now have a solid understanding of filter() and how to apply it to your code!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2022-04-22T22:37:25Z</dcterms:created>
  <dcterms:modified xsi:type="dcterms:W3CDTF">2022-04-22T22:37:25Z</dcterms:modified>
</cp:coreProperties>
</file>

<file path=docProps/custom.xml><?xml version="1.0" encoding="utf-8"?>
<Properties xmlns="http://schemas.openxmlformats.org/officeDocument/2006/custom-properties" xmlns:vt="http://schemas.openxmlformats.org/officeDocument/2006/docPropsVTypes"/>
</file>