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Timing your code</a:t>
            </a:r>
          </a:p>
        </p:txBody>
      </p:sp>
      <p:sp>
        <p:nvSpPr>
          <p:cNvPr id="3" name="Content Placeholder 2"/>
          <p:cNvSpPr>
            <a:spLocks noGrp="1"/>
          </p:cNvSpPr>
          <p:nvPr>
            <p:ph idx="1"/>
          </p:nvPr>
        </p:nvSpPr>
        <p:spPr/>
        <p:txBody>
          <a:bodyPr/>
          <a:lstStyle/>
          <a:p>
            <a:pPr lvl="0" indent="0" marL="0">
              <a:buNone/>
            </a:pPr>
            <a:r>
              <a:rPr/>
              <a:t>Sometimes it’s important to know how long your code is taking to run, or at least know if a particular line of code is slowing down your entire project. Python has a built-in timing module to do this.</a:t>
            </a:r>
          </a:p>
          <a:p>
            <a:pPr lvl="0" indent="0" marL="0">
              <a:spcBef>
                <a:spcPts val="3000"/>
              </a:spcBef>
              <a:buNone/>
            </a:pPr>
            <a:r>
              <a:rPr b="1"/>
              <a:t>Example Function or Script</a:t>
            </a:r>
          </a:p>
          <a:p>
            <a:pPr lvl="0" indent="0" marL="0">
              <a:buNone/>
            </a:pPr>
            <a:r>
              <a:rPr/>
              <a:t>Here we have two functions that do the same thing, but in different ways. How can we tell which one is more efficient? Let’s time it!</a:t>
            </a:r>
          </a:p>
          <a:p>
            <a:pPr lvl="0" indent="0">
              <a:buNone/>
            </a:pPr>
            <a:r>
              <a:rPr b="1">
                <a:solidFill>
                  <a:srgbClr val="007020"/>
                </a:solidFill>
                <a:latin typeface="Courier"/>
              </a:rPr>
              <a:t>def</a:t>
            </a:r>
            <a:r>
              <a:rPr>
                <a:latin typeface="Courier"/>
              </a:rPr>
              <a:t> func_one(n):</a:t>
            </a:r>
            <a:br/>
            <a:r>
              <a:rPr>
                <a:latin typeface="Courier"/>
              </a:rPr>
              <a:t>    </a:t>
            </a:r>
            <a:r>
              <a:rPr i="1">
                <a:solidFill>
                  <a:srgbClr val="60A0B0"/>
                </a:solidFill>
                <a:latin typeface="Courier"/>
              </a:rPr>
              <a:t>'''</a:t>
            </a:r>
            <a:br/>
            <a:r>
              <a:rPr i="1">
                <a:solidFill>
                  <a:srgbClr val="60A0B0"/>
                </a:solidFill>
                <a:latin typeface="Courier"/>
              </a:rPr>
              <a:t>    Given a number n, returns a list of string integers</a:t>
            </a:r>
            <a:br/>
            <a:r>
              <a:rPr i="1">
                <a:solidFill>
                  <a:srgbClr val="60A0B0"/>
                </a:solidFill>
                <a:latin typeface="Courier"/>
              </a:rPr>
              <a:t>    ['0','1','2',...'n]</a:t>
            </a:r>
            <a:br/>
            <a:r>
              <a:rPr i="1">
                <a:solidFill>
                  <a:srgbClr val="60A0B0"/>
                </a:solidFill>
                <a:latin typeface="Courier"/>
              </a:rPr>
              <a:t>    '''</a:t>
            </a:r>
            <a:br/>
            <a:r>
              <a:rPr>
                <a:latin typeface="Courier"/>
              </a:rPr>
              <a:t>    </a:t>
            </a:r>
            <a:r>
              <a:rPr b="1">
                <a:solidFill>
                  <a:srgbClr val="007020"/>
                </a:solidFill>
                <a:latin typeface="Courier"/>
              </a:rPr>
              <a:t>return</a:t>
            </a:r>
            <a:r>
              <a:rPr>
                <a:latin typeface="Courier"/>
              </a:rPr>
              <a:t> [str(num) </a:t>
            </a:r>
            <a:r>
              <a:rPr b="1">
                <a:solidFill>
                  <a:srgbClr val="007020"/>
                </a:solidFill>
                <a:latin typeface="Courier"/>
              </a:rPr>
              <a:t>for</a:t>
            </a:r>
            <a:r>
              <a:rPr>
                <a:latin typeface="Courier"/>
              </a:rPr>
              <a:t> num </a:t>
            </a:r>
            <a:r>
              <a:rPr b="1">
                <a:solidFill>
                  <a:srgbClr val="007020"/>
                </a:solidFill>
                <a:latin typeface="Courier"/>
              </a:rPr>
              <a:t>in</a:t>
            </a:r>
            <a:r>
              <a:rPr>
                <a:latin typeface="Courier"/>
              </a:rPr>
              <a:t> range(n)]</a:t>
            </a:r>
          </a:p>
          <a:p>
            <a:pPr lvl="0" indent="0">
              <a:buNone/>
            </a:pPr>
            <a:r>
              <a:rPr>
                <a:latin typeface="Courier"/>
              </a:rPr>
              <a:t>func_one(</a:t>
            </a:r>
            <a:r>
              <a:rPr>
                <a:solidFill>
                  <a:srgbClr val="40A070"/>
                </a:solidFill>
                <a:latin typeface="Courier"/>
              </a:rPr>
              <a:t>10</a:t>
            </a:r>
            <a:r>
              <a:rPr>
                <a:latin typeface="Courier"/>
              </a:rPr>
              <a:t>)</a:t>
            </a:r>
          </a:p>
          <a:p>
            <a:pPr lvl="0" indent="0">
              <a:buNone/>
            </a:pPr>
            <a:r>
              <a:rPr>
                <a:latin typeface="Courier"/>
              </a:rPr>
              <a:t>['0', '1', '2', '3', '4', '5', '6', '7', '8', '9']</a:t>
            </a:r>
          </a:p>
          <a:p>
            <a:pPr lvl="0" indent="0">
              <a:buNone/>
            </a:pPr>
            <a:r>
              <a:rPr b="1">
                <a:solidFill>
                  <a:srgbClr val="007020"/>
                </a:solidFill>
                <a:latin typeface="Courier"/>
              </a:rPr>
              <a:t>def</a:t>
            </a:r>
            <a:r>
              <a:rPr>
                <a:latin typeface="Courier"/>
              </a:rPr>
              <a:t> func_two(n):</a:t>
            </a:r>
            <a:br/>
            <a:r>
              <a:rPr>
                <a:latin typeface="Courier"/>
              </a:rPr>
              <a:t>    </a:t>
            </a:r>
            <a:r>
              <a:rPr i="1">
                <a:solidFill>
                  <a:srgbClr val="60A0B0"/>
                </a:solidFill>
                <a:latin typeface="Courier"/>
              </a:rPr>
              <a:t>'''</a:t>
            </a:r>
            <a:br/>
            <a:r>
              <a:rPr i="1">
                <a:solidFill>
                  <a:srgbClr val="60A0B0"/>
                </a:solidFill>
                <a:latin typeface="Courier"/>
              </a:rPr>
              <a:t>    Given a number n, returns a list of string integers</a:t>
            </a:r>
            <a:br/>
            <a:r>
              <a:rPr i="1">
                <a:solidFill>
                  <a:srgbClr val="60A0B0"/>
                </a:solidFill>
                <a:latin typeface="Courier"/>
              </a:rPr>
              <a:t>    ['0','1','2',...'n]</a:t>
            </a:r>
            <a:br/>
            <a:r>
              <a:rPr i="1">
                <a:solidFill>
                  <a:srgbClr val="60A0B0"/>
                </a:solidFill>
                <a:latin typeface="Courier"/>
              </a:rPr>
              <a:t>    '''</a:t>
            </a:r>
            <a:br/>
            <a:r>
              <a:rPr>
                <a:latin typeface="Courier"/>
              </a:rPr>
              <a:t>    </a:t>
            </a:r>
            <a:r>
              <a:rPr b="1">
                <a:solidFill>
                  <a:srgbClr val="007020"/>
                </a:solidFill>
                <a:latin typeface="Courier"/>
              </a:rPr>
              <a:t>return</a:t>
            </a:r>
            <a:r>
              <a:rPr>
                <a:latin typeface="Courier"/>
              </a:rPr>
              <a:t> list(map(str,range(n)))</a:t>
            </a:r>
          </a:p>
          <a:p>
            <a:pPr lvl="0" indent="0">
              <a:buNone/>
            </a:pPr>
            <a:r>
              <a:rPr>
                <a:latin typeface="Courier"/>
              </a:rPr>
              <a:t>func_two(</a:t>
            </a:r>
            <a:r>
              <a:rPr>
                <a:solidFill>
                  <a:srgbClr val="40A070"/>
                </a:solidFill>
                <a:latin typeface="Courier"/>
              </a:rPr>
              <a:t>10</a:t>
            </a:r>
            <a:r>
              <a:rPr>
                <a:latin typeface="Courier"/>
              </a:rPr>
              <a:t>)</a:t>
            </a:r>
          </a:p>
          <a:p>
            <a:pPr lvl="0" indent="0">
              <a:buNone/>
            </a:pPr>
            <a:r>
              <a:rPr>
                <a:latin typeface="Courier"/>
              </a:rPr>
              <a:t>['0', '1', '2', '3', '4', '5', '6', '7', '8', '9']</a:t>
            </a:r>
          </a:p>
          <a:p>
            <a:pPr lvl="0" indent="0" marL="0">
              <a:spcBef>
                <a:spcPts val="3000"/>
              </a:spcBef>
              <a:buNone/>
            </a:pPr>
            <a:r>
              <a:rPr b="1"/>
              <a:t>Timing Start and Stop</a:t>
            </a:r>
          </a:p>
          <a:p>
            <a:pPr lvl="0" indent="0" marL="0">
              <a:buNone/>
            </a:pPr>
            <a:r>
              <a:rPr/>
              <a:t>We can try using the time module to simply calculate the elapsed time for the code. Keep in mind, due to the time module’s precision, the code needs to take </a:t>
            </a:r>
            <a:r>
              <a:rPr b="1"/>
              <a:t>at least</a:t>
            </a:r>
            <a:r>
              <a:rPr/>
              <a:t> 0.1 seconds to complete.</a:t>
            </a:r>
          </a:p>
          <a:p>
            <a:pPr lvl="0" indent="0">
              <a:buNone/>
            </a:pPr>
            <a:r>
              <a:rPr>
                <a:latin typeface="Courier"/>
              </a:rPr>
              <a:t>import time</a:t>
            </a:r>
          </a:p>
          <a:p>
            <a:pPr lvl="0" indent="0">
              <a:buNone/>
            </a:pPr>
            <a:r>
              <a:rPr i="1">
                <a:solidFill>
                  <a:srgbClr val="60A0B0"/>
                </a:solidFill>
                <a:latin typeface="Courier"/>
              </a:rPr>
              <a:t># STEP 1: Get start time</a:t>
            </a:r>
            <a:br/>
            <a:r>
              <a:rPr>
                <a:latin typeface="Courier"/>
              </a:rPr>
              <a:t>start_time </a:t>
            </a:r>
            <a:r>
              <a:rPr>
                <a:solidFill>
                  <a:srgbClr val="666666"/>
                </a:solidFill>
                <a:latin typeface="Courier"/>
              </a:rPr>
              <a:t>=</a:t>
            </a:r>
            <a:r>
              <a:rPr>
                <a:latin typeface="Courier"/>
              </a:rPr>
              <a:t> time.time()</a:t>
            </a:r>
            <a:br/>
            <a:r>
              <a:rPr i="1">
                <a:solidFill>
                  <a:srgbClr val="60A0B0"/>
                </a:solidFill>
                <a:latin typeface="Courier"/>
              </a:rPr>
              <a:t># Step 2: Run your code you want to time</a:t>
            </a:r>
            <a:br/>
            <a:r>
              <a:rPr>
                <a:latin typeface="Courier"/>
              </a:rPr>
              <a:t>result </a:t>
            </a:r>
            <a:r>
              <a:rPr>
                <a:solidFill>
                  <a:srgbClr val="666666"/>
                </a:solidFill>
                <a:latin typeface="Courier"/>
              </a:rPr>
              <a:t>=</a:t>
            </a:r>
            <a:r>
              <a:rPr>
                <a:latin typeface="Courier"/>
              </a:rPr>
              <a:t> func_one(</a:t>
            </a:r>
            <a:r>
              <a:rPr>
                <a:solidFill>
                  <a:srgbClr val="40A070"/>
                </a:solidFill>
                <a:latin typeface="Courier"/>
              </a:rPr>
              <a:t>1000000</a:t>
            </a:r>
            <a:r>
              <a:rPr>
                <a:latin typeface="Courier"/>
              </a:rPr>
              <a:t>)</a:t>
            </a:r>
            <a:br/>
            <a:r>
              <a:rPr i="1">
                <a:solidFill>
                  <a:srgbClr val="60A0B0"/>
                </a:solidFill>
                <a:latin typeface="Courier"/>
              </a:rPr>
              <a:t># Step 3: Calculate total time elapsed</a:t>
            </a:r>
            <a:br/>
            <a:r>
              <a:rPr>
                <a:latin typeface="Courier"/>
              </a:rPr>
              <a:t>end_time </a:t>
            </a:r>
            <a:r>
              <a:rPr>
                <a:solidFill>
                  <a:srgbClr val="666666"/>
                </a:solidFill>
                <a:latin typeface="Courier"/>
              </a:rPr>
              <a:t>=</a:t>
            </a:r>
            <a:r>
              <a:rPr>
                <a:latin typeface="Courier"/>
              </a:rPr>
              <a:t> time.time() </a:t>
            </a:r>
            <a:r>
              <a:rPr>
                <a:solidFill>
                  <a:srgbClr val="666666"/>
                </a:solidFill>
                <a:latin typeface="Courier"/>
              </a:rPr>
              <a:t>-</a:t>
            </a:r>
            <a:r>
              <a:rPr>
                <a:latin typeface="Courier"/>
              </a:rPr>
              <a:t> start_time</a:t>
            </a:r>
          </a:p>
          <a:p>
            <a:pPr lvl="0" indent="0">
              <a:buNone/>
            </a:pPr>
            <a:r>
              <a:rPr>
                <a:latin typeface="Courier"/>
              </a:rPr>
              <a:t>end_time</a:t>
            </a:r>
          </a:p>
          <a:p>
            <a:pPr lvl="0" indent="0">
              <a:buNone/>
            </a:pPr>
            <a:r>
              <a:rPr>
                <a:latin typeface="Courier"/>
              </a:rPr>
              <a:t>0.18550348281860352</a:t>
            </a:r>
          </a:p>
          <a:p>
            <a:pPr lvl="0" indent="0">
              <a:buNone/>
            </a:pPr>
            <a:r>
              <a:rPr i="1">
                <a:solidFill>
                  <a:srgbClr val="60A0B0"/>
                </a:solidFill>
                <a:latin typeface="Courier"/>
              </a:rPr>
              <a:t># STEP 1: Get start time</a:t>
            </a:r>
            <a:br/>
            <a:r>
              <a:rPr>
                <a:latin typeface="Courier"/>
              </a:rPr>
              <a:t>start_time </a:t>
            </a:r>
            <a:r>
              <a:rPr>
                <a:solidFill>
                  <a:srgbClr val="666666"/>
                </a:solidFill>
                <a:latin typeface="Courier"/>
              </a:rPr>
              <a:t>=</a:t>
            </a:r>
            <a:r>
              <a:rPr>
                <a:latin typeface="Courier"/>
              </a:rPr>
              <a:t> time.time()</a:t>
            </a:r>
            <a:br/>
            <a:r>
              <a:rPr i="1">
                <a:solidFill>
                  <a:srgbClr val="60A0B0"/>
                </a:solidFill>
                <a:latin typeface="Courier"/>
              </a:rPr>
              <a:t># Step 2: Run your code you want to time</a:t>
            </a:r>
            <a:br/>
            <a:r>
              <a:rPr>
                <a:latin typeface="Courier"/>
              </a:rPr>
              <a:t>result </a:t>
            </a:r>
            <a:r>
              <a:rPr>
                <a:solidFill>
                  <a:srgbClr val="666666"/>
                </a:solidFill>
                <a:latin typeface="Courier"/>
              </a:rPr>
              <a:t>=</a:t>
            </a:r>
            <a:r>
              <a:rPr>
                <a:latin typeface="Courier"/>
              </a:rPr>
              <a:t> func_two(</a:t>
            </a:r>
            <a:r>
              <a:rPr>
                <a:solidFill>
                  <a:srgbClr val="40A070"/>
                </a:solidFill>
                <a:latin typeface="Courier"/>
              </a:rPr>
              <a:t>1000000</a:t>
            </a:r>
            <a:r>
              <a:rPr>
                <a:latin typeface="Courier"/>
              </a:rPr>
              <a:t>)</a:t>
            </a:r>
            <a:br/>
            <a:r>
              <a:rPr i="1">
                <a:solidFill>
                  <a:srgbClr val="60A0B0"/>
                </a:solidFill>
                <a:latin typeface="Courier"/>
              </a:rPr>
              <a:t># Step 3: Calculate total time elapsed</a:t>
            </a:r>
            <a:br/>
            <a:r>
              <a:rPr>
                <a:latin typeface="Courier"/>
              </a:rPr>
              <a:t>end_time </a:t>
            </a:r>
            <a:r>
              <a:rPr>
                <a:solidFill>
                  <a:srgbClr val="666666"/>
                </a:solidFill>
                <a:latin typeface="Courier"/>
              </a:rPr>
              <a:t>=</a:t>
            </a:r>
            <a:r>
              <a:rPr>
                <a:latin typeface="Courier"/>
              </a:rPr>
              <a:t> time.time() </a:t>
            </a:r>
            <a:r>
              <a:rPr>
                <a:solidFill>
                  <a:srgbClr val="666666"/>
                </a:solidFill>
                <a:latin typeface="Courier"/>
              </a:rPr>
              <a:t>-</a:t>
            </a:r>
            <a:r>
              <a:rPr>
                <a:latin typeface="Courier"/>
              </a:rPr>
              <a:t> start_time</a:t>
            </a:r>
          </a:p>
          <a:p>
            <a:pPr lvl="0" indent="0">
              <a:buNone/>
            </a:pPr>
            <a:r>
              <a:rPr>
                <a:latin typeface="Courier"/>
              </a:rPr>
              <a:t>end_time</a:t>
            </a:r>
          </a:p>
          <a:p>
            <a:pPr lvl="0" indent="0">
              <a:buNone/>
            </a:pPr>
            <a:r>
              <a:rPr>
                <a:latin typeface="Courier"/>
              </a:rPr>
              <a:t>0.1496279239654541</a:t>
            </a:r>
          </a:p>
          <a:p>
            <a:pPr lvl="0" indent="0" marL="0">
              <a:spcBef>
                <a:spcPts val="3000"/>
              </a:spcBef>
              <a:buNone/>
            </a:pPr>
            <a:r>
              <a:rPr b="1"/>
              <a:t>Timeit Module</a:t>
            </a:r>
          </a:p>
          <a:p>
            <a:pPr lvl="0" indent="0" marL="0">
              <a:buNone/>
            </a:pPr>
            <a:r>
              <a:rPr/>
              <a:t>What if we have two blocks of code that are quite fast, the difference from the time.time() method may not be enough to tell which is fater. In this case, we can use the timeit module.</a:t>
            </a:r>
          </a:p>
          <a:p>
            <a:pPr lvl="0" indent="0" marL="0">
              <a:buNone/>
            </a:pPr>
            <a:r>
              <a:rPr/>
              <a:t>The timeit module takes in two strings, a statement (stmt) and a setup. It then runs the setup code and runs the stmt code some n number of times and reports back average length of time it took.</a:t>
            </a:r>
          </a:p>
          <a:p>
            <a:pPr lvl="0" indent="0">
              <a:buNone/>
            </a:pPr>
            <a:r>
              <a:rPr>
                <a:latin typeface="Courier"/>
              </a:rPr>
              <a:t>import timeit</a:t>
            </a:r>
          </a:p>
          <a:p>
            <a:pPr lvl="0" indent="0" marL="0">
              <a:buNone/>
            </a:pPr>
            <a:r>
              <a:rPr/>
              <a:t>The setup (anything that needs to be defined beforehand, such as def functions.)</a:t>
            </a:r>
          </a:p>
          <a:p>
            <a:pPr lvl="0" indent="0">
              <a:buNone/>
            </a:pPr>
            <a:r>
              <a:rPr>
                <a:latin typeface="Courier"/>
              </a:rPr>
              <a:t>setup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def func_one(n):</a:t>
            </a:r>
            <a:br/>
            <a:r>
              <a:rPr>
                <a:solidFill>
                  <a:srgbClr val="4070A0"/>
                </a:solidFill>
                <a:latin typeface="Courier"/>
              </a:rPr>
              <a:t>    return [str(num) for num in range(n)]</a:t>
            </a:r>
            <a:br/>
            <a:r>
              <a:rPr>
                <a:solidFill>
                  <a:srgbClr val="4070A0"/>
                </a:solidFill>
                <a:latin typeface="Courier"/>
              </a:rPr>
              <a:t>'''</a:t>
            </a:r>
          </a:p>
          <a:p>
            <a:pPr lvl="0" indent="0">
              <a:buNone/>
            </a:pPr>
            <a:r>
              <a:rPr>
                <a:latin typeface="Courier"/>
              </a:rPr>
              <a:t>stmt </a:t>
            </a:r>
            <a:r>
              <a:rPr>
                <a:solidFill>
                  <a:srgbClr val="666666"/>
                </a:solidFill>
                <a:latin typeface="Courier"/>
              </a:rPr>
              <a:t>=</a:t>
            </a:r>
            <a:r>
              <a:rPr>
                <a:latin typeface="Courier"/>
              </a:rPr>
              <a:t> </a:t>
            </a:r>
            <a:r>
              <a:rPr>
                <a:solidFill>
                  <a:srgbClr val="4070A0"/>
                </a:solidFill>
                <a:latin typeface="Courier"/>
              </a:rPr>
              <a:t>'func_one(100)'</a:t>
            </a:r>
          </a:p>
          <a:p>
            <a:pPr lvl="0" indent="0">
              <a:buNone/>
            </a:pPr>
            <a:r>
              <a:rPr>
                <a:latin typeface="Courier"/>
              </a:rPr>
              <a:t>timeit.timeit(stmt,setup,number</a:t>
            </a:r>
            <a:r>
              <a:rPr>
                <a:solidFill>
                  <a:srgbClr val="666666"/>
                </a:solidFill>
                <a:latin typeface="Courier"/>
              </a:rPr>
              <a:t>=</a:t>
            </a:r>
            <a:r>
              <a:rPr>
                <a:solidFill>
                  <a:srgbClr val="40A070"/>
                </a:solidFill>
                <a:latin typeface="Courier"/>
              </a:rPr>
              <a:t>100000</a:t>
            </a:r>
            <a:r>
              <a:rPr>
                <a:latin typeface="Courier"/>
              </a:rPr>
              <a:t>)</a:t>
            </a:r>
          </a:p>
          <a:p>
            <a:pPr lvl="0" indent="0">
              <a:buNone/>
            </a:pPr>
            <a:r>
              <a:rPr>
                <a:latin typeface="Courier"/>
              </a:rPr>
              <a:t>1.3161248000000114</a:t>
            </a:r>
          </a:p>
          <a:p>
            <a:pPr lvl="0" indent="0" marL="0">
              <a:buNone/>
            </a:pPr>
            <a:r>
              <a:rPr/>
              <a:t>Now let try running func_two 10,000 times and compare the length of time it took.</a:t>
            </a:r>
          </a:p>
          <a:p>
            <a:pPr lvl="0" indent="0">
              <a:buNone/>
            </a:pPr>
            <a:r>
              <a:rPr>
                <a:latin typeface="Courier"/>
              </a:rPr>
              <a:t>setup2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def func_two(n):</a:t>
            </a:r>
            <a:br/>
            <a:r>
              <a:rPr>
                <a:solidFill>
                  <a:srgbClr val="4070A0"/>
                </a:solidFill>
                <a:latin typeface="Courier"/>
              </a:rPr>
              <a:t>    return list(map(str,range(n)))</a:t>
            </a:r>
            <a:br/>
            <a:r>
              <a:rPr>
                <a:solidFill>
                  <a:srgbClr val="4070A0"/>
                </a:solidFill>
                <a:latin typeface="Courier"/>
              </a:rPr>
              <a:t>'''</a:t>
            </a:r>
          </a:p>
          <a:p>
            <a:pPr lvl="0" indent="0">
              <a:buNone/>
            </a:pPr>
            <a:r>
              <a:rPr>
                <a:latin typeface="Courier"/>
              </a:rPr>
              <a:t>stmt2 </a:t>
            </a:r>
            <a:r>
              <a:rPr>
                <a:solidFill>
                  <a:srgbClr val="666666"/>
                </a:solidFill>
                <a:latin typeface="Courier"/>
              </a:rPr>
              <a:t>=</a:t>
            </a:r>
            <a:r>
              <a:rPr>
                <a:latin typeface="Courier"/>
              </a:rPr>
              <a:t> </a:t>
            </a:r>
            <a:r>
              <a:rPr>
                <a:solidFill>
                  <a:srgbClr val="4070A0"/>
                </a:solidFill>
                <a:latin typeface="Courier"/>
              </a:rPr>
              <a:t>'func_two(100)'</a:t>
            </a:r>
          </a:p>
          <a:p>
            <a:pPr lvl="0" indent="0">
              <a:buNone/>
            </a:pPr>
            <a:r>
              <a:rPr>
                <a:latin typeface="Courier"/>
              </a:rPr>
              <a:t>timeit.timeit(stmt2,setup2,number</a:t>
            </a:r>
            <a:r>
              <a:rPr>
                <a:solidFill>
                  <a:srgbClr val="666666"/>
                </a:solidFill>
                <a:latin typeface="Courier"/>
              </a:rPr>
              <a:t>=</a:t>
            </a:r>
            <a:r>
              <a:rPr>
                <a:solidFill>
                  <a:srgbClr val="40A070"/>
                </a:solidFill>
                <a:latin typeface="Courier"/>
              </a:rPr>
              <a:t>100000</a:t>
            </a:r>
            <a:r>
              <a:rPr>
                <a:latin typeface="Courier"/>
              </a:rPr>
              <a:t>)</a:t>
            </a:r>
          </a:p>
          <a:p>
            <a:pPr lvl="0" indent="0">
              <a:buNone/>
            </a:pPr>
            <a:r>
              <a:rPr>
                <a:latin typeface="Courier"/>
              </a:rPr>
              <a:t>1.0892171000000417</a:t>
            </a:r>
          </a:p>
          <a:p>
            <a:pPr lvl="0" indent="0" marL="0">
              <a:buNone/>
            </a:pPr>
            <a:r>
              <a:rPr/>
              <a:t>It looks like func_two is more efficient. You can specify more number of runs if you want to clarify the different for fast performing functions.</a:t>
            </a:r>
          </a:p>
          <a:p>
            <a:pPr lvl="0" indent="0">
              <a:buNone/>
            </a:pPr>
            <a:r>
              <a:rPr>
                <a:latin typeface="Courier"/>
              </a:rPr>
              <a:t>timeit.timeit(stmt,setup,number</a:t>
            </a:r>
            <a:r>
              <a:rPr>
                <a:solidFill>
                  <a:srgbClr val="666666"/>
                </a:solidFill>
                <a:latin typeface="Courier"/>
              </a:rPr>
              <a:t>=</a:t>
            </a:r>
            <a:r>
              <a:rPr>
                <a:solidFill>
                  <a:srgbClr val="40A070"/>
                </a:solidFill>
                <a:latin typeface="Courier"/>
              </a:rPr>
              <a:t>1000000</a:t>
            </a:r>
            <a:r>
              <a:rPr>
                <a:latin typeface="Courier"/>
              </a:rPr>
              <a:t>)</a:t>
            </a:r>
          </a:p>
          <a:p>
            <a:pPr lvl="0" indent="0">
              <a:buNone/>
            </a:pPr>
            <a:r>
              <a:rPr>
                <a:latin typeface="Courier"/>
              </a:rPr>
              <a:t>13.129837899999984</a:t>
            </a:r>
          </a:p>
          <a:p>
            <a:pPr lvl="0" indent="0">
              <a:buNone/>
            </a:pPr>
            <a:r>
              <a:rPr>
                <a:latin typeface="Courier"/>
              </a:rPr>
              <a:t>timeit.timeit(stmt2,setup2,number</a:t>
            </a:r>
            <a:r>
              <a:rPr>
                <a:solidFill>
                  <a:srgbClr val="666666"/>
                </a:solidFill>
                <a:latin typeface="Courier"/>
              </a:rPr>
              <a:t>=</a:t>
            </a:r>
            <a:r>
              <a:rPr>
                <a:solidFill>
                  <a:srgbClr val="40A070"/>
                </a:solidFill>
                <a:latin typeface="Courier"/>
              </a:rPr>
              <a:t>1000000</a:t>
            </a:r>
            <a:r>
              <a:rPr>
                <a:latin typeface="Courier"/>
              </a:rPr>
              <a:t>)</a:t>
            </a:r>
          </a:p>
          <a:p>
            <a:pPr lvl="0" indent="0">
              <a:buNone/>
            </a:pPr>
            <a:r>
              <a:rPr>
                <a:latin typeface="Courier"/>
              </a:rPr>
              <a:t>10.894090699999992</a:t>
            </a:r>
          </a:p>
          <a:p>
            <a:pPr lvl="0" indent="0" marL="0">
              <a:spcBef>
                <a:spcPts val="3000"/>
              </a:spcBef>
              <a:buNone/>
            </a:pPr>
            <a:r>
              <a:rPr b="1"/>
              <a:t>Timing you code with Jupyter “magic” method</a:t>
            </a:r>
          </a:p>
          <a:p>
            <a:pPr lvl="0" indent="0" marL="0">
              <a:buNone/>
            </a:pPr>
            <a:r>
              <a:rPr b="1"/>
              <a:t>NOTE: This method is ONLY available in Jupyter and the magic command needs to be at the top of the cell with nothing above it (not even commented code)</a:t>
            </a:r>
          </a:p>
          <a:p>
            <a:pPr lvl="0" indent="0">
              <a:buNone/>
            </a:pPr>
            <a:r>
              <a:rPr>
                <a:solidFill>
                  <a:srgbClr val="666666"/>
                </a:solidFill>
                <a:latin typeface="Courier"/>
              </a:rPr>
              <a:t>%%</a:t>
            </a:r>
            <a:r>
              <a:rPr>
                <a:latin typeface="Courier"/>
              </a:rPr>
              <a:t>timeit</a:t>
            </a:r>
            <a:br/>
            <a:r>
              <a:rPr>
                <a:latin typeface="Courier"/>
              </a:rPr>
              <a:t>func_one(</a:t>
            </a:r>
            <a:r>
              <a:rPr>
                <a:solidFill>
                  <a:srgbClr val="40A070"/>
                </a:solidFill>
                <a:latin typeface="Courier"/>
              </a:rPr>
              <a:t>100</a:t>
            </a:r>
            <a:r>
              <a:rPr>
                <a:latin typeface="Courier"/>
              </a:rPr>
              <a:t>)</a:t>
            </a:r>
          </a:p>
          <a:p>
            <a:pPr lvl="0" indent="0">
              <a:buNone/>
            </a:pPr>
            <a:r>
              <a:rPr>
                <a:latin typeface="Courier"/>
              </a:rPr>
              <a:t>100000 loops, best of 3: 13.4 µs per loop</a:t>
            </a:r>
          </a:p>
          <a:p>
            <a:pPr lvl="0" indent="0">
              <a:buNone/>
            </a:pPr>
            <a:r>
              <a:rPr>
                <a:solidFill>
                  <a:srgbClr val="666666"/>
                </a:solidFill>
                <a:latin typeface="Courier"/>
              </a:rPr>
              <a:t>%%</a:t>
            </a:r>
            <a:r>
              <a:rPr>
                <a:latin typeface="Courier"/>
              </a:rPr>
              <a:t>timeit</a:t>
            </a:r>
            <a:br/>
            <a:r>
              <a:rPr>
                <a:latin typeface="Courier"/>
              </a:rPr>
              <a:t>func_two(</a:t>
            </a:r>
            <a:r>
              <a:rPr>
                <a:solidFill>
                  <a:srgbClr val="40A070"/>
                </a:solidFill>
                <a:latin typeface="Courier"/>
              </a:rPr>
              <a:t>100</a:t>
            </a:r>
            <a:r>
              <a:rPr>
                <a:latin typeface="Courier"/>
              </a:rPr>
              <a:t>)</a:t>
            </a:r>
          </a:p>
          <a:p>
            <a:pPr lvl="0" indent="0">
              <a:buNone/>
            </a:pPr>
            <a:r>
              <a:rPr>
                <a:latin typeface="Courier"/>
              </a:rPr>
              <a:t>100000 loops, best of 3: 10.9 µs per loop</a:t>
            </a:r>
          </a:p>
          <a:p>
            <a:pPr lvl="0" indent="0" marL="0">
              <a:buNone/>
            </a:pPr>
            <a:r>
              <a:rPr/>
              <a:t>Great! Check out the documentation for more information: https://docs.python.org/3/library/timeit.html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2022-04-22T22:37:28Z</dcterms:created>
  <dcterms:modified xsi:type="dcterms:W3CDTF">2022-04-22T22:37:28Z</dcterms:modified>
</cp:coreProperties>
</file>

<file path=docProps/custom.xml><?xml version="1.0" encoding="utf-8"?>
<Properties xmlns="http://schemas.openxmlformats.org/officeDocument/2006/custom-properties" xmlns:vt="http://schemas.openxmlformats.org/officeDocument/2006/docPropsVTypes"/>
</file>