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PDFs and Spreadsheets Puzzle Exercise</a:t>
            </a:r>
          </a:p>
        </p:txBody>
      </p:sp>
      <p:sp>
        <p:nvSpPr>
          <p:cNvPr id="3" name="Content Placeholder 2"/>
          <p:cNvSpPr>
            <a:spLocks noGrp="1"/>
          </p:cNvSpPr>
          <p:nvPr>
            <p:ph idx="1"/>
          </p:nvPr>
        </p:nvSpPr>
        <p:spPr/>
        <p:txBody>
          <a:bodyPr/>
          <a:lstStyle/>
          <a:p>
            <a:pPr lvl="0" indent="0" marL="0">
              <a:buNone/>
            </a:pPr>
            <a:r>
              <a:rPr/>
              <a:t>You will need to work with two files for this exercise and solve the following tasks:</a:t>
            </a:r>
          </a:p>
          <a:p>
            <a:pPr lvl="0"/>
            <a:r>
              <a:rPr/>
              <a:t>Task One: Grab the Google Drive link from the .csv file. (Hint: Its along the diagonal).</a:t>
            </a:r>
          </a:p>
          <a:p>
            <a:pPr lvl="0"/>
            <a:r>
              <a:rPr/>
              <a:t>Task Two: Download the PDF from the Google Drive link (we already downloaded it for you just in case you can’t download from Google Drive) and find the phone number that is in the document. Note: There are different ways of formatting a phone number!</a:t>
            </a:r>
          </a:p>
          <a:p>
            <a:pPr lvl="0" indent="0" marL="0">
              <a:spcBef>
                <a:spcPts val="3000"/>
              </a:spcBef>
              <a:buNone/>
            </a:pPr>
            <a:r>
              <a:rPr b="1"/>
              <a:t>Task One: Grab the Google Drive Link from .csv File</a:t>
            </a:r>
          </a:p>
          <a:p>
            <a:pPr lvl="0" indent="0">
              <a:buNone/>
            </a:pPr>
            <a:r>
              <a:rPr>
                <a:latin typeface="Courier"/>
              </a:rPr>
              <a:t>import csv</a:t>
            </a:r>
          </a:p>
          <a:p>
            <a:pPr lvl="0" indent="0" marL="0">
              <a:buNone/>
            </a:pPr>
            <a:r>
              <a:rPr b="1"/>
              <a:t>Grab all the lines of data.</a:t>
            </a:r>
          </a:p>
          <a:p>
            <a:pPr lvl="0" indent="0">
              <a:buNone/>
            </a:pPr>
            <a:r>
              <a:rPr>
                <a:latin typeface="Courier"/>
              </a:rPr>
              <a:t>data </a:t>
            </a:r>
            <a:r>
              <a:rPr>
                <a:solidFill>
                  <a:srgbClr val="666666"/>
                </a:solidFill>
                <a:latin typeface="Courier"/>
              </a:rPr>
              <a:t>=</a:t>
            </a:r>
            <a:r>
              <a:rPr>
                <a:latin typeface="Courier"/>
              </a:rPr>
              <a:t> open(</a:t>
            </a:r>
            <a:r>
              <a:rPr>
                <a:solidFill>
                  <a:srgbClr val="4070A0"/>
                </a:solidFill>
                <a:latin typeface="Courier"/>
              </a:rPr>
              <a:t>'Exercise_Files/find_the_link.csv'</a:t>
            </a:r>
            <a:r>
              <a:rPr>
                <a:latin typeface="Courier"/>
              </a:rPr>
              <a:t>,encoding</a:t>
            </a:r>
            <a:r>
              <a:rPr>
                <a:solidFill>
                  <a:srgbClr val="666666"/>
                </a:solidFill>
                <a:latin typeface="Courier"/>
              </a:rPr>
              <a:t>=</a:t>
            </a:r>
            <a:r>
              <a:rPr>
                <a:solidFill>
                  <a:srgbClr val="4070A0"/>
                </a:solidFill>
                <a:latin typeface="Courier"/>
              </a:rPr>
              <a:t>"utf-8"</a:t>
            </a:r>
            <a:r>
              <a:rPr>
                <a:latin typeface="Courier"/>
              </a:rPr>
              <a:t>)</a:t>
            </a:r>
            <a:br/>
            <a:r>
              <a:rPr>
                <a:latin typeface="Courier"/>
              </a:rPr>
              <a:t>csv_data </a:t>
            </a:r>
            <a:r>
              <a:rPr>
                <a:solidFill>
                  <a:srgbClr val="666666"/>
                </a:solidFill>
                <a:latin typeface="Courier"/>
              </a:rPr>
              <a:t>=</a:t>
            </a:r>
            <a:r>
              <a:rPr>
                <a:latin typeface="Courier"/>
              </a:rPr>
              <a:t> csv.reader(data)</a:t>
            </a:r>
            <a:br/>
            <a:r>
              <a:rPr>
                <a:latin typeface="Courier"/>
              </a:rPr>
              <a:t>data_lines </a:t>
            </a:r>
            <a:r>
              <a:rPr>
                <a:solidFill>
                  <a:srgbClr val="666666"/>
                </a:solidFill>
                <a:latin typeface="Courier"/>
              </a:rPr>
              <a:t>=</a:t>
            </a:r>
            <a:r>
              <a:rPr>
                <a:latin typeface="Courier"/>
              </a:rPr>
              <a:t> list(csv_data)</a:t>
            </a:r>
          </a:p>
          <a:p>
            <a:pPr lvl="0" indent="0" marL="0">
              <a:buNone/>
            </a:pPr>
            <a:r>
              <a:rPr b="1"/>
              <a:t>We can see its along the diagonal, which means the values are at the index position that matches the row’s number order. So the 1st letter is the 1st item in the 1st row, the 2nd letter is the 2nd item in the 2nd row, the 3rd item is the 3rd letter in the 3rd row and so on. We can use enumerate to track the row number and simply index off the data_lines.</a:t>
            </a:r>
          </a:p>
          <a:p>
            <a:pPr lvl="0" indent="0" marL="0">
              <a:buNone/>
            </a:pPr>
            <a:r>
              <a:rPr b="1"/>
              <a:t>Method One</a:t>
            </a:r>
          </a:p>
          <a:p>
            <a:pPr lvl="0" indent="0">
              <a:buNone/>
            </a:pPr>
            <a:r>
              <a:rPr>
                <a:latin typeface="Courier"/>
              </a:rPr>
              <a:t>link_list </a:t>
            </a:r>
            <a:r>
              <a:rPr>
                <a:solidFill>
                  <a:srgbClr val="666666"/>
                </a:solidFill>
                <a:latin typeface="Courier"/>
              </a:rPr>
              <a:t>=</a:t>
            </a:r>
            <a:r>
              <a:rPr>
                <a:latin typeface="Courier"/>
              </a:rPr>
              <a:t> []</a:t>
            </a:r>
            <a:br/>
            <a:r>
              <a:rPr b="1">
                <a:solidFill>
                  <a:srgbClr val="007020"/>
                </a:solidFill>
                <a:latin typeface="Courier"/>
              </a:rPr>
              <a:t>for</a:t>
            </a:r>
            <a:r>
              <a:rPr>
                <a:latin typeface="Courier"/>
              </a:rPr>
              <a:t> row_num,data </a:t>
            </a:r>
            <a:r>
              <a:rPr b="1">
                <a:solidFill>
                  <a:srgbClr val="007020"/>
                </a:solidFill>
                <a:latin typeface="Courier"/>
              </a:rPr>
              <a:t>in</a:t>
            </a:r>
            <a:r>
              <a:rPr>
                <a:latin typeface="Courier"/>
              </a:rPr>
              <a:t> enumerate(data_lines):</a:t>
            </a:r>
            <a:br/>
            <a:r>
              <a:rPr>
                <a:latin typeface="Courier"/>
              </a:rPr>
              <a:t>    link_list.append(data[row_num])</a:t>
            </a:r>
          </a:p>
          <a:p>
            <a:pPr lvl="0" indent="0">
              <a:buNone/>
            </a:pPr>
            <a:r>
              <a:rPr i="1">
                <a:solidFill>
                  <a:srgbClr val="60A0B0"/>
                </a:solidFill>
                <a:latin typeface="Courier"/>
              </a:rPr>
              <a:t>''</a:t>
            </a:r>
            <a:r>
              <a:rPr>
                <a:latin typeface="Courier"/>
              </a:rPr>
              <a:t>.join(link_list)</a:t>
            </a:r>
          </a:p>
          <a:p>
            <a:pPr lvl="0" indent="0">
              <a:buNone/>
            </a:pPr>
            <a:r>
              <a:rPr>
                <a:latin typeface="Courier"/>
              </a:rPr>
              <a:t>'https://drive.google.com/open?id=1G6SEgg018UB4_4xsAJJ5TdzrhmXipr4Q'</a:t>
            </a:r>
          </a:p>
          <a:p>
            <a:pPr lvl="0" indent="0" marL="0">
              <a:buNone/>
            </a:pPr>
            <a:r>
              <a:rPr b="1"/>
              <a:t>Method Two</a:t>
            </a:r>
          </a:p>
          <a:p>
            <a:pPr lvl="0" indent="0">
              <a:buNone/>
            </a:pPr>
            <a:r>
              <a:rPr>
                <a:latin typeface="Courier"/>
              </a:rPr>
              <a:t>link_str </a:t>
            </a:r>
            <a:r>
              <a:rPr>
                <a:solidFill>
                  <a:srgbClr val="666666"/>
                </a:solidFill>
                <a:latin typeface="Courier"/>
              </a:rPr>
              <a:t>=</a:t>
            </a:r>
            <a:r>
              <a:rPr>
                <a:latin typeface="Courier"/>
              </a:rPr>
              <a:t> </a:t>
            </a:r>
            <a:r>
              <a:rPr>
                <a:solidFill>
                  <a:srgbClr val="4070A0"/>
                </a:solidFill>
                <a:latin typeface="Courier"/>
              </a:rPr>
              <a:t>''</a:t>
            </a:r>
            <a:br/>
            <a:r>
              <a:rPr b="1">
                <a:solidFill>
                  <a:srgbClr val="007020"/>
                </a:solidFill>
                <a:latin typeface="Courier"/>
              </a:rPr>
              <a:t>for</a:t>
            </a:r>
            <a:r>
              <a:rPr>
                <a:latin typeface="Courier"/>
              </a:rPr>
              <a:t> row_num,data </a:t>
            </a:r>
            <a:r>
              <a:rPr b="1">
                <a:solidFill>
                  <a:srgbClr val="007020"/>
                </a:solidFill>
                <a:latin typeface="Courier"/>
              </a:rPr>
              <a:t>in</a:t>
            </a:r>
            <a:r>
              <a:rPr>
                <a:latin typeface="Courier"/>
              </a:rPr>
              <a:t> enumerate(data_lines):</a:t>
            </a:r>
            <a:br/>
            <a:r>
              <a:rPr>
                <a:latin typeface="Courier"/>
              </a:rPr>
              <a:t>    link_str</a:t>
            </a:r>
            <a:r>
              <a:rPr>
                <a:solidFill>
                  <a:srgbClr val="666666"/>
                </a:solidFill>
                <a:latin typeface="Courier"/>
              </a:rPr>
              <a:t>+=</a:t>
            </a:r>
            <a:r>
              <a:rPr>
                <a:latin typeface="Courier"/>
              </a:rPr>
              <a:t>data[row_num]</a:t>
            </a:r>
          </a:p>
          <a:p>
            <a:pPr lvl="0" indent="0">
              <a:buNone/>
            </a:pPr>
            <a:r>
              <a:rPr>
                <a:latin typeface="Courier"/>
              </a:rPr>
              <a:t>link_str</a:t>
            </a:r>
          </a:p>
          <a:p>
            <a:pPr lvl="0" indent="0">
              <a:buNone/>
            </a:pPr>
            <a:r>
              <a:rPr>
                <a:latin typeface="Courier"/>
              </a:rPr>
              <a:t>'https://drive.google.com/open?id=1G6SEgg018UB4_4xsAJJ5TdzrhmXipr4Q'</a:t>
            </a:r>
          </a:p>
          <a:p>
            <a:pPr lvl="0" indent="0" marL="0">
              <a:spcBef>
                <a:spcPts val="3000"/>
              </a:spcBef>
              <a:buNone/>
            </a:pPr>
            <a:r>
              <a:rPr b="1"/>
              <a:t>Task Two: Download the PDF from the Google Drive link and find the phone number that is in the document.</a:t>
            </a:r>
          </a:p>
          <a:p>
            <a:pPr lvl="0" indent="0">
              <a:buNone/>
            </a:pPr>
            <a:r>
              <a:rPr>
                <a:latin typeface="Courier"/>
              </a:rPr>
              <a:t>import PyPDF2</a:t>
            </a:r>
          </a:p>
          <a:p>
            <a:pPr lvl="0" indent="0">
              <a:buNone/>
            </a:pPr>
            <a:r>
              <a:rPr>
                <a:latin typeface="Courier"/>
              </a:rPr>
              <a:t>f </a:t>
            </a:r>
            <a:r>
              <a:rPr>
                <a:solidFill>
                  <a:srgbClr val="666666"/>
                </a:solidFill>
                <a:latin typeface="Courier"/>
              </a:rPr>
              <a:t>=</a:t>
            </a:r>
            <a:r>
              <a:rPr>
                <a:latin typeface="Courier"/>
              </a:rPr>
              <a:t> open(</a:t>
            </a:r>
            <a:r>
              <a:rPr>
                <a:solidFill>
                  <a:srgbClr val="4070A0"/>
                </a:solidFill>
                <a:latin typeface="Courier"/>
              </a:rPr>
              <a:t>'Exercise_Files/Find_the_Phone_Number.pdf'</a:t>
            </a:r>
            <a:r>
              <a:rPr>
                <a:latin typeface="Courier"/>
              </a:rPr>
              <a:t>,</a:t>
            </a:r>
            <a:r>
              <a:rPr>
                <a:solidFill>
                  <a:srgbClr val="4070A0"/>
                </a:solidFill>
                <a:latin typeface="Courier"/>
              </a:rPr>
              <a:t>'rb'</a:t>
            </a:r>
            <a:r>
              <a:rPr>
                <a:latin typeface="Courier"/>
              </a:rPr>
              <a:t>)</a:t>
            </a:r>
          </a:p>
          <a:p>
            <a:pPr lvl="0" indent="0">
              <a:buNone/>
            </a:pPr>
            <a:r>
              <a:rPr>
                <a:latin typeface="Courier"/>
              </a:rPr>
              <a:t>pdf </a:t>
            </a:r>
            <a:r>
              <a:rPr>
                <a:solidFill>
                  <a:srgbClr val="666666"/>
                </a:solidFill>
                <a:latin typeface="Courier"/>
              </a:rPr>
              <a:t>=</a:t>
            </a:r>
            <a:r>
              <a:rPr>
                <a:latin typeface="Courier"/>
              </a:rPr>
              <a:t> PyPDF2.PdfFileReader(f)</a:t>
            </a:r>
          </a:p>
          <a:p>
            <a:pPr lvl="0" indent="0">
              <a:buNone/>
            </a:pPr>
            <a:r>
              <a:rPr>
                <a:latin typeface="Courier"/>
              </a:rPr>
              <a:t>pdf.numPages</a:t>
            </a:r>
          </a:p>
          <a:p>
            <a:pPr lvl="0" indent="0">
              <a:buNone/>
            </a:pPr>
            <a:r>
              <a:rPr>
                <a:latin typeface="Courier"/>
              </a:rPr>
              <a:t>17</a:t>
            </a:r>
          </a:p>
          <a:p>
            <a:pPr lvl="0" indent="0" marL="0">
              <a:spcBef>
                <a:spcPts val="3000"/>
              </a:spcBef>
              <a:buNone/>
            </a:pPr>
            <a:r>
              <a:rPr b="1"/>
              <a:t>Phone Number Matching</a:t>
            </a:r>
          </a:p>
          <a:p>
            <a:pPr lvl="0" indent="0" marL="0">
              <a:buNone/>
            </a:pPr>
            <a:r>
              <a:rPr/>
              <a:t>Lot’s of ways to do this, but you had to figure out the phone number was in format ###.###.####</a:t>
            </a:r>
          </a:p>
          <a:p>
            <a:pPr lvl="0" indent="0" marL="0">
              <a:buNone/>
            </a:pPr>
            <a:r>
              <a:rPr/>
              <a:t>Hint: https://stackoverflow.com/questions/4697882/how-can-i-find-all-matches-to-a-regular-expression-in-python</a:t>
            </a:r>
          </a:p>
          <a:p>
            <a:pPr lvl="0" indent="0">
              <a:buNone/>
            </a:pPr>
            <a:r>
              <a:rPr>
                <a:latin typeface="Courier"/>
              </a:rPr>
              <a:t>import re</a:t>
            </a:r>
          </a:p>
          <a:p>
            <a:pPr lvl="0" indent="0">
              <a:buNone/>
            </a:pPr>
            <a:r>
              <a:rPr>
                <a:latin typeface="Courier"/>
              </a:rPr>
              <a:t>pattern </a:t>
            </a:r>
            <a:r>
              <a:rPr>
                <a:solidFill>
                  <a:srgbClr val="666666"/>
                </a:solidFill>
                <a:latin typeface="Courier"/>
              </a:rPr>
              <a:t>=</a:t>
            </a:r>
            <a:r>
              <a:rPr>
                <a:latin typeface="Courier"/>
              </a:rPr>
              <a:t> </a:t>
            </a:r>
            <a:r>
              <a:rPr>
                <a:solidFill>
                  <a:srgbClr val="4070A0"/>
                </a:solidFill>
                <a:latin typeface="Courier"/>
              </a:rPr>
              <a:t>r'\d{3}'</a:t>
            </a:r>
          </a:p>
          <a:p>
            <a:pPr lvl="0" indent="0">
              <a:buNone/>
            </a:pPr>
            <a:r>
              <a:rPr>
                <a:latin typeface="Courier"/>
              </a:rPr>
              <a:t>all_text </a:t>
            </a:r>
            <a:r>
              <a:rPr>
                <a:solidFill>
                  <a:srgbClr val="666666"/>
                </a:solidFill>
                <a:latin typeface="Courier"/>
              </a:rPr>
              <a:t>=</a:t>
            </a:r>
            <a:r>
              <a:rPr>
                <a:latin typeface="Courier"/>
              </a:rPr>
              <a:t> </a:t>
            </a:r>
            <a:r>
              <a:rPr>
                <a:solidFill>
                  <a:srgbClr val="4070A0"/>
                </a:solidFill>
                <a:latin typeface="Courier"/>
              </a:rPr>
              <a:t>''</a:t>
            </a:r>
            <a:br/>
            <a:br/>
            <a:r>
              <a:rPr b="1">
                <a:solidFill>
                  <a:srgbClr val="007020"/>
                </a:solidFill>
                <a:latin typeface="Courier"/>
              </a:rPr>
              <a:t>for</a:t>
            </a:r>
            <a:r>
              <a:rPr>
                <a:latin typeface="Courier"/>
              </a:rPr>
              <a:t> n </a:t>
            </a:r>
            <a:r>
              <a:rPr b="1">
                <a:solidFill>
                  <a:srgbClr val="007020"/>
                </a:solidFill>
                <a:latin typeface="Courier"/>
              </a:rPr>
              <a:t>in</a:t>
            </a:r>
            <a:r>
              <a:rPr>
                <a:latin typeface="Courier"/>
              </a:rPr>
              <a:t> range(pdf.numPages):</a:t>
            </a:r>
            <a:br/>
            <a:r>
              <a:rPr>
                <a:latin typeface="Courier"/>
              </a:rPr>
              <a:t>    </a:t>
            </a:r>
            <a:br/>
            <a:r>
              <a:rPr>
                <a:latin typeface="Courier"/>
              </a:rPr>
              <a:t>    page </a:t>
            </a:r>
            <a:r>
              <a:rPr>
                <a:solidFill>
                  <a:srgbClr val="666666"/>
                </a:solidFill>
                <a:latin typeface="Courier"/>
              </a:rPr>
              <a:t>=</a:t>
            </a:r>
            <a:r>
              <a:rPr>
                <a:latin typeface="Courier"/>
              </a:rPr>
              <a:t> pdf.getPage(n)</a:t>
            </a:r>
            <a:br/>
            <a:r>
              <a:rPr>
                <a:latin typeface="Courier"/>
              </a:rPr>
              <a:t>    page_text </a:t>
            </a:r>
            <a:r>
              <a:rPr>
                <a:solidFill>
                  <a:srgbClr val="666666"/>
                </a:solidFill>
                <a:latin typeface="Courier"/>
              </a:rPr>
              <a:t>=</a:t>
            </a:r>
            <a:r>
              <a:rPr>
                <a:latin typeface="Courier"/>
              </a:rPr>
              <a:t> page.extractText()</a:t>
            </a:r>
            <a:br/>
            <a:r>
              <a:rPr>
                <a:latin typeface="Courier"/>
              </a:rPr>
              <a:t>    </a:t>
            </a:r>
            <a:br/>
            <a:r>
              <a:rPr>
                <a:latin typeface="Courier"/>
              </a:rPr>
              <a:t>    all_text </a:t>
            </a:r>
            <a:r>
              <a:rPr>
                <a:solidFill>
                  <a:srgbClr val="666666"/>
                </a:solidFill>
                <a:latin typeface="Courier"/>
              </a:rPr>
              <a:t>=</a:t>
            </a:r>
            <a:r>
              <a:rPr>
                <a:latin typeface="Courier"/>
              </a:rPr>
              <a:t> all_text</a:t>
            </a:r>
            <a:r>
              <a:rPr>
                <a:solidFill>
                  <a:srgbClr val="666666"/>
                </a:solidFill>
                <a:latin typeface="Courier"/>
              </a:rPr>
              <a:t>+</a:t>
            </a:r>
            <a:r>
              <a:rPr>
                <a:solidFill>
                  <a:srgbClr val="4070A0"/>
                </a:solidFill>
                <a:latin typeface="Courier"/>
              </a:rPr>
              <a:t>' '</a:t>
            </a:r>
            <a:r>
              <a:rPr>
                <a:solidFill>
                  <a:srgbClr val="666666"/>
                </a:solidFill>
                <a:latin typeface="Courier"/>
              </a:rPr>
              <a:t>+</a:t>
            </a:r>
            <a:r>
              <a:rPr>
                <a:latin typeface="Courier"/>
              </a:rPr>
              <a:t>page_text</a:t>
            </a:r>
          </a:p>
          <a:p>
            <a:pPr lvl="0" indent="0">
              <a:buNone/>
            </a:pPr>
            <a:r>
              <a:rPr b="1">
                <a:solidFill>
                  <a:srgbClr val="007020"/>
                </a:solidFill>
                <a:latin typeface="Courier"/>
              </a:rPr>
              <a:t>for</a:t>
            </a:r>
            <a:r>
              <a:rPr>
                <a:latin typeface="Courier"/>
              </a:rPr>
              <a:t> match </a:t>
            </a:r>
            <a:r>
              <a:rPr b="1">
                <a:solidFill>
                  <a:srgbClr val="007020"/>
                </a:solidFill>
                <a:latin typeface="Courier"/>
              </a:rPr>
              <a:t>in</a:t>
            </a:r>
            <a:r>
              <a:rPr>
                <a:latin typeface="Courier"/>
              </a:rPr>
              <a:t> re.finditer(pattern,all_text):</a:t>
            </a:r>
            <a:br/>
            <a:r>
              <a:rPr>
                <a:latin typeface="Courier"/>
              </a:rPr>
              <a:t>    print(match)</a:t>
            </a:r>
          </a:p>
          <a:p>
            <a:pPr lvl="0" indent="0" marL="0">
              <a:buNone/>
            </a:pPr>
            <a:r>
              <a:rPr/>
              <a:t>Once you know the correct pattern:</a:t>
            </a:r>
          </a:p>
          <a:p>
            <a:pPr lvl="0" indent="0">
              <a:buNone/>
            </a:pPr>
            <a:r>
              <a:rPr>
                <a:latin typeface="Courier"/>
              </a:rPr>
              <a:t>import re</a:t>
            </a:r>
          </a:p>
          <a:p>
            <a:pPr lvl="0" indent="0">
              <a:buNone/>
            </a:pPr>
            <a:r>
              <a:rPr>
                <a:latin typeface="Courier"/>
              </a:rPr>
              <a:t>pattern </a:t>
            </a:r>
            <a:r>
              <a:rPr>
                <a:solidFill>
                  <a:srgbClr val="666666"/>
                </a:solidFill>
                <a:latin typeface="Courier"/>
              </a:rPr>
              <a:t>=</a:t>
            </a:r>
            <a:r>
              <a:rPr>
                <a:latin typeface="Courier"/>
              </a:rPr>
              <a:t> </a:t>
            </a:r>
            <a:r>
              <a:rPr>
                <a:solidFill>
                  <a:srgbClr val="4070A0"/>
                </a:solidFill>
                <a:latin typeface="Courier"/>
              </a:rPr>
              <a:t>r'\d{3}.\d{3}.\d{4}'</a:t>
            </a:r>
            <a:r>
              <a:rPr>
                <a:latin typeface="Courier"/>
              </a:rPr>
              <a:t> </a:t>
            </a:r>
          </a:p>
          <a:p>
            <a:pPr lvl="0" indent="0">
              <a:buNone/>
            </a:pPr>
            <a:r>
              <a:rPr b="1">
                <a:solidFill>
                  <a:srgbClr val="007020"/>
                </a:solidFill>
                <a:latin typeface="Courier"/>
              </a:rPr>
              <a:t>for</a:t>
            </a:r>
            <a:r>
              <a:rPr>
                <a:latin typeface="Courier"/>
              </a:rPr>
              <a:t> n </a:t>
            </a:r>
            <a:r>
              <a:rPr b="1">
                <a:solidFill>
                  <a:srgbClr val="007020"/>
                </a:solidFill>
                <a:latin typeface="Courier"/>
              </a:rPr>
              <a:t>in</a:t>
            </a:r>
            <a:r>
              <a:rPr>
                <a:latin typeface="Courier"/>
              </a:rPr>
              <a:t> range(pdf.numPages):</a:t>
            </a:r>
            <a:br/>
            <a:r>
              <a:rPr>
                <a:latin typeface="Courier"/>
              </a:rPr>
              <a:t>    </a:t>
            </a:r>
            <a:br/>
            <a:r>
              <a:rPr>
                <a:latin typeface="Courier"/>
              </a:rPr>
              <a:t>    page  </a:t>
            </a:r>
            <a:r>
              <a:rPr>
                <a:solidFill>
                  <a:srgbClr val="666666"/>
                </a:solidFill>
                <a:latin typeface="Courier"/>
              </a:rPr>
              <a:t>=</a:t>
            </a:r>
            <a:r>
              <a:rPr>
                <a:latin typeface="Courier"/>
              </a:rPr>
              <a:t> pdf.getPage(n)</a:t>
            </a:r>
            <a:br/>
            <a:r>
              <a:rPr>
                <a:latin typeface="Courier"/>
              </a:rPr>
              <a:t>    page_text </a:t>
            </a:r>
            <a:r>
              <a:rPr>
                <a:solidFill>
                  <a:srgbClr val="666666"/>
                </a:solidFill>
                <a:latin typeface="Courier"/>
              </a:rPr>
              <a:t>=</a:t>
            </a:r>
            <a:r>
              <a:rPr>
                <a:latin typeface="Courier"/>
              </a:rPr>
              <a:t> page.extractText()</a:t>
            </a:r>
            <a:br/>
            <a:r>
              <a:rPr>
                <a:latin typeface="Courier"/>
              </a:rPr>
              <a:t>    match </a:t>
            </a:r>
            <a:r>
              <a:rPr>
                <a:solidFill>
                  <a:srgbClr val="666666"/>
                </a:solidFill>
                <a:latin typeface="Courier"/>
              </a:rPr>
              <a:t>=</a:t>
            </a:r>
            <a:r>
              <a:rPr>
                <a:latin typeface="Courier"/>
              </a:rPr>
              <a:t> re.search(pattern,page_text)</a:t>
            </a:r>
            <a:br/>
            <a:r>
              <a:rPr>
                <a:latin typeface="Courier"/>
              </a:rPr>
              <a:t>    </a:t>
            </a:r>
            <a:br/>
            <a:r>
              <a:rPr>
                <a:latin typeface="Courier"/>
              </a:rPr>
              <a:t>    </a:t>
            </a:r>
            <a:r>
              <a:rPr b="1">
                <a:solidFill>
                  <a:srgbClr val="007020"/>
                </a:solidFill>
                <a:latin typeface="Courier"/>
              </a:rPr>
              <a:t>if</a:t>
            </a:r>
            <a:r>
              <a:rPr>
                <a:latin typeface="Courier"/>
              </a:rPr>
              <a:t> match:</a:t>
            </a:r>
            <a:br/>
            <a:r>
              <a:rPr>
                <a:latin typeface="Courier"/>
              </a:rPr>
              <a:t>        print(match.group())</a:t>
            </a:r>
          </a:p>
          <a:p>
            <a:pPr lvl="0" indent="0">
              <a:buNone/>
            </a:pPr>
            <a:r>
              <a:rPr>
                <a:latin typeface="Courier"/>
              </a:rPr>
              <a:t>505.503.4455</a:t>
            </a:r>
          </a:p>
          <a:p>
            <a:pPr lvl="0" indent="0" marL="0">
              <a:buNone/>
            </a:pPr>
            <a:r>
              <a:rPr/>
              <a:t>Great Job! Information on this phone number: * https://www.businessinsider.com/better-call-saul-billboard-and-phone-number-2014-7 * https://www.reddit.com/r/betterCallSaul/comments/4awouf/heres_a_list_of_real_numbers_you_can_call_from/ * https://www.amc.com/shows/better-call-saul/talk/2020/03/saul-goodmans-phone-number-is-the-latest-breaking-bad-callback</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2022-04-22T22:37:31Z</dcterms:created>
  <dcterms:modified xsi:type="dcterms:W3CDTF">2022-04-22T22:37:31Z</dcterms:modified>
</cp:coreProperties>
</file>

<file path=docProps/custom.xml><?xml version="1.0" encoding="utf-8"?>
<Properties xmlns="http://schemas.openxmlformats.org/officeDocument/2006/custom-properties" xmlns:vt="http://schemas.openxmlformats.org/officeDocument/2006/docPropsVTypes"/>
</file>