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python.org/3/library/imaplib.html#imap4-example" TargetMode="External" /><Relationship Id="rId3" Type="http://schemas.openxmlformats.org/officeDocument/2006/relationships/hyperlink" Target="https://docs.python.org/3/library/email.examples.html"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Received Emails</a:t>
            </a:r>
          </a:p>
        </p:txBody>
      </p:sp>
      <p:sp>
        <p:nvSpPr>
          <p:cNvPr id="3" name="Content Placeholder 2"/>
          <p:cNvSpPr>
            <a:spLocks noGrp="1"/>
          </p:cNvSpPr>
          <p:nvPr>
            <p:ph idx="1"/>
          </p:nvPr>
        </p:nvSpPr>
        <p:spPr/>
        <p:txBody>
          <a:bodyPr/>
          <a:lstStyle/>
          <a:p>
            <a:pPr lvl="0" indent="0" marL="0">
              <a:buNone/>
            </a:pPr>
            <a:r>
              <a:rPr/>
              <a:t>Now that we understand how to send emails progammatically with Python, let’s explore how we can read and search recieved emails. To do we will use the built-in </a:t>
            </a:r>
            <a:r>
              <a:rPr>
                <a:hlinkClick r:id="rId2"/>
              </a:rPr>
              <a:t>imaplib library</a:t>
            </a:r>
            <a:r>
              <a:rPr/>
              <a:t>. We will also use the built in </a:t>
            </a:r>
            <a:r>
              <a:rPr>
                <a:hlinkClick r:id="rId3"/>
              </a:rPr>
              <a:t>email</a:t>
            </a:r>
            <a:r>
              <a:rPr/>
              <a:t> library for parsing through the recieved emails.</a:t>
            </a:r>
          </a:p>
          <a:p>
            <a:pPr lvl="0" indent="0">
              <a:buNone/>
            </a:pPr>
            <a:r>
              <a:rPr>
                <a:latin typeface="Courier"/>
              </a:rPr>
              <a:t>import imaplib</a:t>
            </a:r>
          </a:p>
          <a:p>
            <a:pPr lvl="0" indent="0">
              <a:buNone/>
            </a:pPr>
            <a:r>
              <a:rPr>
                <a:latin typeface="Courier"/>
              </a:rPr>
              <a:t>M </a:t>
            </a:r>
            <a:r>
              <a:rPr>
                <a:solidFill>
                  <a:srgbClr val="666666"/>
                </a:solidFill>
                <a:latin typeface="Courier"/>
              </a:rPr>
              <a:t>=</a:t>
            </a:r>
            <a:r>
              <a:rPr>
                <a:latin typeface="Courier"/>
              </a:rPr>
              <a:t> imaplib.IMAP4_SSL(</a:t>
            </a:r>
            <a:r>
              <a:rPr>
                <a:solidFill>
                  <a:srgbClr val="4070A0"/>
                </a:solidFill>
                <a:latin typeface="Courier"/>
              </a:rPr>
              <a:t>'imap.gmail.com'</a:t>
            </a:r>
            <a:r>
              <a:rPr>
                <a:latin typeface="Courier"/>
              </a:rPr>
              <a:t>)</a:t>
            </a:r>
          </a:p>
          <a:p>
            <a:pPr lvl="0" indent="0">
              <a:buNone/>
            </a:pPr>
            <a:r>
              <a:rPr>
                <a:latin typeface="Courier"/>
              </a:rPr>
              <a:t>import getpass</a:t>
            </a:r>
          </a:p>
          <a:p>
            <a:pPr lvl="0" indent="0">
              <a:buNone/>
            </a:pPr>
            <a:r>
              <a:rPr>
                <a:latin typeface="Courier"/>
              </a:rPr>
              <a:t>user </a:t>
            </a:r>
            <a:r>
              <a:rPr>
                <a:solidFill>
                  <a:srgbClr val="666666"/>
                </a:solidFill>
                <a:latin typeface="Courier"/>
              </a:rPr>
              <a:t>=</a:t>
            </a:r>
            <a:r>
              <a:rPr>
                <a:latin typeface="Courier"/>
              </a:rPr>
              <a:t> input(</a:t>
            </a:r>
            <a:r>
              <a:rPr>
                <a:solidFill>
                  <a:srgbClr val="4070A0"/>
                </a:solidFill>
                <a:latin typeface="Courier"/>
              </a:rPr>
              <a:t>"Enter your email: "</a:t>
            </a:r>
            <a:r>
              <a:rPr>
                <a:latin typeface="Courier"/>
              </a:rPr>
              <a:t>)</a:t>
            </a:r>
          </a:p>
          <a:p>
            <a:pPr lvl="0" indent="0">
              <a:buNone/>
            </a:pPr>
            <a:r>
              <a:rPr i="1">
                <a:solidFill>
                  <a:srgbClr val="60A0B0"/>
                </a:solidFill>
                <a:latin typeface="Courier"/>
              </a:rPr>
              <a:t># Remember , you may need an app password if you are a gmail user</a:t>
            </a:r>
            <a:br/>
            <a:r>
              <a:rPr i="1">
                <a:solidFill>
                  <a:srgbClr val="60A0B0"/>
                </a:solidFill>
                <a:latin typeface="Courier"/>
              </a:rPr>
              <a:t># </a:t>
            </a:r>
            <a:br/>
            <a:r>
              <a:rPr>
                <a:latin typeface="Courier"/>
              </a:rPr>
              <a:t>password </a:t>
            </a:r>
            <a:r>
              <a:rPr>
                <a:solidFill>
                  <a:srgbClr val="666666"/>
                </a:solidFill>
                <a:latin typeface="Courier"/>
              </a:rPr>
              <a:t>=</a:t>
            </a:r>
            <a:r>
              <a:rPr>
                <a:latin typeface="Courier"/>
              </a:rPr>
              <a:t> getpass.getpass(</a:t>
            </a:r>
            <a:r>
              <a:rPr>
                <a:solidFill>
                  <a:srgbClr val="4070A0"/>
                </a:solidFill>
                <a:latin typeface="Courier"/>
              </a:rPr>
              <a:t>"Enter your password: "</a:t>
            </a:r>
            <a:r>
              <a:rPr>
                <a:latin typeface="Courier"/>
              </a:rPr>
              <a:t>)</a:t>
            </a:r>
          </a:p>
          <a:p>
            <a:pPr lvl="0" indent="0">
              <a:buNone/>
            </a:pPr>
            <a:r>
              <a:rPr>
                <a:latin typeface="Courier"/>
              </a:rPr>
              <a:t>Enter your password: ········</a:t>
            </a:r>
          </a:p>
          <a:p>
            <a:pPr lvl="0" indent="0">
              <a:buNone/>
            </a:pPr>
            <a:r>
              <a:rPr>
                <a:latin typeface="Courier"/>
              </a:rPr>
              <a:t>M.login(user,password)</a:t>
            </a:r>
          </a:p>
          <a:p>
            <a:pPr lvl="0" indent="0">
              <a:buNone/>
            </a:pPr>
            <a:r>
              <a:rPr>
                <a:latin typeface="Courier"/>
              </a:rPr>
              <a:t>M.list()</a:t>
            </a:r>
          </a:p>
          <a:p>
            <a:pPr lvl="0" indent="0">
              <a:buNone/>
            </a:pPr>
            <a:r>
              <a:rPr>
                <a:latin typeface="Courier"/>
              </a:rPr>
              <a:t>('OK',
 [b'(\\HasNoChildren) "/" "INBOX"',
  b'(\\HasNoChildren) "/" "Personal"',
  b'(\\HasNoChildren) "/" "Receipts"',
  b'(\\HasNoChildren) "/" "Sent"',
  b'(\\HasNoChildren) "/" "Trash"',
  b'(\\HasNoChildren) "/" "Travel"',
  b'(\\HasNoChildren) "/" "Work"',
  b'(\\HasChildren \\Noselect) "/" "[Gmail]"',
  b'(\\All \\HasNoChildren) "/" "[Gmail]/All Mail"',
  b'(\\Drafts \\HasNoChildren) "/" "[Gmail]/Drafts"',
  b'(\\HasNoChildren \\Important) "/" "[Gmail]/Important"',
  b'(\\HasNoChildren \\Sent) "/" "[Gmail]/Sent Mail"',
  b'(\\HasNoChildren \\Junk) "/" "[Gmail]/Spam"',
  b'(\\Flagged \\HasNoChildren) "/" "[Gmail]/Starred"',
  b'(\\HasNoChildren \\Trash) "/" "[Gmail]/Trash"'])</a:t>
            </a:r>
          </a:p>
          <a:p>
            <a:pPr lvl="0" indent="0">
              <a:buNone/>
            </a:pPr>
            <a:r>
              <a:rPr i="1">
                <a:solidFill>
                  <a:srgbClr val="60A0B0"/>
                </a:solidFill>
                <a:latin typeface="Courier"/>
              </a:rPr>
              <a:t># Connect to your inbox</a:t>
            </a:r>
            <a:br/>
            <a:r>
              <a:rPr>
                <a:latin typeface="Courier"/>
              </a:rPr>
              <a:t>M.select(</a:t>
            </a:r>
            <a:r>
              <a:rPr>
                <a:solidFill>
                  <a:srgbClr val="4070A0"/>
                </a:solidFill>
                <a:latin typeface="Courier"/>
              </a:rPr>
              <a:t>"inbox"</a:t>
            </a:r>
            <a:r>
              <a:rPr>
                <a:latin typeface="Courier"/>
              </a:rPr>
              <a:t>)</a:t>
            </a:r>
          </a:p>
          <a:p>
            <a:pPr lvl="0" indent="0">
              <a:buNone/>
            </a:pPr>
            <a:r>
              <a:rPr>
                <a:latin typeface="Courier"/>
              </a:rPr>
              <a:t>('OK', [b'28297'])</a:t>
            </a:r>
          </a:p>
          <a:p>
            <a:pPr lvl="0" indent="0" marL="0">
              <a:spcBef>
                <a:spcPts val="3000"/>
              </a:spcBef>
              <a:buNone/>
            </a:pPr>
            <a:r>
              <a:rPr b="1"/>
              <a:t>Searching Mail</a:t>
            </a:r>
          </a:p>
          <a:p>
            <a:pPr lvl="0" indent="0" marL="0">
              <a:buNone/>
            </a:pPr>
            <a:r>
              <a:rPr/>
              <a:t>Now that we have connected to our mail, we should be able to search for it using the specialized syntax of IMAP. Here are the different search keys you can use:</a:t>
            </a:r>
          </a:p>
          <a:p>
            <a:pPr lvl="0" indent="0" marL="0">
              <a:buNone/>
            </a:pPr>
            <a:r>
              <a:rPr/>
              <a:t>Keyword</a:t>
            </a:r>
          </a:p>
          <a:p>
            <a:pPr lvl="0" indent="0" marL="0">
              <a:buNone/>
            </a:pPr>
            <a:r>
              <a:rPr/>
              <a:t>Definition</a:t>
            </a:r>
          </a:p>
          <a:p>
            <a:pPr lvl="0" indent="0" marL="0">
              <a:buNone/>
            </a:pPr>
            <a:r>
              <a:rPr/>
              <a:t>‘ALL’</a:t>
            </a:r>
          </a:p>
          <a:p>
            <a:pPr lvl="0" indent="0" marL="0">
              <a:buNone/>
            </a:pPr>
            <a:r>
              <a:rPr/>
              <a:t>Returns all messages in your email folder. Often there are size limits from imaplib. To change these use imaplib._MAXLINE = 100 , where 100 is whatever you want the limit to be.</a:t>
            </a:r>
          </a:p>
          <a:p>
            <a:pPr lvl="0" indent="0" marL="0">
              <a:buNone/>
            </a:pPr>
            <a:r>
              <a:rPr/>
              <a:t>‘BEFORE date’</a:t>
            </a:r>
          </a:p>
          <a:p>
            <a:pPr lvl="0" indent="0" marL="0">
              <a:buNone/>
            </a:pPr>
            <a:r>
              <a:rPr/>
              <a:t>Returns all messages before the date. Date must be formatted as 01-Nov-2000.</a:t>
            </a:r>
          </a:p>
          <a:p>
            <a:pPr lvl="0" indent="0" marL="0">
              <a:buNone/>
            </a:pPr>
            <a:r>
              <a:rPr/>
              <a:t>‘ON date’</a:t>
            </a:r>
          </a:p>
          <a:p>
            <a:pPr lvl="0" indent="0" marL="0">
              <a:buNone/>
            </a:pPr>
            <a:r>
              <a:rPr/>
              <a:t>Returns all messages on the date. Date must be formatted as 01-Nov-2000.</a:t>
            </a:r>
          </a:p>
          <a:p>
            <a:pPr lvl="0" indent="0" marL="0">
              <a:buNone/>
            </a:pPr>
            <a:r>
              <a:rPr/>
              <a:t>‘SINCE date’</a:t>
            </a:r>
          </a:p>
          <a:p>
            <a:pPr lvl="0" indent="0" marL="0">
              <a:buNone/>
            </a:pPr>
            <a:r>
              <a:rPr/>
              <a:t>Returns all messages after the date. Date must be formatted as 01-Nov-2000.</a:t>
            </a:r>
          </a:p>
          <a:p>
            <a:pPr lvl="0" indent="0" marL="0">
              <a:buNone/>
            </a:pPr>
            <a:r>
              <a:rPr/>
              <a:t>‘FROM some_string’</a:t>
            </a:r>
          </a:p>
          <a:p>
            <a:pPr lvl="0" indent="0" marL="0">
              <a:buNone/>
            </a:pPr>
            <a:r>
              <a:rPr/>
              <a:t>Returns all from the sender in the string. String can be an email, for example ‘FROM user@example.com’ or just a string that may appear in the email, “FROM example”</a:t>
            </a:r>
          </a:p>
          <a:p>
            <a:pPr lvl="0" indent="0" marL="0">
              <a:buNone/>
            </a:pPr>
            <a:r>
              <a:rPr/>
              <a:t>‘TO some_string’</a:t>
            </a:r>
          </a:p>
          <a:p>
            <a:pPr lvl="0" indent="0" marL="0">
              <a:buNone/>
            </a:pPr>
            <a:r>
              <a:rPr/>
              <a:t>Returns all outgoing email to the email in the string. String can be an email, for example ‘FROM user@example.com’ or just a string that may appear in the email, “FROM example”</a:t>
            </a:r>
          </a:p>
          <a:p>
            <a:pPr lvl="0" indent="0" marL="0">
              <a:buNone/>
            </a:pPr>
            <a:r>
              <a:rPr/>
              <a:t>‘CC some_string’ and/or ‘BCC some_string’</a:t>
            </a:r>
          </a:p>
          <a:p>
            <a:pPr lvl="0" indent="0" marL="0">
              <a:buNone/>
            </a:pPr>
            <a:r>
              <a:rPr/>
              <a:t>Returns all messages in your email folder. Often there are size limits from imaplib. To change these use imaplib._MAXLINE = 100 , where 100 is whatever you want the limit to be.</a:t>
            </a:r>
          </a:p>
          <a:p>
            <a:pPr lvl="0" indent="0" marL="0">
              <a:buNone/>
            </a:pPr>
            <a:r>
              <a:rPr/>
              <a:t>‘SUBJECT string’,‘BODY string’,‘TEXT “string with spaces”’</a:t>
            </a:r>
          </a:p>
          <a:p>
            <a:pPr lvl="0" indent="0" marL="0">
              <a:buNone/>
            </a:pPr>
            <a:r>
              <a:rPr/>
              <a:t>Returns all messages with the subject string or the string in the body of the email. If the string you are searching for has spaces in it, wrap it in double quotes.</a:t>
            </a:r>
          </a:p>
          <a:p>
            <a:pPr lvl="0" indent="0" marL="0">
              <a:buNone/>
            </a:pPr>
            <a:r>
              <a:rPr/>
              <a:t>‘SEEN’, ‘UNSEEN’</a:t>
            </a:r>
          </a:p>
          <a:p>
            <a:pPr lvl="0" indent="0" marL="0">
              <a:buNone/>
            </a:pPr>
            <a:r>
              <a:rPr/>
              <a:t>Returns all messages that have been seen or unseen. (Also known as read or unread)</a:t>
            </a:r>
          </a:p>
          <a:p>
            <a:pPr lvl="0" indent="0">
              <a:buNone/>
            </a:pPr>
            <a:r>
              <a:rPr>
                <a:latin typeface="Courier"/>
              </a:rPr>
              <a:t>&lt;tr&gt;
    &lt;td&gt;'ANSWERED', 'UNANSWERED'&lt;/td&gt;
    &lt;td&gt;
    Returns all messages that have been replied to or unreplied to. 
    &lt;/td&gt;
&lt;/tr&gt;
    &lt;tr&gt;
    &lt;td&gt;'DELETED', 'UNDELETED'&lt;/td&gt;
    &lt;td&gt;
    Returns all messages that have been deleted or that have not been deleted.
    &lt;/td&gt;
&lt;/tr&gt;</a:t>
            </a:r>
          </a:p>
          <a:p>
            <a:pPr lvl="0" indent="0" marL="0">
              <a:buNone/>
            </a:pPr>
            <a:r>
              <a:rPr/>
              <a:t>You can also use the logical operators AND and OR to combine the above statements. Check out the full list of search keys here: http://www.4d.com/docs/CMU/CMU88864.HTM.</a:t>
            </a:r>
          </a:p>
          <a:p>
            <a:pPr lvl="0" indent="0" marL="0">
              <a:buNone/>
            </a:pPr>
            <a:r>
              <a:rPr/>
              <a:t>Please note that some IMAP server providers for different email services will have slightly different syntax. You may need to experiment to get the results you want.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we can search our mail for any term we want.</a:t>
            </a:r>
          </a:p>
          <a:p>
            <a:pPr lvl="0" indent="0">
              <a:buNone/>
            </a:pPr>
            <a:r>
              <a:rPr i="1">
                <a:solidFill>
                  <a:srgbClr val="60A0B0"/>
                </a:solidFill>
                <a:latin typeface="Courier"/>
              </a:rPr>
              <a:t># Use if you get an error saying limit was reached</a:t>
            </a:r>
            <a:br/>
            <a:r>
              <a:rPr>
                <a:latin typeface="Courier"/>
              </a:rPr>
              <a:t>imaplib._MAXLINE </a:t>
            </a:r>
            <a:r>
              <a:rPr>
                <a:solidFill>
                  <a:srgbClr val="666666"/>
                </a:solidFill>
                <a:latin typeface="Courier"/>
              </a:rPr>
              <a:t>=</a:t>
            </a:r>
            <a:r>
              <a:rPr>
                <a:latin typeface="Courier"/>
              </a:rPr>
              <a:t> </a:t>
            </a:r>
            <a:r>
              <a:rPr>
                <a:solidFill>
                  <a:srgbClr val="40A070"/>
                </a:solidFill>
                <a:latin typeface="Courier"/>
              </a:rPr>
              <a:t>10000000</a:t>
            </a:r>
          </a:p>
          <a:p>
            <a:pPr lvl="0" indent="0" marL="0">
              <a:buNone/>
            </a:pPr>
            <a:r>
              <a:rPr/>
              <a:t>Send yourself a test email with the subject line:</a:t>
            </a:r>
          </a:p>
          <a:p>
            <a:pPr lvl="0" indent="0">
              <a:buNone/>
            </a:pPr>
            <a:r>
              <a:rPr>
                <a:latin typeface="Courier"/>
              </a:rPr>
              <a:t>this is a test email for python</a:t>
            </a:r>
          </a:p>
          <a:p>
            <a:pPr lvl="0" indent="0" marL="0">
              <a:buNone/>
            </a:pPr>
            <a:r>
              <a:rPr/>
              <a:t>Or some other uniquely identifying string.</a:t>
            </a:r>
          </a:p>
          <a:p>
            <a:pPr lvl="0" indent="0" marL="0">
              <a:buNone/>
            </a:pPr>
            <a:r>
              <a:rPr/>
              <a:t>We will now need to reconnect to our imap server. You will probably need to restart your kernel for this step if you are using jupyter notebook.</a:t>
            </a:r>
          </a:p>
          <a:p>
            <a:pPr lvl="0" indent="0">
              <a:buNone/>
            </a:pPr>
            <a:r>
              <a:rPr i="1">
                <a:solidFill>
                  <a:srgbClr val="60A0B0"/>
                </a:solidFill>
                <a:latin typeface="Courier"/>
              </a:rPr>
              <a:t># Restart your kernel and run the following:</a:t>
            </a:r>
            <a:br/>
            <a:r>
              <a:rPr>
                <a:latin typeface="Courier"/>
              </a:rPr>
              <a:t>import imaplib</a:t>
            </a:r>
            <a:br/>
            <a:r>
              <a:rPr>
                <a:latin typeface="Courier"/>
              </a:rPr>
              <a:t>import getpass</a:t>
            </a:r>
            <a:br/>
            <a:r>
              <a:rPr>
                <a:latin typeface="Courier"/>
              </a:rPr>
              <a:t>M </a:t>
            </a:r>
            <a:r>
              <a:rPr>
                <a:solidFill>
                  <a:srgbClr val="666666"/>
                </a:solidFill>
                <a:latin typeface="Courier"/>
              </a:rPr>
              <a:t>=</a:t>
            </a:r>
            <a:r>
              <a:rPr>
                <a:latin typeface="Courier"/>
              </a:rPr>
              <a:t> imaplib.IMAP4_SSL(</a:t>
            </a:r>
            <a:r>
              <a:rPr>
                <a:solidFill>
                  <a:srgbClr val="4070A0"/>
                </a:solidFill>
                <a:latin typeface="Courier"/>
              </a:rPr>
              <a:t>'imap.gmail.com'</a:t>
            </a:r>
            <a:r>
              <a:rPr>
                <a:latin typeface="Courier"/>
              </a:rPr>
              <a:t>)</a:t>
            </a:r>
            <a:br/>
            <a:r>
              <a:rPr>
                <a:latin typeface="Courier"/>
              </a:rPr>
              <a:t>user </a:t>
            </a:r>
            <a:r>
              <a:rPr>
                <a:solidFill>
                  <a:srgbClr val="666666"/>
                </a:solidFill>
                <a:latin typeface="Courier"/>
              </a:rPr>
              <a:t>=</a:t>
            </a:r>
            <a:r>
              <a:rPr>
                <a:latin typeface="Courier"/>
              </a:rPr>
              <a:t> input(</a:t>
            </a:r>
            <a:r>
              <a:rPr>
                <a:solidFill>
                  <a:srgbClr val="4070A0"/>
                </a:solidFill>
                <a:latin typeface="Courier"/>
              </a:rPr>
              <a:t>"Enter your email: "</a:t>
            </a:r>
            <a:r>
              <a:rPr>
                <a:latin typeface="Courier"/>
              </a:rPr>
              <a:t>)</a:t>
            </a:r>
            <a:br/>
            <a:r>
              <a:rPr>
                <a:latin typeface="Courier"/>
              </a:rPr>
              <a:t>password </a:t>
            </a:r>
            <a:r>
              <a:rPr>
                <a:solidFill>
                  <a:srgbClr val="666666"/>
                </a:solidFill>
                <a:latin typeface="Courier"/>
              </a:rPr>
              <a:t>=</a:t>
            </a:r>
            <a:r>
              <a:rPr>
                <a:latin typeface="Courier"/>
              </a:rPr>
              <a:t> getpass.getpass(</a:t>
            </a:r>
            <a:r>
              <a:rPr>
                <a:solidFill>
                  <a:srgbClr val="4070A0"/>
                </a:solidFill>
                <a:latin typeface="Courier"/>
              </a:rPr>
              <a:t>"Enter your password: "</a:t>
            </a:r>
            <a:r>
              <a:rPr>
                <a:latin typeface="Courier"/>
              </a:rPr>
              <a:t>)</a:t>
            </a:r>
            <a:br/>
            <a:r>
              <a:rPr>
                <a:latin typeface="Courier"/>
              </a:rPr>
              <a:t>M.login(user,password)</a:t>
            </a:r>
          </a:p>
          <a:p>
            <a:pPr lvl="0" indent="0">
              <a:buNone/>
            </a:pPr>
            <a:r>
              <a:rPr i="1">
                <a:solidFill>
                  <a:srgbClr val="60A0B0"/>
                </a:solidFill>
                <a:latin typeface="Courier"/>
              </a:rPr>
              <a:t># Connect to your inbox</a:t>
            </a:r>
            <a:br/>
            <a:r>
              <a:rPr>
                <a:latin typeface="Courier"/>
              </a:rPr>
              <a:t>M.select(</a:t>
            </a:r>
            <a:r>
              <a:rPr>
                <a:solidFill>
                  <a:srgbClr val="4070A0"/>
                </a:solidFill>
                <a:latin typeface="Courier"/>
              </a:rPr>
              <a:t>"inbox"</a:t>
            </a:r>
            <a:r>
              <a:rPr>
                <a:latin typeface="Courier"/>
              </a:rPr>
              <a:t>)</a:t>
            </a:r>
          </a:p>
          <a:p>
            <a:pPr lvl="0" indent="0">
              <a:buNone/>
            </a:pPr>
            <a:r>
              <a:rPr>
                <a:latin typeface="Courier"/>
              </a:rPr>
              <a:t>('OK', [b'28299'])</a:t>
            </a:r>
          </a:p>
          <a:p>
            <a:pPr lvl="0" indent="0" marL="0">
              <a:buNone/>
            </a:pPr>
            <a:r>
              <a:rPr/>
              <a:t>Let’s now search and confirm if it is there:</a:t>
            </a:r>
          </a:p>
          <a:p>
            <a:pPr lvl="0" indent="0">
              <a:buNone/>
            </a:pPr>
            <a:r>
              <a:rPr>
                <a:latin typeface="Courier"/>
              </a:rPr>
              <a:t>typ ,data </a:t>
            </a:r>
            <a:r>
              <a:rPr>
                <a:solidFill>
                  <a:srgbClr val="666666"/>
                </a:solidFill>
                <a:latin typeface="Courier"/>
              </a:rPr>
              <a:t>=</a:t>
            </a:r>
            <a:r>
              <a:rPr>
                <a:latin typeface="Courier"/>
              </a:rPr>
              <a:t> M.search(</a:t>
            </a:r>
            <a:r>
              <a:rPr>
                <a:solidFill>
                  <a:srgbClr val="19177C"/>
                </a:solidFill>
                <a:latin typeface="Courier"/>
              </a:rPr>
              <a:t>None</a:t>
            </a:r>
            <a:r>
              <a:rPr>
                <a:latin typeface="Courier"/>
              </a:rPr>
              <a:t>,</a:t>
            </a:r>
            <a:r>
              <a:rPr>
                <a:solidFill>
                  <a:srgbClr val="4070A0"/>
                </a:solidFill>
                <a:latin typeface="Courier"/>
              </a:rPr>
              <a:t>'SUBJECT "this is a test email for python"'</a:t>
            </a:r>
            <a:r>
              <a:rPr>
                <a:latin typeface="Courier"/>
              </a:rPr>
              <a:t>)</a:t>
            </a:r>
          </a:p>
          <a:p>
            <a:pPr lvl="0" indent="0" marL="0">
              <a:buNone/>
            </a:pPr>
            <a:r>
              <a:rPr/>
              <a:t>We can now save what it has returned:</a:t>
            </a:r>
          </a:p>
          <a:p>
            <a:pPr lvl="0" indent="0">
              <a:buNone/>
            </a:pPr>
            <a:r>
              <a:rPr>
                <a:latin typeface="Courier"/>
              </a:rPr>
              <a:t>typ</a:t>
            </a:r>
          </a:p>
          <a:p>
            <a:pPr lvl="0" indent="0">
              <a:buNone/>
            </a:pPr>
            <a:r>
              <a:rPr>
                <a:latin typeface="Courier"/>
              </a:rPr>
              <a:t>'OK'</a:t>
            </a:r>
          </a:p>
          <a:p>
            <a:pPr lvl="0" indent="0">
              <a:buNone/>
            </a:pPr>
            <a:r>
              <a:rPr>
                <a:latin typeface="Courier"/>
              </a:rPr>
              <a:t>data</a:t>
            </a:r>
          </a:p>
          <a:p>
            <a:pPr lvl="0" indent="0">
              <a:buNone/>
            </a:pPr>
            <a:r>
              <a:rPr>
                <a:latin typeface="Courier"/>
              </a:rPr>
              <a:t>[b'28298']</a:t>
            </a:r>
          </a:p>
          <a:p>
            <a:pPr lvl="0" indent="0" marL="0">
              <a:buNone/>
            </a:pPr>
            <a:r>
              <a:rPr/>
              <a:t>The data will be a list of unique ids.</a:t>
            </a:r>
          </a:p>
          <a:p>
            <a:pPr lvl="0" indent="0">
              <a:buNone/>
            </a:pPr>
            <a:br/>
            <a:r>
              <a:rPr i="1">
                <a:solidFill>
                  <a:srgbClr val="60A0B0"/>
                </a:solidFill>
                <a:latin typeface="Courier"/>
              </a:rPr>
              <a:t># typ, data = M.fetch(data[0],"(RFC822)")</a:t>
            </a:r>
          </a:p>
          <a:p>
            <a:pPr lvl="0" indent="0">
              <a:buNone/>
            </a:pPr>
            <a:r>
              <a:rPr>
                <a:latin typeface="Courier"/>
              </a:rPr>
              <a:t>result, email_data </a:t>
            </a:r>
            <a:r>
              <a:rPr>
                <a:solidFill>
                  <a:srgbClr val="666666"/>
                </a:solidFill>
                <a:latin typeface="Courier"/>
              </a:rPr>
              <a:t>=</a:t>
            </a:r>
            <a:r>
              <a:rPr>
                <a:latin typeface="Courier"/>
              </a:rPr>
              <a:t> M.fetch(data[</a:t>
            </a:r>
            <a:r>
              <a:rPr>
                <a:solidFill>
                  <a:srgbClr val="40A070"/>
                </a:solidFill>
                <a:latin typeface="Courier"/>
              </a:rPr>
              <a:t>0</a:t>
            </a:r>
            <a:r>
              <a:rPr>
                <a:latin typeface="Courier"/>
              </a:rPr>
              <a:t>],</a:t>
            </a:r>
            <a:r>
              <a:rPr>
                <a:solidFill>
                  <a:srgbClr val="4070A0"/>
                </a:solidFill>
                <a:latin typeface="Courier"/>
              </a:rPr>
              <a:t>"(RFC822)"</a:t>
            </a:r>
            <a:r>
              <a:rPr>
                <a:latin typeface="Courier"/>
              </a:rPr>
              <a:t>)</a:t>
            </a:r>
          </a:p>
          <a:p>
            <a:pPr lvl="0" indent="0">
              <a:buNone/>
            </a:pPr>
            <a:r>
              <a:rPr>
                <a:latin typeface="Courier"/>
              </a:rPr>
              <a:t>raw_email </a:t>
            </a:r>
            <a:r>
              <a:rPr>
                <a:solidFill>
                  <a:srgbClr val="666666"/>
                </a:solidFill>
                <a:latin typeface="Courier"/>
              </a:rPr>
              <a:t>=</a:t>
            </a:r>
            <a:r>
              <a:rPr>
                <a:latin typeface="Courier"/>
              </a:rPr>
              <a:t> email_data[</a:t>
            </a:r>
            <a:r>
              <a:rPr>
                <a:solidFill>
                  <a:srgbClr val="40A070"/>
                </a:solidFill>
                <a:latin typeface="Courier"/>
              </a:rPr>
              <a:t>0</a:t>
            </a:r>
            <a:r>
              <a:rPr>
                <a:latin typeface="Courier"/>
              </a:rPr>
              <a:t>][</a:t>
            </a:r>
            <a:r>
              <a:rPr>
                <a:solidFill>
                  <a:srgbClr val="40A070"/>
                </a:solidFill>
                <a:latin typeface="Courier"/>
              </a:rPr>
              <a:t>1</a:t>
            </a:r>
            <a:r>
              <a:rPr>
                <a:latin typeface="Courier"/>
              </a:rPr>
              <a:t>]</a:t>
            </a:r>
          </a:p>
          <a:p>
            <a:pPr lvl="0" indent="0">
              <a:buNone/>
            </a:pPr>
            <a:r>
              <a:rPr>
                <a:latin typeface="Courier"/>
              </a:rPr>
              <a:t>raw_email_string </a:t>
            </a:r>
            <a:r>
              <a:rPr>
                <a:solidFill>
                  <a:srgbClr val="666666"/>
                </a:solidFill>
                <a:latin typeface="Courier"/>
              </a:rPr>
              <a:t>=</a:t>
            </a:r>
            <a:r>
              <a:rPr>
                <a:latin typeface="Courier"/>
              </a:rPr>
              <a:t> raw_email.decode(</a:t>
            </a:r>
            <a:r>
              <a:rPr>
                <a:solidFill>
                  <a:srgbClr val="4070A0"/>
                </a:solidFill>
                <a:latin typeface="Courier"/>
              </a:rPr>
              <a:t>'utf-8'</a:t>
            </a:r>
            <a:r>
              <a:rPr>
                <a:latin typeface="Courier"/>
              </a:rPr>
              <a:t>)</a:t>
            </a:r>
          </a:p>
          <a:p>
            <a:pPr lvl="0" indent="0" marL="0">
              <a:buNone/>
            </a:pPr>
            <a:r>
              <a:rPr/>
              <a:t>We can use the built in email library to help parse this raw string.</a:t>
            </a:r>
          </a:p>
          <a:p>
            <a:pPr lvl="0" indent="0">
              <a:buNone/>
            </a:pPr>
            <a:r>
              <a:rPr>
                <a:latin typeface="Courier"/>
              </a:rPr>
              <a:t>import email</a:t>
            </a:r>
          </a:p>
          <a:p>
            <a:pPr lvl="0" indent="0">
              <a:buNone/>
            </a:pPr>
            <a:r>
              <a:rPr>
                <a:latin typeface="Courier"/>
              </a:rPr>
              <a:t>email_message </a:t>
            </a:r>
            <a:r>
              <a:rPr>
                <a:solidFill>
                  <a:srgbClr val="666666"/>
                </a:solidFill>
                <a:latin typeface="Courier"/>
              </a:rPr>
              <a:t>=</a:t>
            </a:r>
            <a:r>
              <a:rPr>
                <a:latin typeface="Courier"/>
              </a:rPr>
              <a:t> email.message_from_string(raw_email_string)</a:t>
            </a:r>
          </a:p>
          <a:p>
            <a:pPr lvl="0" indent="0">
              <a:buNone/>
            </a:pPr>
            <a:r>
              <a:rPr b="1">
                <a:solidFill>
                  <a:srgbClr val="007020"/>
                </a:solidFill>
                <a:latin typeface="Courier"/>
              </a:rPr>
              <a:t>for</a:t>
            </a:r>
            <a:r>
              <a:rPr>
                <a:latin typeface="Courier"/>
              </a:rPr>
              <a:t> part </a:t>
            </a:r>
            <a:r>
              <a:rPr b="1">
                <a:solidFill>
                  <a:srgbClr val="007020"/>
                </a:solidFill>
                <a:latin typeface="Courier"/>
              </a:rPr>
              <a:t>in</a:t>
            </a:r>
            <a:r>
              <a:rPr>
                <a:latin typeface="Courier"/>
              </a:rPr>
              <a:t> email_message.walk():</a:t>
            </a:r>
            <a:br/>
            <a:r>
              <a:rPr>
                <a:latin typeface="Courier"/>
              </a:rPr>
              <a:t>    </a:t>
            </a:r>
            <a:r>
              <a:rPr b="1">
                <a:solidFill>
                  <a:srgbClr val="007020"/>
                </a:solidFill>
                <a:latin typeface="Courier"/>
              </a:rPr>
              <a:t>if</a:t>
            </a:r>
            <a:r>
              <a:rPr>
                <a:latin typeface="Courier"/>
              </a:rPr>
              <a:t> part.get_content_type() </a:t>
            </a:r>
            <a:r>
              <a:rPr>
                <a:solidFill>
                  <a:srgbClr val="666666"/>
                </a:solidFill>
                <a:latin typeface="Courier"/>
              </a:rPr>
              <a:t>==</a:t>
            </a:r>
            <a:r>
              <a:rPr>
                <a:latin typeface="Courier"/>
              </a:rPr>
              <a:t> </a:t>
            </a:r>
            <a:r>
              <a:rPr>
                <a:solidFill>
                  <a:srgbClr val="4070A0"/>
                </a:solidFill>
                <a:latin typeface="Courier"/>
              </a:rPr>
              <a:t>"text/plain"</a:t>
            </a:r>
            <a:r>
              <a:rPr>
                <a:latin typeface="Courier"/>
              </a:rPr>
              <a:t>:</a:t>
            </a:r>
            <a:br/>
            <a:r>
              <a:rPr>
                <a:latin typeface="Courier"/>
              </a:rPr>
              <a:t>        body </a:t>
            </a:r>
            <a:r>
              <a:rPr>
                <a:solidFill>
                  <a:srgbClr val="666666"/>
                </a:solidFill>
                <a:latin typeface="Courier"/>
              </a:rPr>
              <a:t>=</a:t>
            </a:r>
            <a:r>
              <a:rPr>
                <a:latin typeface="Courier"/>
              </a:rPr>
              <a:t> part.get_payload(decode</a:t>
            </a:r>
            <a:r>
              <a:rPr>
                <a:solidFill>
                  <a:srgbClr val="666666"/>
                </a:solidFill>
                <a:latin typeface="Courier"/>
              </a:rPr>
              <a:t>=</a:t>
            </a:r>
            <a:r>
              <a:rPr>
                <a:solidFill>
                  <a:srgbClr val="19177C"/>
                </a:solidFill>
                <a:latin typeface="Courier"/>
              </a:rPr>
              <a:t>True</a:t>
            </a:r>
            <a:r>
              <a:rPr>
                <a:latin typeface="Courier"/>
              </a:rPr>
              <a:t>)</a:t>
            </a:r>
            <a:br/>
            <a:r>
              <a:rPr>
                <a:latin typeface="Courier"/>
              </a:rPr>
              <a:t>        print(body)</a:t>
            </a:r>
          </a:p>
          <a:p>
            <a:pPr lvl="0" indent="0">
              <a:buNone/>
            </a:pPr>
            <a:r>
              <a:rPr>
                <a:latin typeface="Courier"/>
              </a:rPr>
              <a:t>b'This is a test to see if the python search worked.\r\n'</a:t>
            </a:r>
          </a:p>
          <a:p>
            <a:pPr lvl="0" indent="0" marL="0">
              <a:buNone/>
            </a:pPr>
            <a:r>
              <a:rPr/>
              <a:t>Excellent! We’ve successfully have been able to check our email’s inbox , filter by some condition, and read the body of the text that was there. This will come in handy in the near future!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2022-04-22T22:37:33Z</dcterms:created>
  <dcterms:modified xsi:type="dcterms:W3CDTF">2022-04-22T22:37:33Z</dcterms:modified>
</cp:coreProperties>
</file>

<file path=docProps/custom.xml><?xml version="1.0" encoding="utf-8"?>
<Properties xmlns="http://schemas.openxmlformats.org/officeDocument/2006/custom-properties" xmlns:vt="http://schemas.openxmlformats.org/officeDocument/2006/docPropsVTypes"/>
</file>