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9" Type="http://schemas.openxmlformats.org/officeDocument/2006/relationships/viewProps" Target="viewProps.xml" /><Relationship Id="rId8" Type="http://schemas.openxmlformats.org/officeDocument/2006/relationships/presProps" Target="presProps.xml" /><Relationship Id="rId1" Type="http://schemas.openxmlformats.org/officeDocument/2006/relationships/slideMaster" Target="slideMasters/slideMaster1.xml" /><Relationship Id="rId11" Type="http://schemas.openxmlformats.org/officeDocument/2006/relationships/tableStyles" Target="tableStyles.xml" /><Relationship Id="rId1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Socket programmeren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Achtergrond</a:t>
            </a:r>
          </a:p>
        </p:txBody>
      </p:sp>
      <p:sp>
        <p:nvSpPr>
          <p:cNvPr id="3" name="Content Placeholder 2"/>
          <p:cNvSpPr>
            <a:spLocks noGrp="1"/>
          </p:cNvSpPr>
          <p:nvPr>
            <p:ph idx="1"/>
          </p:nvPr>
        </p:nvSpPr>
        <p:spPr/>
        <p:txBody>
          <a:bodyPr/>
          <a:lstStyle/>
          <a:p>
            <a:pPr lvl="0" indent="0" marL="0">
              <a:buNone/>
            </a:pPr>
            <a:r>
              <a:rPr/>
              <a:t>Sockets en de socket API worden gebruikt om berichten over een netwerk te verzenden. Ze bieden een vorm van interprocescommunicatie (IPC). Het netwerk kan een logisch, lokaal netwerk met de computer zijn of een netwerk dat fysiek is verbonden met een extern netwerk, met eigen verbindingen met andere netwerken. Het voor de hand liggende voorbeeld is het INTERNET, waarmee u verbinding maakt via uw ISP.</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Socket API Overzicht</a:t>
            </a:r>
          </a:p>
        </p:txBody>
      </p:sp>
      <p:sp>
        <p:nvSpPr>
          <p:cNvPr id="3" name="Content Placeholder 2"/>
          <p:cNvSpPr>
            <a:spLocks noGrp="1"/>
          </p:cNvSpPr>
          <p:nvPr>
            <p:ph idx="1"/>
          </p:nvPr>
        </p:nvSpPr>
        <p:spPr/>
        <p:txBody>
          <a:bodyPr/>
          <a:lstStyle/>
          <a:p>
            <a:pPr lvl="0" indent="0" marL="0">
              <a:buNone/>
            </a:pPr>
            <a:r>
              <a:rPr/>
              <a:t>De socket-module van Python biedt een interface naar de Berkeley Sockets API. Dit is de module die u in deze zelfstudie zult gebruiken.</a:t>
            </a:r>
          </a:p>
          <a:p>
            <a:pPr lvl="0"/>
            <a:r>
              <a:rPr/>
              <a:t>socket()</a:t>
            </a:r>
          </a:p>
          <a:p>
            <a:pPr lvl="0"/>
            <a:r>
              <a:rPr/>
              <a:t>.bind()</a:t>
            </a:r>
          </a:p>
          <a:p>
            <a:pPr lvl="0"/>
            <a:r>
              <a:rPr/>
              <a:t>.listen()</a:t>
            </a:r>
          </a:p>
          <a:p>
            <a:pPr lvl="0"/>
            <a:r>
              <a:rPr/>
              <a:t>.accept()</a:t>
            </a:r>
          </a:p>
          <a:p>
            <a:pPr lvl="0"/>
            <a:r>
              <a:rPr/>
              <a:t>.connect()</a:t>
            </a:r>
          </a:p>
          <a:p>
            <a:pPr lvl="0"/>
            <a:r>
              <a:rPr/>
              <a:t>.connect_ex()</a:t>
            </a:r>
          </a:p>
          <a:p>
            <a:pPr lvl="0"/>
            <a:r>
              <a:rPr/>
              <a:t>.send()</a:t>
            </a:r>
          </a:p>
          <a:p>
            <a:pPr lvl="0"/>
            <a:r>
              <a:rPr/>
              <a:t>.recv()</a:t>
            </a:r>
          </a:p>
          <a:p>
            <a:pPr lvl="0"/>
            <a:r>
              <a:rPr/>
              <a:t>.close()</a:t>
            </a:r>
          </a:p>
          <a:p>
            <a:pPr lvl="0" indent="0" marL="1270000">
              <a:buNone/>
            </a:pPr>
            <a:r>
              <a:rPr sz="2000"/>
              <a:t>Python biedt een handige consistente API die rechtstreeks wordt toegewezen aan systeemoproepen, hun C-tegenhangers (C programming language counterparts). In het volgende gedeelte leert u HOE DEZE SAMEN WORDEN GEBRUIKT.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TCP Sockets aanmaken</a:t>
            </a:r>
          </a:p>
        </p:txBody>
      </p:sp>
      <p:sp>
        <p:nvSpPr>
          <p:cNvPr id="3" name="Content Placeholder 2"/>
          <p:cNvSpPr>
            <a:spLocks noGrp="1"/>
          </p:cNvSpPr>
          <p:nvPr>
            <p:ph idx="1"/>
          </p:nvPr>
        </p:nvSpPr>
        <p:spPr/>
        <p:txBody>
          <a:bodyPr/>
          <a:lstStyle/>
          <a:p>
            <a:pPr lvl="0" indent="0" marL="0">
              <a:buNone/>
            </a:pPr>
            <a:r>
              <a:rPr/>
              <a:t>U gaat een socketobject maken. Wanneer u dat doet, is het standaardprotocol dat wordt gebruikt </a:t>
            </a:r>
            <a:r>
              <a:rPr b="1"/>
              <a:t>TCP (Transmission Control Protocol)</a:t>
            </a:r>
            <a:r>
              <a:rPr/>
              <a:t>. Dit is een professionele-niveau standaard die worden gebruikt bij bedrijven van elk kwaliteit.</a:t>
            </a:r>
          </a:p>
          <a:p>
            <a:pPr lvl="0"/>
            <a:r>
              <a:rPr/>
              <a:t>Waarom zou u TCP gebruiken? – Betrouwbaarheid: Pakketten die in het netwerk vallen worden gedetecteerd en opnieuw verzonden door de afzender.</a:t>
            </a:r>
          </a:p>
          <a:p>
            <a:pPr lvl="0"/>
            <a:r>
              <a:rPr/>
              <a:t>Datalevering: Gegevens worden door uw toepassing gelezen in de volgorde waarin deze door de afzender zijn geschreven.</a:t>
            </a:r>
          </a:p>
          <a:p>
            <a:pPr lvl="0" indent="0" marL="0">
              <a:buNone/>
            </a:pPr>
            <a:r>
              <a:rPr b="1"/>
              <a:t>UPD (User Diagram Protocol)</a:t>
            </a:r>
            <a:r>
              <a:rPr/>
              <a:t> zijn daarentegen niet echt betrouwbaar en gegevens die door de ontvanger worden gelezen, kunnen niet in orde zijn met de schrijfbewerkingen van de afzender.</a:t>
            </a:r>
          </a:p>
          <a:p>
            <a:pPr lvl="0" indent="0" marL="0">
              <a:buNone/>
            </a:pPr>
            <a:r>
              <a:rPr/>
              <a:t>Maar,</a:t>
            </a:r>
          </a:p>
          <a:p>
            <a:pPr lvl="0" indent="0" marL="0">
              <a:buNone/>
            </a:pPr>
            <a:r>
              <a:rPr/>
              <a:t>WAAROM is dit BELANGRIJK?</a:t>
            </a:r>
          </a:p>
          <a:p>
            <a:pPr lvl="0" indent="0" marL="0">
              <a:buNone/>
            </a:pPr>
            <a:r>
              <a:rPr/>
              <a:t>Netwerken zijn een best-effort delivery systeem. Er is GEEN garantie dat uw gegevens hun bestemming (destination) bereiken of dat u ontvangt wat naar u is verzonden.</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Pakketverlies</a:t>
            </a:r>
          </a:p>
        </p:txBody>
      </p:sp>
      <p:sp>
        <p:nvSpPr>
          <p:cNvPr id="3" name="Content Placeholder 2"/>
          <p:cNvSpPr>
            <a:spLocks noGrp="1"/>
          </p:cNvSpPr>
          <p:nvPr>
            <p:ph idx="1"/>
          </p:nvPr>
        </p:nvSpPr>
        <p:spPr/>
        <p:txBody>
          <a:bodyPr/>
          <a:lstStyle/>
          <a:p>
            <a:pPr lvl="0" indent="0" marL="0">
              <a:buNone/>
            </a:pPr>
            <a:r>
              <a:rPr/>
              <a:t>Netwerkapparaten, zoals routers en switches, hebben en eindige bandbreedte beschikbaar en hebben hun eigen inherente systeembeperkingen. Ze hebben CPU’s, geheugen (RAM), bussen, en interfacepakketbuffers, net als uw client en servers. TCP voorkomt dat u zich zorgen hoeft te maken over </a:t>
            </a:r>
            <a:r>
              <a:rPr i="1"/>
              <a:t>pakketverlies</a:t>
            </a:r>
            <a:r>
              <a:rPr/>
              <a:t>, out-of-order gegevensinvoer, en andere valkuilen die altijd optreden wanneer u via een netwerk communiceert.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Client en Server</a:t>
            </a:r>
          </a:p>
        </p:txBody>
      </p:sp>
      <p:sp>
        <p:nvSpPr>
          <p:cNvPr id="3" name="Content Placeholder 2"/>
          <p:cNvSpPr>
            <a:spLocks noGrp="1"/>
          </p:cNvSpPr>
          <p:nvPr>
            <p:ph idx="1"/>
          </p:nvPr>
        </p:nvSpPr>
        <p:spPr/>
        <p:txBody>
          <a:bodyPr/>
          <a:lstStyle/>
          <a:p>
            <a:pPr lvl="0" indent="0" marL="0">
              <a:buNone/>
            </a:pPr>
            <a:r>
              <a:rPr/>
              <a:t>Hier is de server:</a:t>
            </a:r>
          </a:p>
          <a:p>
            <a:pPr lvl="0" indent="0">
              <a:buNone/>
            </a:pPr>
            <a:r>
              <a:rPr i="1">
                <a:solidFill>
                  <a:srgbClr val="60A0B0"/>
                </a:solidFill>
                <a:latin typeface="Courier"/>
              </a:rPr>
              <a:t># echo-server.py</a:t>
            </a:r>
            <a:br/>
            <a:br/>
            <a:r>
              <a:rPr>
                <a:latin typeface="Courier"/>
              </a:rPr>
              <a:t>import socket</a:t>
            </a:r>
            <a:br/>
            <a:br/>
            <a:r>
              <a:rPr>
                <a:latin typeface="Courier"/>
              </a:rPr>
              <a:t>HOST </a:t>
            </a:r>
            <a:r>
              <a:rPr>
                <a:solidFill>
                  <a:srgbClr val="666666"/>
                </a:solidFill>
                <a:latin typeface="Courier"/>
              </a:rPr>
              <a:t>=</a:t>
            </a:r>
            <a:r>
              <a:rPr>
                <a:latin typeface="Courier"/>
              </a:rPr>
              <a:t> </a:t>
            </a:r>
            <a:r>
              <a:rPr>
                <a:solidFill>
                  <a:srgbClr val="4070A0"/>
                </a:solidFill>
                <a:latin typeface="Courier"/>
              </a:rPr>
              <a:t>"127.0.0.1"</a:t>
            </a:r>
            <a:r>
              <a:rPr>
                <a:latin typeface="Courier"/>
              </a:rPr>
              <a:t> </a:t>
            </a:r>
            <a:r>
              <a:rPr i="1">
                <a:solidFill>
                  <a:srgbClr val="60A0B0"/>
                </a:solidFill>
                <a:latin typeface="Courier"/>
              </a:rPr>
              <a:t># Standaard loopback interface adres (localhost).</a:t>
            </a:r>
            <a:br/>
            <a:r>
              <a:rPr>
                <a:latin typeface="Courier"/>
              </a:rPr>
              <a:t>PORT </a:t>
            </a:r>
            <a:r>
              <a:rPr>
                <a:solidFill>
                  <a:srgbClr val="666666"/>
                </a:solidFill>
                <a:latin typeface="Courier"/>
              </a:rPr>
              <a:t>=</a:t>
            </a:r>
            <a:r>
              <a:rPr>
                <a:latin typeface="Courier"/>
              </a:rPr>
              <a:t> </a:t>
            </a:r>
            <a:r>
              <a:rPr>
                <a:solidFill>
                  <a:srgbClr val="40A070"/>
                </a:solidFill>
                <a:latin typeface="Courier"/>
              </a:rPr>
              <a:t>65432</a:t>
            </a:r>
            <a:r>
              <a:rPr>
                <a:latin typeface="Courier"/>
              </a:rPr>
              <a:t> </a:t>
            </a:r>
            <a:r>
              <a:rPr i="1">
                <a:solidFill>
                  <a:srgbClr val="60A0B0"/>
                </a:solidFill>
                <a:latin typeface="Courier"/>
              </a:rPr>
              <a:t># Portnummer (integer) om te luisteren (ports zonder privilege zijn groter dan 1023)</a:t>
            </a:r>
            <a:br/>
            <a:br/>
            <a:r>
              <a:rPr i="1">
                <a:solidFill>
                  <a:srgbClr val="60A0B0"/>
                </a:solidFill>
                <a:latin typeface="Courier"/>
              </a:rPr>
              <a:t># srv = socket.socket(socket.AF_INET, socket.SOCK_STREAM)</a:t>
            </a:r>
            <a:br/>
            <a:br/>
            <a:r>
              <a:rPr b="1">
                <a:solidFill>
                  <a:srgbClr val="007020"/>
                </a:solidFill>
                <a:latin typeface="Courier"/>
              </a:rPr>
              <a:t>with</a:t>
            </a:r>
            <a:r>
              <a:rPr>
                <a:latin typeface="Courier"/>
              </a:rPr>
              <a:t> socket.socket(socket.AF_INET, socket.SOCK_STREAM) as srv:</a:t>
            </a:r>
            <a:br/>
            <a:br/>
            <a:r>
              <a:rPr>
                <a:latin typeface="Courier"/>
              </a:rPr>
              <a:t>    srv.bind((HOST, PORT))</a:t>
            </a:r>
            <a:br/>
            <a:r>
              <a:rPr>
                <a:latin typeface="Courier"/>
              </a:rPr>
              <a:t>    srv.listen()</a:t>
            </a:r>
            <a:br/>
            <a:br/>
            <a:r>
              <a:rPr>
                <a:latin typeface="Courier"/>
              </a:rPr>
              <a:t>    conn, addr </a:t>
            </a:r>
            <a:r>
              <a:rPr>
                <a:solidFill>
                  <a:srgbClr val="666666"/>
                </a:solidFill>
                <a:latin typeface="Courier"/>
              </a:rPr>
              <a:t>=</a:t>
            </a:r>
            <a:r>
              <a:rPr>
                <a:latin typeface="Courier"/>
              </a:rPr>
              <a:t> srv.accept()</a:t>
            </a:r>
            <a:br/>
            <a:br/>
            <a:r>
              <a:rPr>
                <a:latin typeface="Courier"/>
              </a:rPr>
              <a:t>    </a:t>
            </a:r>
            <a:r>
              <a:rPr b="1">
                <a:solidFill>
                  <a:srgbClr val="007020"/>
                </a:solidFill>
                <a:latin typeface="Courier"/>
              </a:rPr>
              <a:t>with</a:t>
            </a:r>
            <a:r>
              <a:rPr>
                <a:latin typeface="Courier"/>
              </a:rPr>
              <a:t> conn:</a:t>
            </a:r>
            <a:br/>
            <a:r>
              <a:rPr>
                <a:latin typeface="Courier"/>
              </a:rPr>
              <a:t>        print(</a:t>
            </a:r>
            <a:r>
              <a:rPr>
                <a:solidFill>
                  <a:srgbClr val="BB6688"/>
                </a:solidFill>
                <a:latin typeface="Courier"/>
              </a:rPr>
              <a:t>f"Connected by </a:t>
            </a:r>
            <a:r>
              <a:rPr>
                <a:solidFill>
                  <a:srgbClr val="4070A0"/>
                </a:solidFill>
                <a:latin typeface="Courier"/>
              </a:rPr>
              <a:t>{</a:t>
            </a:r>
            <a:r>
              <a:rPr>
                <a:latin typeface="Courier"/>
              </a:rPr>
              <a:t>addr</a:t>
            </a:r>
            <a:r>
              <a:rPr>
                <a:solidFill>
                  <a:srgbClr val="4070A0"/>
                </a:solidFill>
                <a:latin typeface="Courier"/>
              </a:rPr>
              <a:t>}</a:t>
            </a:r>
            <a:r>
              <a:rPr>
                <a:solidFill>
                  <a:srgbClr val="BB6688"/>
                </a:solidFill>
                <a:latin typeface="Courier"/>
              </a:rPr>
              <a:t>"</a:t>
            </a:r>
            <a:r>
              <a:rPr>
                <a:latin typeface="Courier"/>
              </a:rPr>
              <a:t>)</a:t>
            </a:r>
            <a:br/>
            <a:r>
              <a:rPr>
                <a:latin typeface="Courier"/>
              </a:rPr>
              <a:t>        </a:t>
            </a:r>
            <a:r>
              <a:rPr b="1">
                <a:solidFill>
                  <a:srgbClr val="007020"/>
                </a:solidFill>
                <a:latin typeface="Courier"/>
              </a:rPr>
              <a:t>while</a:t>
            </a:r>
            <a:r>
              <a:rPr>
                <a:latin typeface="Courier"/>
              </a:rPr>
              <a:t> </a:t>
            </a:r>
            <a:r>
              <a:rPr>
                <a:solidFill>
                  <a:srgbClr val="19177C"/>
                </a:solidFill>
                <a:latin typeface="Courier"/>
              </a:rPr>
              <a:t>True</a:t>
            </a:r>
            <a:r>
              <a:rPr>
                <a:latin typeface="Courier"/>
              </a:rPr>
              <a:t>:</a:t>
            </a:r>
            <a:br/>
            <a:r>
              <a:rPr>
                <a:latin typeface="Courier"/>
              </a:rPr>
              <a:t>            data </a:t>
            </a:r>
            <a:r>
              <a:rPr>
                <a:solidFill>
                  <a:srgbClr val="666666"/>
                </a:solidFill>
                <a:latin typeface="Courier"/>
              </a:rPr>
              <a:t>=</a:t>
            </a:r>
            <a:r>
              <a:rPr>
                <a:latin typeface="Courier"/>
              </a:rPr>
              <a:t> conn.recv(</a:t>
            </a:r>
            <a:r>
              <a:rPr>
                <a:solidFill>
                  <a:srgbClr val="40A070"/>
                </a:solidFill>
                <a:latin typeface="Courier"/>
              </a:rPr>
              <a:t>1024</a:t>
            </a:r>
            <a:r>
              <a:rPr>
                <a:latin typeface="Courier"/>
              </a:rPr>
              <a:t>)</a:t>
            </a:r>
            <a:br/>
            <a:r>
              <a:rPr>
                <a:latin typeface="Courier"/>
              </a:rPr>
              <a:t>            </a:t>
            </a:r>
            <a:r>
              <a:rPr b="1">
                <a:solidFill>
                  <a:srgbClr val="007020"/>
                </a:solidFill>
                <a:latin typeface="Courier"/>
              </a:rPr>
              <a:t>if</a:t>
            </a:r>
            <a:r>
              <a:rPr>
                <a:latin typeface="Courier"/>
              </a:rPr>
              <a:t> </a:t>
            </a:r>
            <a:r>
              <a:rPr b="1">
                <a:solidFill>
                  <a:srgbClr val="007020"/>
                </a:solidFill>
                <a:latin typeface="Courier"/>
              </a:rPr>
              <a:t>not</a:t>
            </a:r>
            <a:r>
              <a:rPr>
                <a:latin typeface="Courier"/>
              </a:rPr>
              <a:t> data:</a:t>
            </a:r>
            <a:br/>
            <a:r>
              <a:rPr>
                <a:latin typeface="Courier"/>
              </a:rPr>
              <a:t>                </a:t>
            </a:r>
            <a:r>
              <a:rPr b="1">
                <a:solidFill>
                  <a:srgbClr val="007020"/>
                </a:solidFill>
                <a:latin typeface="Courier"/>
              </a:rPr>
              <a:t>break</a:t>
            </a:r>
            <a:br/>
            <a:r>
              <a:rPr>
                <a:latin typeface="Courier"/>
              </a:rPr>
              <a:t>            conn.sendall(data)</a:t>
            </a:r>
          </a:p>
          <a:p>
            <a:pPr lvl="0" indent="0" marL="0">
              <a:buNone/>
            </a:pPr>
            <a:r>
              <a:rPr/>
              <a:t>Client gaat request sturen en responses ontvangen:</a:t>
            </a:r>
          </a:p>
          <a:p>
            <a:pPr lvl="0" indent="0">
              <a:buNone/>
            </a:pPr>
            <a:r>
              <a:rPr i="1">
                <a:solidFill>
                  <a:srgbClr val="60A0B0"/>
                </a:solidFill>
                <a:latin typeface="Courier"/>
              </a:rPr>
              <a:t># echo-client.py</a:t>
            </a:r>
            <a:br/>
            <a:br/>
            <a:r>
              <a:rPr>
                <a:latin typeface="Courier"/>
              </a:rPr>
              <a:t>import socket</a:t>
            </a:r>
            <a:br/>
            <a:br/>
            <a:r>
              <a:rPr>
                <a:latin typeface="Courier"/>
              </a:rPr>
              <a:t>HOST </a:t>
            </a:r>
            <a:r>
              <a:rPr>
                <a:solidFill>
                  <a:srgbClr val="666666"/>
                </a:solidFill>
                <a:latin typeface="Courier"/>
              </a:rPr>
              <a:t>=</a:t>
            </a:r>
            <a:r>
              <a:rPr>
                <a:latin typeface="Courier"/>
              </a:rPr>
              <a:t> </a:t>
            </a:r>
            <a:r>
              <a:rPr>
                <a:solidFill>
                  <a:srgbClr val="4070A0"/>
                </a:solidFill>
                <a:latin typeface="Courier"/>
              </a:rPr>
              <a:t>"127.0.0.1"</a:t>
            </a:r>
            <a:r>
              <a:rPr>
                <a:latin typeface="Courier"/>
              </a:rPr>
              <a:t> </a:t>
            </a:r>
            <a:r>
              <a:rPr i="1">
                <a:solidFill>
                  <a:srgbClr val="60A0B0"/>
                </a:solidFill>
                <a:latin typeface="Courier"/>
              </a:rPr>
              <a:t># Standaard loopback interface adres (localhost).</a:t>
            </a:r>
            <a:br/>
            <a:r>
              <a:rPr>
                <a:latin typeface="Courier"/>
              </a:rPr>
              <a:t>PORT </a:t>
            </a:r>
            <a:r>
              <a:rPr>
                <a:solidFill>
                  <a:srgbClr val="666666"/>
                </a:solidFill>
                <a:latin typeface="Courier"/>
              </a:rPr>
              <a:t>=</a:t>
            </a:r>
            <a:r>
              <a:rPr>
                <a:latin typeface="Courier"/>
              </a:rPr>
              <a:t> </a:t>
            </a:r>
            <a:r>
              <a:rPr>
                <a:solidFill>
                  <a:srgbClr val="40A070"/>
                </a:solidFill>
                <a:latin typeface="Courier"/>
              </a:rPr>
              <a:t>65432</a:t>
            </a:r>
            <a:r>
              <a:rPr>
                <a:latin typeface="Courier"/>
              </a:rPr>
              <a:t> </a:t>
            </a:r>
            <a:r>
              <a:rPr i="1">
                <a:solidFill>
                  <a:srgbClr val="60A0B0"/>
                </a:solidFill>
                <a:latin typeface="Courier"/>
              </a:rPr>
              <a:t># Portnummer (integer) om te luisteren (ports zonder privilege zijn groter dan 1023)</a:t>
            </a:r>
            <a:br/>
            <a:br/>
            <a:r>
              <a:rPr b="1">
                <a:solidFill>
                  <a:srgbClr val="007020"/>
                </a:solidFill>
                <a:latin typeface="Courier"/>
              </a:rPr>
              <a:t>with</a:t>
            </a:r>
            <a:r>
              <a:rPr>
                <a:latin typeface="Courier"/>
              </a:rPr>
              <a:t> socket.socket(socket.AF_INET, socket.SOCK_STREAM) as clt:</a:t>
            </a:r>
            <a:br/>
            <a:r>
              <a:rPr>
                <a:latin typeface="Courier"/>
              </a:rPr>
              <a:t>    clt.connect((HOST,PORT))</a:t>
            </a:r>
            <a:br/>
            <a:r>
              <a:rPr>
                <a:latin typeface="Courier"/>
              </a:rPr>
              <a:t>    clt.sendall(</a:t>
            </a:r>
            <a:r>
              <a:rPr>
                <a:solidFill>
                  <a:srgbClr val="4070A0"/>
                </a:solidFill>
                <a:latin typeface="Courier"/>
              </a:rPr>
              <a:t>b"Hello, world"</a:t>
            </a:r>
            <a:r>
              <a:rPr>
                <a:latin typeface="Courier"/>
              </a:rPr>
              <a:t>)</a:t>
            </a:r>
            <a:br/>
            <a:r>
              <a:rPr>
                <a:latin typeface="Courier"/>
              </a:rPr>
              <a:t>    data </a:t>
            </a:r>
            <a:r>
              <a:rPr>
                <a:solidFill>
                  <a:srgbClr val="666666"/>
                </a:solidFill>
                <a:latin typeface="Courier"/>
              </a:rPr>
              <a:t>=</a:t>
            </a:r>
            <a:r>
              <a:rPr>
                <a:latin typeface="Courier"/>
              </a:rPr>
              <a:t> clt.recv(</a:t>
            </a:r>
            <a:r>
              <a:rPr>
                <a:solidFill>
                  <a:srgbClr val="40A070"/>
                </a:solidFill>
                <a:latin typeface="Courier"/>
              </a:rPr>
              <a:t>1024</a:t>
            </a:r>
            <a:r>
              <a:rPr>
                <a:latin typeface="Courier"/>
              </a:rPr>
              <a:t>)</a:t>
            </a:r>
            <a:br/>
            <a:br/>
            <a:r>
              <a:rPr>
                <a:latin typeface="Courier"/>
              </a:rPr>
              <a:t>print(</a:t>
            </a:r>
            <a:r>
              <a:rPr>
                <a:solidFill>
                  <a:srgbClr val="BB6688"/>
                </a:solidFill>
                <a:latin typeface="Courier"/>
              </a:rPr>
              <a:t>f"Received </a:t>
            </a:r>
            <a:r>
              <a:rPr>
                <a:solidFill>
                  <a:srgbClr val="4070A0"/>
                </a:solidFill>
                <a:latin typeface="Courier"/>
              </a:rPr>
              <a:t>{</a:t>
            </a:r>
            <a:r>
              <a:rPr>
                <a:latin typeface="Courier"/>
              </a:rPr>
              <a:t>data</a:t>
            </a:r>
            <a:r>
              <a:rPr>
                <a:solidFill>
                  <a:srgbClr val="4070A0"/>
                </a:solidFill>
                <a:latin typeface="Courier"/>
              </a:rPr>
              <a:t>!r}</a:t>
            </a:r>
            <a:r>
              <a:rPr>
                <a:solidFill>
                  <a:srgbClr val="BB6688"/>
                </a:solidFill>
                <a:latin typeface="Courier"/>
              </a:rPr>
              <a:t>"</a:t>
            </a:r>
            <a:r>
              <a:rPr>
                <a:latin typeface="Courie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2022-04-22T22:37:35Z</dcterms:created>
  <dcterms:modified xsi:type="dcterms:W3CDTF">2022-04-22T22:37:35Z</dcterms:modified>
</cp:coreProperties>
</file>

<file path=docProps/custom.xml><?xml version="1.0" encoding="utf-8"?>
<Properties xmlns="http://schemas.openxmlformats.org/officeDocument/2006/custom-properties" xmlns:vt="http://schemas.openxmlformats.org/officeDocument/2006/docPropsVTypes"/>
</file>