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4" Type="http://schemas.openxmlformats.org/officeDocument/2006/relationships/viewProps" Target="viewProps.xml"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evnetsandbox.cisco.com/RM/Diagram/Index/f1a51f3b-3377-444d-97f0-5ad300d976be?diagramType=Topology" TargetMode="External" /><Relationship Id="rId3" Type="http://schemas.openxmlformats.org/officeDocument/2006/relationships/hyperlink" Target="https://github.com/hpreston/vagrant_net_prog/tree/master/box_building#cisco-csr-1000v" TargetMode="External" /><Relationship Id="rId4" Type="http://schemas.openxmlformats.org/officeDocument/2006/relationships/hyperlink" Target="https://ipython.org" TargetMode="External" /><Relationship Id="rId5" Type="http://schemas.openxmlformats.org/officeDocument/2006/relationships/hyperlink" Target="https://ipython.org" TargetMode="External" /><Relationship Id="rId6" Type="http://schemas.openxmlformats.org/officeDocument/2006/relationships/hyperlink" Target="https://developer.cisco.com/site/pyats" TargetMode="External" /><Relationship Id="rId7" Type="http://schemas.openxmlformats.org/officeDocument/2006/relationships/hyperlink" Target="https://developer.cisco.com/site/pyats" TargetMode="External" /><Relationship Id="rId8" Type="http://schemas.openxmlformats.org/officeDocument/2006/relationships/hyperlink" Target="https://developer.cisco.com/site/pyats" TargetMode="External" /><Relationship Id="rId9" Type="http://schemas.openxmlformats.org/officeDocument/2006/relationships/hyperlink" Target="https://developer.cisco.com/site/pyats" TargetMode="External" /><Relationship Id="rId10" Type="http://schemas.openxmlformats.org/officeDocument/2006/relationships/hyperlink" Target="https://developer.cisco.com/site/pyats" TargetMode="External" /><Relationship Id="rId11" Type="http://schemas.openxmlformats.org/officeDocument/2006/relationships/hyperlink" Target="https://developer.cisco.com/site/pyats" TargetMode="External" /><Relationship Id="rId12" Type="http://schemas.openxmlformats.org/officeDocument/2006/relationships/hyperlink" Target="https://developer.cisco.com/site/pyats" TargetMode="External" /><Relationship Id="rId13" Type="http://schemas.openxmlformats.org/officeDocument/2006/relationships/hyperlink" Target="https://developer.cisco.com/site/pyats" TargetMode="External" /><Relationship Id="rId14" Type="http://schemas.openxmlformats.org/officeDocument/2006/relationships/hyperlink" Target="https://developer.cisco.com/site/pyats" TargetMode="External" /><Relationship Id="rId15" Type="http://schemas.openxmlformats.org/officeDocument/2006/relationships/hyperlink" Target="https://developer.cisco.com/site/pyats" TargetMode="External" /><Relationship Id="rId16" Type="http://schemas.openxmlformats.org/officeDocument/2006/relationships/hyperlink" Target="https://developer.cisco.com/site/pyats" TargetMode="External" /><Relationship Id="rId17" Type="http://schemas.openxmlformats.org/officeDocument/2006/relationships/hyperlink" Target="https://developer.cisco.com/site/pyats" TargetMode="External" /><Relationship Id="rId18" Type="http://schemas.openxmlformats.org/officeDocument/2006/relationships/hyperlink" Target="https://developer.cisco.com/site/pyats" TargetMode="External" /><Relationship Id="rId19" Type="http://schemas.openxmlformats.org/officeDocument/2006/relationships/hyperlink" Target="https://developer.cisco.com/site/pyats" TargetMode="External" /><Relationship Id="rId20" Type="http://schemas.openxmlformats.org/officeDocument/2006/relationships/hyperlink" Target="https://developer.cisco.com/site/pyats" TargetMode="External" /><Relationship Id="rId21" Type="http://schemas.openxmlformats.org/officeDocument/2006/relationships/hyperlink" Target="https://developer.cisco.com/site/pyats" TargetMode="External" /><Relationship Id="rId22" Type="http://schemas.openxmlformats.org/officeDocument/2006/relationships/hyperlink" Target="https://developer.cisco.com/site/pyats" TargetMode="External" /><Relationship Id="rId23" Type="http://schemas.openxmlformats.org/officeDocument/2006/relationships/hyperlink" Target="https://developer.cisco.com/site/pyats" TargetMode="External" /><Relationship Id="rId24" Type="http://schemas.openxmlformats.org/officeDocument/2006/relationships/hyperlink" Target="https://developer.cisco.com/site/pyats" TargetMode="External" /><Relationship Id="rId25" Type="http://schemas.openxmlformats.org/officeDocument/2006/relationships/hyperlink" Target="https://developer.cisco.com/site/pyats" TargetMode="External" /><Relationship Id="rId26" Type="http://schemas.openxmlformats.org/officeDocument/2006/relationships/hyperlink" Target="https://developer.cisco.com/site/pyats" TargetMode="External" /><Relationship Id="rId27" Type="http://schemas.openxmlformats.org/officeDocument/2006/relationships/hyperlink" Target="https://developer.cisco.com/site/pyats" TargetMode="External" /><Relationship Id="rId28" Type="http://schemas.openxmlformats.org/officeDocument/2006/relationships/hyperlink" Target="https://developer.cisco.com/site/pyats" TargetMode="External" /><Relationship Id="rId29" Type="http://schemas.openxmlformats.org/officeDocument/2006/relationships/hyperlink" Target="https://developer.cisco.com/site/pyats" TargetMode="External" /><Relationship Id="rId30" Type="http://schemas.openxmlformats.org/officeDocument/2006/relationships/hyperlink" Target="https://developer.cisco.com/site/pyats" TargetMode="External" /><Relationship Id="rId31" Type="http://schemas.openxmlformats.org/officeDocument/2006/relationships/hyperlink" Target="https://developer.cisco.com/site/pyats" TargetMode="External" /><Relationship Id="rId32" Type="http://schemas.openxmlformats.org/officeDocument/2006/relationships/hyperlink" Target="https://developer.cisco.com/site/pyats" TargetMode="External" /><Relationship Id="rId33" Type="http://schemas.openxmlformats.org/officeDocument/2006/relationships/hyperlink" Target="https://developer.cisco.com/site/pyats" TargetMode="External" /><Relationship Id="rId34" Type="http://schemas.openxmlformats.org/officeDocument/2006/relationships/hyperlink" Target="https://developer.cisco.com/site/pyats" TargetMode="External" /><Relationship Id="rId35" Type="http://schemas.openxmlformats.org/officeDocument/2006/relationships/hyperlink" Target="https://developer.cisco.com/site/pya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Devnet Sandbox</a:t>
            </a:r>
          </a:p>
        </p:txBody>
      </p:sp>
      <p:sp>
        <p:nvSpPr>
          <p:cNvPr id="3" name="Content Placeholder 2"/>
          <p:cNvSpPr>
            <a:spLocks noGrp="1"/>
          </p:cNvSpPr>
          <p:nvPr>
            <p:ph idx="1"/>
          </p:nvPr>
        </p:nvSpPr>
        <p:spPr/>
        <p:txBody>
          <a:bodyPr/>
          <a:lstStyle/>
          <a:p>
            <a:pPr lvl="0" indent="0" marL="0">
              <a:buNone/>
            </a:pPr>
            <a:r>
              <a:rPr/>
              <a:t>This lab was written to be run using the </a:t>
            </a:r>
            <a:r>
              <a:rPr>
                <a:hlinkClick r:id="rId2"/>
              </a:rPr>
              <a:t>DevNet Devbox Sandbox</a:t>
            </a:r>
            <a:r>
              <a:rPr/>
              <a:t>. This sandbox is a basic CentOS 7 workstation with typical development tools and software installed. Specifically used in this lab are Python 3.6 and Vagrant (used to instantiate an IOS XE router for use in the labs.)</a:t>
            </a:r>
          </a:p>
          <a:p>
            <a:pPr lvl="0" indent="0" marL="0">
              <a:buNone/>
            </a:pPr>
            <a:r>
              <a:rPr/>
              <a:t>If you are doing this lab on your own, you’ll need to reserve an instance of this sandbox before beginning. If you are doing this as part of a guided workshop, the instructor will assign you a pod.</a:t>
            </a:r>
          </a:p>
          <a:p>
            <a:pPr lvl="0" indent="0" marL="0">
              <a:spcBef>
                <a:spcPts val="3000"/>
              </a:spcBef>
              <a:buNone/>
            </a:pPr>
            <a:r>
              <a:rPr b="1"/>
              <a:t>Steps to complete preparation</a:t>
            </a:r>
          </a:p>
          <a:p>
            <a:pPr lvl="0" indent="-342900" marL="342900">
              <a:buAutoNum type="arabicPeriod"/>
            </a:pPr>
            <a:r>
              <a:rPr/>
              <a:t>Using either AnyConnect or OpenConnect, establish a VPN to your pod.</a:t>
            </a:r>
          </a:p>
          <a:p>
            <a:pPr lvl="0" indent="-342900" marL="342900">
              <a:buAutoNum type="arabicPeriod"/>
            </a:pPr>
            <a:r>
              <a:rPr/>
              <a:t>SSH to the Devbox at IP </a:t>
            </a:r>
            <a:r>
              <a:rPr>
                <a:latin typeface="Courier"/>
              </a:rPr>
              <a:t>10.10.20.20</a:t>
            </a:r>
            <a:r>
              <a:rPr/>
              <a:t> using credentials </a:t>
            </a:r>
            <a:r>
              <a:rPr>
                <a:latin typeface="Courier"/>
              </a:rPr>
              <a:t>root / cisco123</a:t>
            </a:r>
          </a:p>
          <a:p>
            <a:pPr lvl="0" indent="0">
              <a:buNone/>
            </a:pPr>
            <a:r>
              <a:rPr>
                <a:solidFill>
                  <a:srgbClr val="06287E"/>
                </a:solidFill>
                <a:latin typeface="Courier"/>
              </a:rPr>
              <a:t>ssh</a:t>
            </a:r>
            <a:r>
              <a:rPr>
                <a:latin typeface="Courier"/>
              </a:rPr>
              <a:t> root@10.10.20.20</a:t>
            </a:r>
          </a:p>
          <a:p>
            <a:pPr lvl="0" indent="-342900" marL="342900">
              <a:buAutoNum type="arabicPeriod"/>
            </a:pPr>
            <a:r>
              <a:rPr/>
              <a:t>Install the Python 3.6 development libraries.</a:t>
            </a:r>
          </a:p>
          <a:p>
            <a:pPr lvl="0" indent="0">
              <a:buNone/>
            </a:pPr>
            <a:r>
              <a:rPr>
                <a:latin typeface="Courier"/>
              </a:rPr>
              <a:t>yum install </a:t>
            </a:r>
            <a:r>
              <a:rPr>
                <a:solidFill>
                  <a:srgbClr val="7D9029"/>
                </a:solidFill>
                <a:latin typeface="Courier"/>
              </a:rPr>
              <a:t>-y</a:t>
            </a:r>
            <a:r>
              <a:rPr>
                <a:latin typeface="Courier"/>
              </a:rPr>
              <a:t> python36u-devel</a:t>
            </a:r>
          </a:p>
          <a:p>
            <a:pPr lvl="0" indent="-342900" marL="342900">
              <a:buAutoNum type="arabicPeriod"/>
            </a:pPr>
            <a:r>
              <a:rPr/>
              <a:t>Add the IOS XE 16.9 Vagrant Box to your workstation. Instructions for creating the Box file are available on github at </a:t>
            </a:r>
            <a:r>
              <a:rPr>
                <a:hlinkClick r:id="rId3"/>
              </a:rPr>
              <a:t>github.com/hpreston/vagrant_net_prog</a:t>
            </a:r>
            <a:r>
              <a:rPr/>
              <a:t>. If you are completing this as part of a guided lab, the instructor will provide details on how to complete this step.</a:t>
            </a:r>
          </a:p>
          <a:p>
            <a:pPr lvl="0" indent="0">
              <a:buNone/>
            </a:pPr>
            <a:r>
              <a:rPr>
                <a:latin typeface="Courier"/>
              </a:rPr>
              <a:t>vagrant box add </a:t>
            </a:r>
            <a:r>
              <a:rPr>
                <a:solidFill>
                  <a:srgbClr val="7D9029"/>
                </a:solidFill>
                <a:latin typeface="Courier"/>
              </a:rPr>
              <a:t>--name</a:t>
            </a:r>
            <a:r>
              <a:rPr>
                <a:latin typeface="Courier"/>
              </a:rPr>
              <a:t> iosxe/16.09.01 serial-csr1000v-universalk9.16.09.01.box</a:t>
            </a:r>
          </a:p>
          <a:p>
            <a:pPr lvl="0" indent="-342900" marL="342900">
              <a:buAutoNum type="arabicPeriod"/>
            </a:pPr>
            <a:r>
              <a:rPr/>
              <a:t>Clone the code samples to the devbox from GitHub and change into the directory.</a:t>
            </a:r>
          </a:p>
          <a:p>
            <a:pPr lvl="0" indent="0">
              <a:buNone/>
            </a:pPr>
            <a:r>
              <a:rPr>
                <a:solidFill>
                  <a:srgbClr val="06287E"/>
                </a:solidFill>
                <a:latin typeface="Courier"/>
              </a:rPr>
              <a:t>git</a:t>
            </a:r>
            <a:r>
              <a:rPr>
                <a:latin typeface="Courier"/>
              </a:rPr>
              <a:t> clone https://github.com/hpreston/python_networking</a:t>
            </a:r>
            <a:br/>
            <a:r>
              <a:rPr>
                <a:latin typeface="Courier"/>
              </a:rPr>
              <a:t>cd python_networking</a:t>
            </a:r>
          </a:p>
          <a:p>
            <a:pPr lvl="0" indent="-342900" marL="342900">
              <a:buAutoNum type="arabicPeriod"/>
            </a:pPr>
            <a:r>
              <a:rPr/>
              <a:t>Create a Python 3.6 virtual environment and install Python libraries for exercises.</a:t>
            </a:r>
          </a:p>
          <a:p>
            <a:pPr lvl="0" indent="0">
              <a:buNone/>
            </a:pPr>
            <a:r>
              <a:rPr>
                <a:latin typeface="Courier"/>
              </a:rPr>
              <a:t>python </a:t>
            </a:r>
            <a:r>
              <a:rPr>
                <a:solidFill>
                  <a:srgbClr val="7D9029"/>
                </a:solidFill>
                <a:latin typeface="Courier"/>
              </a:rPr>
              <a:t>-m</a:t>
            </a:r>
            <a:r>
              <a:rPr>
                <a:latin typeface="Courier"/>
              </a:rPr>
              <a:t> venv venv</a:t>
            </a:r>
            <a:br/>
            <a:r>
              <a:rPr>
                <a:latin typeface="Courier"/>
              </a:rPr>
              <a:t>source venv/bin/activate</a:t>
            </a:r>
            <a:br/>
            <a:r>
              <a:rPr>
                <a:latin typeface="Courier"/>
              </a:rPr>
              <a:t>pip install </a:t>
            </a:r>
            <a:r>
              <a:rPr>
                <a:solidFill>
                  <a:srgbClr val="7D9029"/>
                </a:solidFill>
                <a:latin typeface="Courier"/>
              </a:rPr>
              <a:t>-r</a:t>
            </a:r>
            <a:r>
              <a:rPr>
                <a:latin typeface="Courier"/>
              </a:rPr>
              <a:t> requirements.txt</a:t>
            </a:r>
          </a:p>
          <a:p>
            <a:pPr lvl="0" indent="-342900" marL="342900">
              <a:buAutoNum type="arabicPeriod"/>
            </a:pPr>
            <a:r>
              <a:rPr/>
              <a:t>Start and baseline the IOS XE Vagrant environment.</a:t>
            </a:r>
          </a:p>
          <a:p>
            <a:pPr lvl="0" indent="0">
              <a:buNone/>
            </a:pPr>
            <a:r>
              <a:rPr>
                <a:latin typeface="Courier"/>
              </a:rPr>
              <a:t>vagrant up</a:t>
            </a:r>
          </a:p>
          <a:p>
            <a:pPr lvl="0" indent="0" marL="1270000">
              <a:buNone/>
            </a:pPr>
            <a:r>
              <a:rPr sz="2000"/>
              <a:t>After it completes</a:t>
            </a:r>
          </a:p>
          <a:p>
            <a:pPr lvl="0" indent="0">
              <a:buNone/>
            </a:pPr>
            <a:r>
              <a:rPr>
                <a:latin typeface="Courier"/>
              </a:rPr>
              <a:t>python vagrant_device_setup.py</a:t>
            </a:r>
          </a:p>
          <a:p>
            <a:pPr lvl="0" indent="0" marL="0">
              <a:spcBef>
                <a:spcPts val="3000"/>
              </a:spcBef>
              <a:buNone/>
            </a:pPr>
            <a:r>
              <a:rPr b="1"/>
              <a:t>Libraries to Work with Data</a:t>
            </a:r>
          </a:p>
          <a:p>
            <a:pPr lvl="0" indent="0" marL="0">
              <a:buNone/>
            </a:pPr>
            <a:r>
              <a:rPr/>
              <a:t>Exercises in this section are intended to be executed from an interactive Python interpreter.</a:t>
            </a:r>
          </a:p>
          <a:p>
            <a:pPr lvl="0" indent="0" marL="0">
              <a:buNone/>
            </a:pPr>
            <a:r>
              <a:rPr>
                <a:hlinkClick r:id="rId4"/>
              </a:rPr>
              <a:t>iPython</a:t>
            </a:r>
            <a:r>
              <a:rPr/>
              <a:t> has been installed as part of the requirements.txt installation and is one option. You can start an iPython window by simply typing </a:t>
            </a:r>
            <a:r>
              <a:rPr>
                <a:latin typeface="Courier"/>
              </a:rPr>
              <a:t>ipython</a:t>
            </a:r>
            <a:r>
              <a:rPr/>
              <a:t>. For each step in the list below, type the specified command (or commands) and then press enter until the iPython prompt goes to the next step, and/or shows the expected output (ie. print or pprint commands).</a:t>
            </a:r>
          </a:p>
          <a:p>
            <a:pPr lvl="0" indent="0" marL="0">
              <a:buNone/>
            </a:pPr>
            <a:r>
              <a:rPr/>
              <a:t>Other options could be just </a:t>
            </a:r>
            <a:r>
              <a:rPr>
                <a:latin typeface="Courier"/>
              </a:rPr>
              <a:t>python</a:t>
            </a:r>
            <a:r>
              <a:rPr/>
              <a:t> or </a:t>
            </a:r>
            <a:r>
              <a:rPr>
                <a:latin typeface="Courier"/>
              </a:rPr>
              <a:t>idle</a:t>
            </a:r>
            <a:r>
              <a:rPr/>
              <a:t>.</a:t>
            </a:r>
          </a:p>
          <a:p>
            <a:pPr lvl="0" indent="0" marL="0">
              <a:spcBef>
                <a:spcPts val="3000"/>
              </a:spcBef>
              <a:buNone/>
            </a:pPr>
            <a:r>
              <a:rPr b="1"/>
              <a:t>XML with xmltodict</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data_manipulation/xml</a:t>
            </a:r>
          </a:p>
          <a:p>
            <a:pPr lvl="0" indent="-342900" marL="342900">
              <a:buAutoNum type="arabicPeriod"/>
            </a:pPr>
            <a:r>
              <a:rPr/>
              <a:t>Import the xmltodict library</a:t>
            </a:r>
          </a:p>
          <a:p>
            <a:pPr lvl="0" indent="0">
              <a:buNone/>
            </a:pPr>
            <a:r>
              <a:rPr>
                <a:latin typeface="Courier"/>
              </a:rPr>
              <a:t>import xmltodict</a:t>
            </a:r>
            <a:br/>
            <a:br/>
            <a:r>
              <a:rPr i="1">
                <a:solidFill>
                  <a:srgbClr val="60A0B0"/>
                </a:solidFill>
                <a:latin typeface="Courier"/>
              </a:rPr>
              <a:t># Open the sample xml file and read it into variable</a:t>
            </a:r>
            <a:br/>
            <a:br/>
            <a:r>
              <a:rPr b="1">
                <a:solidFill>
                  <a:srgbClr val="007020"/>
                </a:solidFill>
                <a:latin typeface="Courier"/>
              </a:rPr>
              <a:t>with</a:t>
            </a:r>
            <a:r>
              <a:rPr>
                <a:latin typeface="Courier"/>
              </a:rPr>
              <a:t> open(</a:t>
            </a:r>
            <a:r>
              <a:rPr>
                <a:solidFill>
                  <a:srgbClr val="4070A0"/>
                </a:solidFill>
                <a:latin typeface="Courier"/>
              </a:rPr>
              <a:t>"xml_example.xml"</a:t>
            </a:r>
            <a:r>
              <a:rPr>
                <a:latin typeface="Courier"/>
              </a:rPr>
              <a:t>) as f:</a:t>
            </a:r>
            <a:br/>
            <a:r>
              <a:rPr>
                <a:latin typeface="Courier"/>
              </a:rPr>
              <a:t>    xml_example </a:t>
            </a:r>
            <a:r>
              <a:rPr>
                <a:solidFill>
                  <a:srgbClr val="666666"/>
                </a:solidFill>
                <a:latin typeface="Courier"/>
              </a:rPr>
              <a:t>=</a:t>
            </a:r>
            <a:r>
              <a:rPr>
                <a:latin typeface="Courier"/>
              </a:rPr>
              <a:t> f.read()</a:t>
            </a:r>
          </a:p>
          <a:p>
            <a:pPr lvl="0" indent="0">
              <a:buNone/>
            </a:pPr>
            <a:r>
              <a:rPr>
                <a:latin typeface="Courier"/>
              </a:rPr>
              <a:t>---------------------------------------------------------------------------
FileNotFoundError                         Traceback (most recent call last)
~\AppData\Local\Temp\ipykernel_23500\2970058741.py in &lt;module&gt;
      3 # 1. Open the sample xml file and read it into variable
      4 
----&gt; 5 with open("xml_example.xml") as f:
      6     xml_example = f.read()
FileNotFoundError: [Errno 2] No such file or directory: 'xml_example.xml'</a:t>
            </a:r>
          </a:p>
          <a:p>
            <a:pPr lvl="0" indent="0">
              <a:buNone/>
            </a:pPr>
            <a:r>
              <a:rPr i="1">
                <a:solidFill>
                  <a:srgbClr val="60A0B0"/>
                </a:solidFill>
                <a:latin typeface="Courier"/>
              </a:rPr>
              <a:t># Print the raw XML data</a:t>
            </a:r>
            <a:br/>
            <a:br/>
            <a:r>
              <a:rPr>
                <a:latin typeface="Courier"/>
              </a:rPr>
              <a:t>print(xml_example)</a:t>
            </a:r>
          </a:p>
          <a:p>
            <a:pPr lvl="0" indent="0">
              <a:buNone/>
            </a:pPr>
            <a:r>
              <a:rPr i="1">
                <a:solidFill>
                  <a:srgbClr val="60A0B0"/>
                </a:solidFill>
                <a:latin typeface="Courier"/>
              </a:rPr>
              <a:t># Parse the XML into a Python (Ordered) dictionary</a:t>
            </a:r>
            <a:br/>
            <a:br/>
            <a:r>
              <a:rPr>
                <a:latin typeface="Courier"/>
              </a:rPr>
              <a:t>xml_dict </a:t>
            </a:r>
            <a:r>
              <a:rPr>
                <a:solidFill>
                  <a:srgbClr val="666666"/>
                </a:solidFill>
                <a:latin typeface="Courier"/>
              </a:rPr>
              <a:t>=</a:t>
            </a:r>
            <a:r>
              <a:rPr>
                <a:latin typeface="Courier"/>
              </a:rPr>
              <a:t> xmltodict.parse(xml_example)</a:t>
            </a:r>
          </a:p>
          <a:p>
            <a:pPr lvl="0" indent="0">
              <a:buNone/>
            </a:pPr>
            <a:r>
              <a:rPr i="1">
                <a:solidFill>
                  <a:srgbClr val="60A0B0"/>
                </a:solidFill>
                <a:latin typeface="Courier"/>
              </a:rPr>
              <a:t># Pretty Print the Python Dictionary Object</a:t>
            </a:r>
            <a:br/>
            <a:br/>
            <a:r>
              <a:rPr>
                <a:latin typeface="Courier"/>
              </a:rPr>
              <a:t>from pprint import pprint</a:t>
            </a:r>
            <a:br/>
            <a:br/>
            <a:r>
              <a:rPr>
                <a:latin typeface="Courier"/>
              </a:rPr>
              <a:t>pprint(xml_dict)</a:t>
            </a:r>
          </a:p>
          <a:p>
            <a:pPr lvl="0" indent="0">
              <a:buNone/>
            </a:pPr>
            <a:r>
              <a:rPr i="1">
                <a:solidFill>
                  <a:srgbClr val="60A0B0"/>
                </a:solidFill>
                <a:latin typeface="Courier"/>
              </a:rPr>
              <a:t># Save the interface name into a variable using XML nodes as keys</a:t>
            </a:r>
            <a:br/>
            <a:br/>
            <a:r>
              <a:rPr>
                <a:latin typeface="Courier"/>
              </a:rPr>
              <a:t>int_name </a:t>
            </a:r>
            <a:r>
              <a:rPr>
                <a:solidFill>
                  <a:srgbClr val="666666"/>
                </a:solidFill>
                <a:latin typeface="Courier"/>
              </a:rPr>
              <a:t>=</a:t>
            </a:r>
            <a:r>
              <a:rPr>
                <a:latin typeface="Courier"/>
              </a:rPr>
              <a:t> xml_dict[</a:t>
            </a:r>
            <a:r>
              <a:rPr>
                <a:solidFill>
                  <a:srgbClr val="4070A0"/>
                </a:solidFill>
                <a:latin typeface="Courier"/>
              </a:rPr>
              <a:t>"interface"</a:t>
            </a:r>
            <a:r>
              <a:rPr>
                <a:latin typeface="Courier"/>
              </a:rPr>
              <a:t>][</a:t>
            </a:r>
            <a:r>
              <a:rPr>
                <a:solidFill>
                  <a:srgbClr val="4070A0"/>
                </a:solidFill>
                <a:latin typeface="Courier"/>
              </a:rPr>
              <a:t>"name"</a:t>
            </a:r>
            <a:r>
              <a:rPr>
                <a:latin typeface="Courier"/>
              </a:rPr>
              <a:t>]</a:t>
            </a:r>
          </a:p>
          <a:p>
            <a:pPr lvl="0" indent="0">
              <a:buNone/>
            </a:pPr>
            <a:br/>
            <a:r>
              <a:rPr>
                <a:latin typeface="Courier"/>
              </a:rPr>
              <a:t>Print</a:t>
            </a:r>
            <a:br/>
            <a:r>
              <a:rPr>
                <a:latin typeface="Courier"/>
              </a:rPr>
              <a:t>the</a:t>
            </a:r>
            <a:br/>
            <a:r>
              <a:rPr>
                <a:latin typeface="Courier"/>
              </a:rPr>
              <a:t>interface</a:t>
            </a:r>
            <a:br/>
            <a:r>
              <a:rPr>
                <a:latin typeface="Courier"/>
              </a:rPr>
              <a:t>name</a:t>
            </a:r>
          </a:p>
          <a:p>
            <a:pPr lvl="0" indent="0" marL="0">
              <a:buNone/>
            </a:pPr>
            <a:r>
              <a:rPr/>
              <a:t>print(int_name)</a:t>
            </a:r>
          </a:p>
          <a:p>
            <a:pPr lvl="0" indent="0">
              <a:buNone/>
            </a:pPr>
            <a:br/>
            <a:r>
              <a:rPr>
                <a:latin typeface="Courier"/>
              </a:rPr>
              <a:t>Change</a:t>
            </a:r>
            <a:br/>
            <a:r>
              <a:rPr>
                <a:latin typeface="Courier"/>
              </a:rPr>
              <a:t>the</a:t>
            </a:r>
            <a:br/>
            <a:r>
              <a:rPr>
                <a:latin typeface="Courier"/>
              </a:rPr>
              <a:t>IP</a:t>
            </a:r>
            <a:br/>
            <a:r>
              <a:rPr>
                <a:latin typeface="Courier"/>
              </a:rPr>
              <a:t>address</a:t>
            </a:r>
            <a:br/>
            <a:r>
              <a:rPr>
                <a:latin typeface="Courier"/>
              </a:rPr>
              <a:t>of</a:t>
            </a:r>
            <a:br/>
            <a:r>
              <a:rPr>
                <a:latin typeface="Courier"/>
              </a:rPr>
              <a:t>the</a:t>
            </a:r>
            <a:br/>
            <a:r>
              <a:rPr>
                <a:latin typeface="Courier"/>
              </a:rPr>
              <a:t>interface</a:t>
            </a:r>
          </a:p>
          <a:p>
            <a:pPr lvl="0" indent="0" marL="0">
              <a:buNone/>
            </a:pPr>
            <a:r>
              <a:rPr/>
              <a:t>xml_dict[“interface”][“ipv4”][“address”][“ip”] = “192.168.0.2”</a:t>
            </a:r>
          </a:p>
          <a:p>
            <a:pPr lvl="0" indent="0">
              <a:buNone/>
            </a:pPr>
            <a:br/>
            <a:r>
              <a:rPr>
                <a:latin typeface="Courier"/>
              </a:rPr>
              <a:t>Check</a:t>
            </a:r>
            <a:br/>
            <a:r>
              <a:rPr>
                <a:latin typeface="Courier"/>
              </a:rPr>
              <a:t>that</a:t>
            </a:r>
            <a:br/>
            <a:r>
              <a:rPr>
                <a:latin typeface="Courier"/>
              </a:rPr>
              <a:t>the</a:t>
            </a:r>
            <a:br/>
            <a:r>
              <a:rPr>
                <a:latin typeface="Courier"/>
              </a:rPr>
              <a:t>IP</a:t>
            </a:r>
            <a:br/>
            <a:r>
              <a:rPr>
                <a:latin typeface="Courier"/>
              </a:rPr>
              <a:t>address</a:t>
            </a:r>
            <a:br/>
            <a:r>
              <a:rPr>
                <a:latin typeface="Courier"/>
              </a:rPr>
              <a:t>has</a:t>
            </a:r>
            <a:br/>
            <a:r>
              <a:rPr>
                <a:latin typeface="Courier"/>
              </a:rPr>
              <a:t>been</a:t>
            </a:r>
            <a:br/>
            <a:r>
              <a:rPr>
                <a:latin typeface="Courier"/>
              </a:rPr>
              <a:t>changed </a:t>
            </a:r>
            <a:r>
              <a:rPr b="1">
                <a:solidFill>
                  <a:srgbClr val="007020"/>
                </a:solidFill>
                <a:latin typeface="Courier"/>
              </a:rPr>
              <a:t>in</a:t>
            </a:r>
            <a:r>
              <a:rPr>
                <a:latin typeface="Courier"/>
              </a:rPr>
              <a:t> the</a:t>
            </a:r>
            <a:br/>
            <a:r>
              <a:rPr>
                <a:latin typeface="Courier"/>
              </a:rPr>
              <a:t>dictionary</a:t>
            </a:r>
          </a:p>
          <a:p>
            <a:pPr lvl="0" indent="0" marL="0">
              <a:buNone/>
            </a:pPr>
            <a:r>
              <a:rPr/>
              <a:t>pprint(xml_dict)</a:t>
            </a:r>
          </a:p>
          <a:p>
            <a:pPr lvl="0" indent="0">
              <a:buNone/>
            </a:pPr>
            <a:br/>
            <a:r>
              <a:rPr>
                <a:latin typeface="Courier"/>
              </a:rPr>
              <a:t>Revert</a:t>
            </a:r>
            <a:br/>
            <a:r>
              <a:rPr>
                <a:latin typeface="Courier"/>
              </a:rPr>
              <a:t>to</a:t>
            </a:r>
            <a:br/>
            <a:r>
              <a:rPr>
                <a:latin typeface="Courier"/>
              </a:rPr>
              <a:t>the</a:t>
            </a:r>
            <a:br/>
            <a:r>
              <a:rPr>
                <a:latin typeface="Courier"/>
              </a:rPr>
              <a:t>XML</a:t>
            </a:r>
            <a:br/>
            <a:r>
              <a:rPr>
                <a:latin typeface="Courier"/>
              </a:rPr>
              <a:t>string</a:t>
            </a:r>
            <a:br/>
            <a:r>
              <a:rPr>
                <a:latin typeface="Courier"/>
              </a:rPr>
              <a:t>version</a:t>
            </a:r>
            <a:br/>
            <a:r>
              <a:rPr>
                <a:latin typeface="Courier"/>
              </a:rPr>
              <a:t>of</a:t>
            </a:r>
            <a:br/>
            <a:r>
              <a:rPr>
                <a:latin typeface="Courier"/>
              </a:rPr>
              <a:t>the</a:t>
            </a:r>
            <a:br/>
            <a:r>
              <a:rPr>
                <a:latin typeface="Courier"/>
              </a:rPr>
              <a:t>dictionary</a:t>
            </a:r>
          </a:p>
          <a:p>
            <a:pPr lvl="0" indent="0" marL="0">
              <a:buNone/>
            </a:pPr>
            <a:r>
              <a:rPr/>
              <a:t>print(xmltodict.unparse(xml_dict))</a:t>
            </a:r>
          </a:p>
          <a:p>
            <a:pPr lvl="0" indent="0">
              <a:buNone/>
            </a:pPr>
            <a:br/>
            <a:r>
              <a:rPr i="1">
                <a:solidFill>
                  <a:srgbClr val="60A0B0"/>
                </a:solidFill>
                <a:latin typeface="Courier"/>
              </a:rPr>
              <a:t>### JSON with json</a:t>
            </a:r>
            <a:br/>
            <a:r>
              <a:rPr>
                <a:latin typeface="Courier"/>
              </a:rPr>
              <a:t>From</a:t>
            </a:r>
            <a:br/>
            <a:r>
              <a:rPr>
                <a:latin typeface="Courier"/>
              </a:rPr>
              <a:t>the</a:t>
            </a:r>
            <a:br/>
            <a:r>
              <a:rPr>
                <a:latin typeface="Courier"/>
              </a:rPr>
              <a:t>root</a:t>
            </a:r>
            <a:br/>
            <a:r>
              <a:rPr>
                <a:latin typeface="Courier"/>
              </a:rPr>
              <a:t>of</a:t>
            </a:r>
            <a:br/>
            <a:r>
              <a:rPr>
                <a:latin typeface="Courier"/>
              </a:rPr>
              <a:t>the</a:t>
            </a:r>
            <a:br/>
            <a:r>
              <a:rPr>
                <a:latin typeface="Courier"/>
              </a:rPr>
              <a:t>`python_networking`</a:t>
            </a:r>
            <a:br/>
            <a:r>
              <a:rPr>
                <a:latin typeface="Courier"/>
              </a:rPr>
              <a:t>repository, change</a:t>
            </a:r>
            <a:br/>
            <a:r>
              <a:rPr>
                <a:latin typeface="Courier"/>
              </a:rPr>
              <a:t>into</a:t>
            </a:r>
            <a:br/>
            <a:r>
              <a:rPr>
                <a:latin typeface="Courier"/>
              </a:rPr>
              <a:t>the</a:t>
            </a:r>
            <a:br/>
            <a:r>
              <a:rPr>
                <a:latin typeface="Courier"/>
              </a:rPr>
              <a:t>exercise</a:t>
            </a:r>
            <a:br/>
            <a:r>
              <a:rPr>
                <a:latin typeface="Courier"/>
              </a:rPr>
              <a:t>directory.</a:t>
            </a:r>
          </a:p>
          <a:p>
            <a:pPr lvl="0" indent="0">
              <a:buNone/>
            </a:pPr>
            <a:r>
              <a:rPr>
                <a:latin typeface="Courier"/>
              </a:rPr>
              <a:t>cd data_manipulation/json</a:t>
            </a:r>
          </a:p>
          <a:p>
            <a:pPr lvl="0" indent="0" marL="0">
              <a:buNone/>
            </a:pPr>
            <a:r>
              <a:rPr/>
              <a:t>Import the jsontodict library</a:t>
            </a:r>
          </a:p>
          <a:p>
            <a:pPr lvl="0" indent="0" marL="0">
              <a:buNone/>
            </a:pPr>
            <a:r>
              <a:rPr/>
              <a:t>import json</a:t>
            </a:r>
          </a:p>
          <a:p>
            <a:pPr lvl="0" indent="0">
              <a:buNone/>
            </a:pPr>
            <a:br/>
            <a:r>
              <a:rPr>
                <a:latin typeface="Courier"/>
              </a:rPr>
              <a:t>Open</a:t>
            </a:r>
            <a:br/>
            <a:r>
              <a:rPr>
                <a:latin typeface="Courier"/>
              </a:rPr>
              <a:t>the</a:t>
            </a:r>
            <a:br/>
            <a:r>
              <a:rPr>
                <a:latin typeface="Courier"/>
              </a:rPr>
              <a:t>sample</a:t>
            </a:r>
            <a:br/>
            <a:r>
              <a:rPr>
                <a:latin typeface="Courier"/>
              </a:rPr>
              <a:t>json</a:t>
            </a:r>
            <a:br/>
            <a:r>
              <a:rPr>
                <a:latin typeface="Courier"/>
              </a:rPr>
              <a:t>file </a:t>
            </a:r>
            <a:r>
              <a:rPr b="1">
                <a:solidFill>
                  <a:srgbClr val="007020"/>
                </a:solidFill>
                <a:latin typeface="Courier"/>
              </a:rPr>
              <a:t>and</a:t>
            </a:r>
            <a:r>
              <a:rPr>
                <a:latin typeface="Courier"/>
              </a:rPr>
              <a:t> read</a:t>
            </a:r>
            <a:br/>
            <a:r>
              <a:rPr>
                <a:latin typeface="Courier"/>
              </a:rPr>
              <a:t>it</a:t>
            </a:r>
            <a:br/>
            <a:r>
              <a:rPr>
                <a:latin typeface="Courier"/>
              </a:rPr>
              <a:t>into</a:t>
            </a:r>
            <a:br/>
            <a:r>
              <a:rPr>
                <a:latin typeface="Courier"/>
              </a:rPr>
              <a:t>variable</a:t>
            </a:r>
          </a:p>
          <a:p>
            <a:pPr lvl="0" indent="0" marL="0">
              <a:buNone/>
            </a:pPr>
            <a:r>
              <a:rPr/>
              <a:t>with open(“json_example.json”) as f: json_example = f.read()</a:t>
            </a:r>
          </a:p>
          <a:p>
            <a:pPr lvl="0" indent="0">
              <a:buNone/>
            </a:pPr>
            <a:br/>
            <a:r>
              <a:rPr>
                <a:latin typeface="Courier"/>
              </a:rPr>
              <a:t>Print</a:t>
            </a:r>
            <a:br/>
            <a:r>
              <a:rPr>
                <a:latin typeface="Courier"/>
              </a:rPr>
              <a:t>the</a:t>
            </a:r>
            <a:br/>
            <a:r>
              <a:rPr>
                <a:latin typeface="Courier"/>
              </a:rPr>
              <a:t>raw</a:t>
            </a:r>
            <a:br/>
            <a:r>
              <a:rPr>
                <a:latin typeface="Courier"/>
              </a:rPr>
              <a:t>json</a:t>
            </a:r>
            <a:br/>
            <a:r>
              <a:rPr>
                <a:latin typeface="Courier"/>
              </a:rPr>
              <a:t>data</a:t>
            </a:r>
          </a:p>
          <a:p>
            <a:pPr lvl="0" indent="0">
              <a:buNone/>
            </a:pPr>
            <a:r>
              <a:rPr>
                <a:latin typeface="Courier"/>
              </a:rPr>
              <a:t>print(json_example)</a:t>
            </a:r>
          </a:p>
          <a:p>
            <a:pPr lvl="0" indent="0">
              <a:buNone/>
            </a:pPr>
            <a:br/>
            <a:r>
              <a:rPr>
                <a:latin typeface="Courier"/>
              </a:rPr>
              <a:t>Parse</a:t>
            </a:r>
            <a:br/>
            <a:r>
              <a:rPr>
                <a:latin typeface="Courier"/>
              </a:rPr>
              <a:t>the</a:t>
            </a:r>
            <a:br/>
            <a:r>
              <a:rPr>
                <a:latin typeface="Courier"/>
              </a:rPr>
              <a:t>json</a:t>
            </a:r>
            <a:br/>
            <a:r>
              <a:rPr>
                <a:latin typeface="Courier"/>
              </a:rPr>
              <a:t>into</a:t>
            </a:r>
            <a:br/>
            <a:r>
              <a:rPr>
                <a:latin typeface="Courier"/>
              </a:rPr>
              <a:t>a</a:t>
            </a:r>
            <a:br/>
            <a:r>
              <a:rPr>
                <a:latin typeface="Courier"/>
              </a:rPr>
              <a:t>Python</a:t>
            </a:r>
            <a:br/>
            <a:r>
              <a:rPr>
                <a:latin typeface="Courier"/>
              </a:rPr>
              <a:t>dictionary</a:t>
            </a:r>
          </a:p>
          <a:p>
            <a:pPr lvl="0" indent="0" marL="0">
              <a:buNone/>
            </a:pPr>
            <a:r>
              <a:rPr/>
              <a:t>json_dict = json.loads(json_example)</a:t>
            </a:r>
          </a:p>
          <a:p>
            <a:pPr lvl="0" indent="0">
              <a:buNone/>
            </a:pPr>
            <a:br/>
            <a:r>
              <a:rPr>
                <a:latin typeface="Courier"/>
              </a:rPr>
              <a:t>Pretty</a:t>
            </a:r>
            <a:br/>
            <a:r>
              <a:rPr>
                <a:latin typeface="Courier"/>
              </a:rPr>
              <a:t>Print</a:t>
            </a:r>
            <a:br/>
            <a:r>
              <a:rPr>
                <a:latin typeface="Courier"/>
              </a:rPr>
              <a:t>the</a:t>
            </a:r>
            <a:br/>
            <a:r>
              <a:rPr>
                <a:latin typeface="Courier"/>
              </a:rPr>
              <a:t>Python</a:t>
            </a:r>
            <a:br/>
            <a:r>
              <a:rPr>
                <a:latin typeface="Courier"/>
              </a:rPr>
              <a:t>Dictionary</a:t>
            </a:r>
            <a:br/>
            <a:r>
              <a:rPr>
                <a:latin typeface="Courier"/>
              </a:rPr>
              <a:t>Object</a:t>
            </a:r>
          </a:p>
          <a:p>
            <a:pPr lvl="0" indent="0" marL="0">
              <a:buNone/>
            </a:pPr>
            <a:r>
              <a:rPr/>
              <a:t>from pprint import pprint</a:t>
            </a:r>
          </a:p>
          <a:p>
            <a:pPr lvl="0" indent="0" marL="0">
              <a:buNone/>
            </a:pPr>
            <a:r>
              <a:rPr/>
              <a:t>pprint(json_dict)</a:t>
            </a:r>
          </a:p>
          <a:p>
            <a:pPr lvl="0" indent="0">
              <a:buNone/>
            </a:pPr>
            <a:br/>
            <a:r>
              <a:rPr>
                <a:solidFill>
                  <a:srgbClr val="40A070"/>
                </a:solidFill>
                <a:latin typeface="Courier"/>
              </a:rPr>
              <a:t>1.</a:t>
            </a:r>
            <a:br/>
            <a:r>
              <a:rPr>
                <a:latin typeface="Courier"/>
              </a:rPr>
              <a:t>Save</a:t>
            </a:r>
            <a:br/>
            <a:r>
              <a:rPr>
                <a:latin typeface="Courier"/>
              </a:rPr>
              <a:t>the</a:t>
            </a:r>
            <a:br/>
            <a:r>
              <a:rPr>
                <a:latin typeface="Courier"/>
              </a:rPr>
              <a:t>interface</a:t>
            </a:r>
            <a:br/>
            <a:r>
              <a:rPr>
                <a:latin typeface="Courier"/>
              </a:rPr>
              <a:t>name</a:t>
            </a:r>
            <a:br/>
            <a:r>
              <a:rPr>
                <a:latin typeface="Courier"/>
              </a:rPr>
              <a:t>into</a:t>
            </a:r>
            <a:br/>
            <a:r>
              <a:rPr>
                <a:latin typeface="Courier"/>
              </a:rPr>
              <a:t>a</a:t>
            </a:r>
            <a:br/>
            <a:r>
              <a:rPr>
                <a:latin typeface="Courier"/>
              </a:rPr>
              <a:t>variable</a:t>
            </a:r>
          </a:p>
          <a:p>
            <a:pPr lvl="0" indent="0" marL="0">
              <a:buNone/>
            </a:pPr>
            <a:r>
              <a:rPr/>
              <a:t>int_name = json_dict[“interface”][“name”]</a:t>
            </a:r>
          </a:p>
          <a:p>
            <a:pPr lvl="0" indent="0">
              <a:buNone/>
            </a:pPr>
            <a:br/>
            <a:r>
              <a:rPr>
                <a:solidFill>
                  <a:srgbClr val="40A070"/>
                </a:solidFill>
                <a:latin typeface="Courier"/>
              </a:rPr>
              <a:t>1.</a:t>
            </a:r>
            <a:br/>
            <a:r>
              <a:rPr>
                <a:latin typeface="Courier"/>
              </a:rPr>
              <a:t>Print</a:t>
            </a:r>
            <a:br/>
            <a:r>
              <a:rPr>
                <a:latin typeface="Courier"/>
              </a:rPr>
              <a:t>the</a:t>
            </a:r>
            <a:br/>
            <a:r>
              <a:rPr>
                <a:latin typeface="Courier"/>
              </a:rPr>
              <a:t>interface</a:t>
            </a:r>
            <a:br/>
            <a:r>
              <a:rPr>
                <a:latin typeface="Courier"/>
              </a:rPr>
              <a:t>name</a:t>
            </a:r>
          </a:p>
          <a:p>
            <a:pPr lvl="0" indent="0" marL="0">
              <a:buNone/>
            </a:pPr>
            <a:r>
              <a:rPr/>
              <a:t>print(int_name)</a:t>
            </a:r>
          </a:p>
          <a:p>
            <a:pPr lvl="0" indent="0">
              <a:buNone/>
            </a:pPr>
            <a:br/>
            <a:r>
              <a:rPr>
                <a:solidFill>
                  <a:srgbClr val="40A070"/>
                </a:solidFill>
                <a:latin typeface="Courier"/>
              </a:rPr>
              <a:t>1.</a:t>
            </a:r>
            <a:br/>
            <a:r>
              <a:rPr>
                <a:latin typeface="Courier"/>
              </a:rPr>
              <a:t>Change</a:t>
            </a:r>
            <a:br/>
            <a:r>
              <a:rPr>
                <a:latin typeface="Courier"/>
              </a:rPr>
              <a:t>the</a:t>
            </a:r>
            <a:br/>
            <a:r>
              <a:rPr>
                <a:latin typeface="Courier"/>
              </a:rPr>
              <a:t>IP</a:t>
            </a:r>
            <a:br/>
            <a:r>
              <a:rPr>
                <a:latin typeface="Courier"/>
              </a:rPr>
              <a:t>address</a:t>
            </a:r>
            <a:br/>
            <a:r>
              <a:rPr>
                <a:latin typeface="Courier"/>
              </a:rPr>
              <a:t>of</a:t>
            </a:r>
            <a:br/>
            <a:r>
              <a:rPr>
                <a:latin typeface="Courier"/>
              </a:rPr>
              <a:t>the</a:t>
            </a:r>
            <a:br/>
            <a:r>
              <a:rPr>
                <a:latin typeface="Courier"/>
              </a:rPr>
              <a:t>interface</a:t>
            </a:r>
          </a:p>
          <a:p>
            <a:pPr lvl="0" indent="0" marL="0">
              <a:buNone/>
            </a:pPr>
            <a:r>
              <a:rPr/>
              <a:t>json_dict[“interface”][“ipv4”][“address”][0][“ip”] = “192.168.0.2”</a:t>
            </a:r>
          </a:p>
          <a:p>
            <a:pPr lvl="0" indent="0">
              <a:buNone/>
            </a:pPr>
            <a:br/>
            <a:r>
              <a:rPr>
                <a:solidFill>
                  <a:srgbClr val="40A070"/>
                </a:solidFill>
                <a:latin typeface="Courier"/>
              </a:rPr>
              <a:t>1.</a:t>
            </a:r>
            <a:br/>
            <a:r>
              <a:rPr>
                <a:latin typeface="Courier"/>
              </a:rPr>
              <a:t>Check</a:t>
            </a:r>
            <a:br/>
            <a:r>
              <a:rPr>
                <a:latin typeface="Courier"/>
              </a:rPr>
              <a:t>that</a:t>
            </a:r>
            <a:br/>
            <a:r>
              <a:rPr>
                <a:latin typeface="Courier"/>
              </a:rPr>
              <a:t>the</a:t>
            </a:r>
            <a:br/>
            <a:r>
              <a:rPr>
                <a:latin typeface="Courier"/>
              </a:rPr>
              <a:t>IP</a:t>
            </a:r>
            <a:br/>
            <a:r>
              <a:rPr>
                <a:latin typeface="Courier"/>
              </a:rPr>
              <a:t>address</a:t>
            </a:r>
            <a:br/>
            <a:r>
              <a:rPr>
                <a:latin typeface="Courier"/>
              </a:rPr>
              <a:t>has</a:t>
            </a:r>
            <a:br/>
            <a:r>
              <a:rPr>
                <a:latin typeface="Courier"/>
              </a:rPr>
              <a:t>been</a:t>
            </a:r>
            <a:br/>
            <a:r>
              <a:rPr>
                <a:latin typeface="Courier"/>
              </a:rPr>
              <a:t>changed </a:t>
            </a:r>
            <a:r>
              <a:rPr b="1">
                <a:solidFill>
                  <a:srgbClr val="007020"/>
                </a:solidFill>
                <a:latin typeface="Courier"/>
              </a:rPr>
              <a:t>in</a:t>
            </a:r>
            <a:r>
              <a:rPr>
                <a:latin typeface="Courier"/>
              </a:rPr>
              <a:t> the</a:t>
            </a:r>
            <a:br/>
            <a:r>
              <a:rPr>
                <a:latin typeface="Courier"/>
              </a:rPr>
              <a:t>dictionary</a:t>
            </a:r>
          </a:p>
          <a:p>
            <a:pPr lvl="0" indent="0" marL="0">
              <a:buNone/>
            </a:pPr>
            <a:r>
              <a:rPr/>
              <a:t>pprint(json_dict)</a:t>
            </a:r>
          </a:p>
          <a:p>
            <a:pPr lvl="0" indent="0">
              <a:buNone/>
            </a:pPr>
            <a:br/>
            <a:r>
              <a:rPr>
                <a:solidFill>
                  <a:srgbClr val="40A070"/>
                </a:solidFill>
                <a:latin typeface="Courier"/>
              </a:rPr>
              <a:t>1.</a:t>
            </a:r>
            <a:br/>
            <a:r>
              <a:rPr>
                <a:latin typeface="Courier"/>
              </a:rPr>
              <a:t>Revert</a:t>
            </a:r>
            <a:br/>
            <a:r>
              <a:rPr>
                <a:latin typeface="Courier"/>
              </a:rPr>
              <a:t>to</a:t>
            </a:r>
            <a:br/>
            <a:r>
              <a:rPr>
                <a:latin typeface="Courier"/>
              </a:rPr>
              <a:t>the</a:t>
            </a:r>
            <a:br/>
            <a:r>
              <a:rPr>
                <a:latin typeface="Courier"/>
              </a:rPr>
              <a:t>json</a:t>
            </a:r>
            <a:br/>
            <a:r>
              <a:rPr>
                <a:latin typeface="Courier"/>
              </a:rPr>
              <a:t>string</a:t>
            </a:r>
            <a:br/>
            <a:r>
              <a:rPr>
                <a:latin typeface="Courier"/>
              </a:rPr>
              <a:t>version</a:t>
            </a:r>
            <a:br/>
            <a:r>
              <a:rPr>
                <a:latin typeface="Courier"/>
              </a:rPr>
              <a:t>of</a:t>
            </a:r>
            <a:br/>
            <a:r>
              <a:rPr>
                <a:latin typeface="Courier"/>
              </a:rPr>
              <a:t>the</a:t>
            </a:r>
            <a:br/>
            <a:r>
              <a:rPr>
                <a:latin typeface="Courier"/>
              </a:rPr>
              <a:t>dictionary</a:t>
            </a:r>
          </a:p>
          <a:p>
            <a:pPr lvl="0" indent="0" marL="0">
              <a:buNone/>
            </a:pPr>
            <a:r>
              <a:rPr/>
              <a:t>print(json.dumps(json_dict))</a:t>
            </a:r>
          </a:p>
          <a:p>
            <a:pPr lvl="0" indent="0">
              <a:buNone/>
            </a:pPr>
            <a:r>
              <a:rPr i="1">
                <a:solidFill>
                  <a:srgbClr val="60A0B0"/>
                </a:solidFill>
                <a:latin typeface="Courier"/>
              </a:rPr>
              <a:t>### YAML with PyYAML</a:t>
            </a:r>
            <a:br/>
            <a:r>
              <a:rPr>
                <a:solidFill>
                  <a:srgbClr val="40A070"/>
                </a:solidFill>
                <a:latin typeface="Courier"/>
              </a:rPr>
              <a:t>1.</a:t>
            </a:r>
            <a:br/>
            <a:r>
              <a:rPr>
                <a:latin typeface="Courier"/>
              </a:rPr>
              <a:t>From</a:t>
            </a:r>
            <a:br/>
            <a:r>
              <a:rPr>
                <a:latin typeface="Courier"/>
              </a:rPr>
              <a:t>the</a:t>
            </a:r>
            <a:br/>
            <a:r>
              <a:rPr>
                <a:latin typeface="Courier"/>
              </a:rPr>
              <a:t>root</a:t>
            </a:r>
            <a:br/>
            <a:r>
              <a:rPr>
                <a:latin typeface="Courier"/>
              </a:rPr>
              <a:t>of</a:t>
            </a:r>
            <a:br/>
            <a:r>
              <a:rPr>
                <a:latin typeface="Courier"/>
              </a:rPr>
              <a:t>the</a:t>
            </a:r>
            <a:br/>
            <a:r>
              <a:rPr>
                <a:latin typeface="Courier"/>
              </a:rPr>
              <a:t>`python_networking`</a:t>
            </a:r>
            <a:br/>
            <a:r>
              <a:rPr>
                <a:latin typeface="Courier"/>
              </a:rPr>
              <a:t>repository, change</a:t>
            </a:r>
            <a:br/>
            <a:r>
              <a:rPr>
                <a:latin typeface="Courier"/>
              </a:rPr>
              <a:t>into</a:t>
            </a:r>
            <a:br/>
            <a:r>
              <a:rPr>
                <a:latin typeface="Courier"/>
              </a:rPr>
              <a:t>the</a:t>
            </a:r>
            <a:br/>
            <a:r>
              <a:rPr>
                <a:latin typeface="Courier"/>
              </a:rPr>
              <a:t>exercise</a:t>
            </a:r>
            <a:br/>
            <a:r>
              <a:rPr>
                <a:latin typeface="Courier"/>
              </a:rPr>
              <a:t>directory.</a:t>
            </a:r>
          </a:p>
          <a:p>
            <a:pPr lvl="0" indent="0">
              <a:buNone/>
            </a:pPr>
            <a:r>
              <a:rPr>
                <a:latin typeface="Courier"/>
              </a:rPr>
              <a:t>cd data_manipulation/yaml</a:t>
            </a:r>
          </a:p>
          <a:p>
            <a:pPr lvl="0" indent="-342900" marL="342900">
              <a:buAutoNum type="arabicPeriod"/>
            </a:pPr>
            <a:r>
              <a:rPr/>
              <a:t>Import the yamltodict library</a:t>
            </a:r>
          </a:p>
          <a:p>
            <a:pPr lvl="0" indent="0" marL="0">
              <a:buNone/>
            </a:pPr>
            <a:r>
              <a:rPr/>
              <a:t>import yaml</a:t>
            </a:r>
          </a:p>
          <a:p>
            <a:pPr lvl="0" indent="0">
              <a:buNone/>
            </a:pPr>
            <a:br/>
            <a:r>
              <a:rPr>
                <a:solidFill>
                  <a:srgbClr val="40A070"/>
                </a:solidFill>
                <a:latin typeface="Courier"/>
              </a:rPr>
              <a:t>1.</a:t>
            </a:r>
            <a:br/>
            <a:r>
              <a:rPr>
                <a:latin typeface="Courier"/>
              </a:rPr>
              <a:t>Open</a:t>
            </a:r>
            <a:br/>
            <a:r>
              <a:rPr>
                <a:latin typeface="Courier"/>
              </a:rPr>
              <a:t>the</a:t>
            </a:r>
            <a:br/>
            <a:r>
              <a:rPr>
                <a:latin typeface="Courier"/>
              </a:rPr>
              <a:t>sample</a:t>
            </a:r>
            <a:br/>
            <a:r>
              <a:rPr>
                <a:latin typeface="Courier"/>
              </a:rPr>
              <a:t>yaml</a:t>
            </a:r>
            <a:br/>
            <a:r>
              <a:rPr>
                <a:latin typeface="Courier"/>
              </a:rPr>
              <a:t>file </a:t>
            </a:r>
            <a:r>
              <a:rPr b="1">
                <a:solidFill>
                  <a:srgbClr val="007020"/>
                </a:solidFill>
                <a:latin typeface="Courier"/>
              </a:rPr>
              <a:t>and</a:t>
            </a:r>
            <a:r>
              <a:rPr>
                <a:latin typeface="Courier"/>
              </a:rPr>
              <a:t> read</a:t>
            </a:r>
            <a:br/>
            <a:r>
              <a:rPr>
                <a:latin typeface="Courier"/>
              </a:rPr>
              <a:t>it</a:t>
            </a:r>
            <a:br/>
            <a:r>
              <a:rPr>
                <a:latin typeface="Courier"/>
              </a:rPr>
              <a:t>into</a:t>
            </a:r>
            <a:br/>
            <a:r>
              <a:rPr>
                <a:latin typeface="Courier"/>
              </a:rPr>
              <a:t>variable</a:t>
            </a:r>
          </a:p>
          <a:p>
            <a:pPr lvl="0" indent="0" marL="0">
              <a:buNone/>
            </a:pPr>
            <a:r>
              <a:rPr/>
              <a:t>with open(“yaml_example.yaml”) as f: yaml_example = f.read()</a:t>
            </a:r>
          </a:p>
          <a:p>
            <a:pPr lvl="0" indent="0">
              <a:buNone/>
            </a:pPr>
            <a:br/>
            <a:r>
              <a:rPr>
                <a:solidFill>
                  <a:srgbClr val="40A070"/>
                </a:solidFill>
                <a:latin typeface="Courier"/>
              </a:rPr>
              <a:t>1.</a:t>
            </a:r>
            <a:br/>
            <a:r>
              <a:rPr>
                <a:latin typeface="Courier"/>
              </a:rPr>
              <a:t>Print</a:t>
            </a:r>
            <a:br/>
            <a:r>
              <a:rPr>
                <a:latin typeface="Courier"/>
              </a:rPr>
              <a:t>the</a:t>
            </a:r>
            <a:br/>
            <a:r>
              <a:rPr>
                <a:latin typeface="Courier"/>
              </a:rPr>
              <a:t>raw</a:t>
            </a:r>
            <a:br/>
            <a:r>
              <a:rPr>
                <a:latin typeface="Courier"/>
              </a:rPr>
              <a:t>yaml</a:t>
            </a:r>
            <a:br/>
            <a:r>
              <a:rPr>
                <a:latin typeface="Courier"/>
              </a:rPr>
              <a:t>data</a:t>
            </a:r>
          </a:p>
          <a:p>
            <a:pPr lvl="0" indent="0" marL="0">
              <a:buNone/>
            </a:pPr>
            <a:r>
              <a:rPr/>
              <a:t>print(yaml_example)</a:t>
            </a:r>
          </a:p>
          <a:p>
            <a:pPr lvl="0" indent="0">
              <a:buNone/>
            </a:pPr>
            <a:br/>
            <a:r>
              <a:rPr>
                <a:solidFill>
                  <a:srgbClr val="40A070"/>
                </a:solidFill>
                <a:latin typeface="Courier"/>
              </a:rPr>
              <a:t>1.</a:t>
            </a:r>
            <a:br/>
            <a:r>
              <a:rPr>
                <a:latin typeface="Courier"/>
              </a:rPr>
              <a:t>Parse</a:t>
            </a:r>
            <a:br/>
            <a:r>
              <a:rPr>
                <a:latin typeface="Courier"/>
              </a:rPr>
              <a:t>the</a:t>
            </a:r>
            <a:br/>
            <a:r>
              <a:rPr>
                <a:latin typeface="Courier"/>
              </a:rPr>
              <a:t>yaml</a:t>
            </a:r>
            <a:br/>
            <a:r>
              <a:rPr>
                <a:latin typeface="Courier"/>
              </a:rPr>
              <a:t>into</a:t>
            </a:r>
            <a:br/>
            <a:r>
              <a:rPr>
                <a:latin typeface="Courier"/>
              </a:rPr>
              <a:t>a</a:t>
            </a:r>
            <a:br/>
            <a:r>
              <a:rPr>
                <a:latin typeface="Courier"/>
              </a:rPr>
              <a:t>Python</a:t>
            </a:r>
            <a:br/>
            <a:r>
              <a:rPr>
                <a:latin typeface="Courier"/>
              </a:rPr>
              <a:t>dictionary</a:t>
            </a:r>
          </a:p>
          <a:p>
            <a:pPr lvl="0" indent="0">
              <a:buNone/>
            </a:pPr>
            <a:r>
              <a:rPr>
                <a:latin typeface="Courier"/>
              </a:rPr>
              <a:t>yaml_dict </a:t>
            </a:r>
            <a:r>
              <a:rPr>
                <a:solidFill>
                  <a:srgbClr val="666666"/>
                </a:solidFill>
                <a:latin typeface="Courier"/>
              </a:rPr>
              <a:t>=</a:t>
            </a:r>
            <a:r>
              <a:rPr>
                <a:latin typeface="Courier"/>
              </a:rPr>
              <a:t> yaml.load(yaml_example)</a:t>
            </a:r>
          </a:p>
          <a:p>
            <a:pPr lvl="0" indent="-342900" marL="342900">
              <a:buAutoNum type="arabicPeriod"/>
            </a:pPr>
            <a:r>
              <a:rPr/>
              <a:t>Pretty Print the Python Dictionary Object</a:t>
            </a:r>
          </a:p>
          <a:p>
            <a:pPr lvl="0" indent="0">
              <a:buNone/>
            </a:pPr>
            <a:r>
              <a:rPr>
                <a:latin typeface="Courier"/>
              </a:rPr>
              <a:t>from pprint import pprint</a:t>
            </a:r>
            <a:br/>
            <a:br/>
            <a:r>
              <a:rPr>
                <a:latin typeface="Courier"/>
              </a:rPr>
              <a:t>pprint(yaml_dict)</a:t>
            </a:r>
          </a:p>
          <a:p>
            <a:pPr lvl="0" indent="-342900" marL="342900">
              <a:buAutoNum type="arabicPeriod"/>
            </a:pPr>
            <a:r>
              <a:rPr/>
              <a:t>Save the interface name into a variable</a:t>
            </a:r>
          </a:p>
          <a:p>
            <a:pPr lvl="0" indent="0">
              <a:buNone/>
            </a:pPr>
            <a:r>
              <a:rPr>
                <a:latin typeface="Courier"/>
              </a:rPr>
              <a:t>int_name </a:t>
            </a:r>
            <a:r>
              <a:rPr>
                <a:solidFill>
                  <a:srgbClr val="666666"/>
                </a:solidFill>
                <a:latin typeface="Courier"/>
              </a:rPr>
              <a:t>=</a:t>
            </a:r>
            <a:r>
              <a:rPr>
                <a:latin typeface="Courier"/>
              </a:rPr>
              <a:t> yaml_dict[</a:t>
            </a:r>
            <a:r>
              <a:rPr>
                <a:solidFill>
                  <a:srgbClr val="4070A0"/>
                </a:solidFill>
                <a:latin typeface="Courier"/>
              </a:rPr>
              <a:t>"interface"</a:t>
            </a:r>
            <a:r>
              <a:rPr>
                <a:latin typeface="Courier"/>
              </a:rPr>
              <a:t>][</a:t>
            </a:r>
            <a:r>
              <a:rPr>
                <a:solidFill>
                  <a:srgbClr val="4070A0"/>
                </a:solidFill>
                <a:latin typeface="Courier"/>
              </a:rPr>
              <a:t>"name"</a:t>
            </a:r>
            <a:r>
              <a:rPr>
                <a:latin typeface="Courier"/>
              </a:rPr>
              <a:t>]</a:t>
            </a:r>
          </a:p>
          <a:p>
            <a:pPr lvl="0" indent="-342900" marL="342900">
              <a:buAutoNum type="arabicPeriod"/>
            </a:pPr>
            <a:r>
              <a:rPr/>
              <a:t>Print the interface name</a:t>
            </a:r>
          </a:p>
          <a:p>
            <a:pPr lvl="0" indent="0">
              <a:buNone/>
            </a:pPr>
            <a:r>
              <a:rPr>
                <a:latin typeface="Courier"/>
              </a:rPr>
              <a:t>print(int_name)</a:t>
            </a:r>
          </a:p>
          <a:p>
            <a:pPr lvl="0" indent="-342900" marL="342900">
              <a:buAutoNum type="arabicPeriod"/>
            </a:pPr>
            <a:r>
              <a:rPr/>
              <a:t>Change the IP address of the interface</a:t>
            </a:r>
          </a:p>
          <a:p>
            <a:pPr lvl="0" indent="0">
              <a:buNone/>
            </a:pPr>
            <a:r>
              <a:rPr>
                <a:latin typeface="Courier"/>
              </a:rPr>
              <a:t>yaml_dict[</a:t>
            </a:r>
            <a:r>
              <a:rPr>
                <a:solidFill>
                  <a:srgbClr val="4070A0"/>
                </a:solidFill>
                <a:latin typeface="Courier"/>
              </a:rPr>
              <a:t>"interface"</a:t>
            </a:r>
            <a:r>
              <a:rPr>
                <a:latin typeface="Courier"/>
              </a:rPr>
              <a:t>][</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"ip"</a:t>
            </a:r>
            <a:r>
              <a:rPr>
                <a:latin typeface="Courier"/>
              </a:rPr>
              <a:t>] </a:t>
            </a:r>
            <a:r>
              <a:rPr>
                <a:solidFill>
                  <a:srgbClr val="666666"/>
                </a:solidFill>
                <a:latin typeface="Courier"/>
              </a:rPr>
              <a:t>=</a:t>
            </a:r>
            <a:r>
              <a:rPr>
                <a:latin typeface="Courier"/>
              </a:rPr>
              <a:t> </a:t>
            </a:r>
            <a:r>
              <a:rPr>
                <a:solidFill>
                  <a:srgbClr val="4070A0"/>
                </a:solidFill>
                <a:latin typeface="Courier"/>
              </a:rPr>
              <a:t>"192.168.0.2"</a:t>
            </a:r>
          </a:p>
          <a:p>
            <a:pPr lvl="0" indent="-342900" marL="342900">
              <a:buAutoNum type="arabicPeriod"/>
            </a:pPr>
            <a:r>
              <a:rPr/>
              <a:t>Check that the IP address has been changed in the dictionary</a:t>
            </a:r>
          </a:p>
          <a:p>
            <a:pPr lvl="0" indent="0">
              <a:buNone/>
            </a:pPr>
            <a:r>
              <a:rPr>
                <a:latin typeface="Courier"/>
              </a:rPr>
              <a:t>pprint(yaml_dict)</a:t>
            </a:r>
          </a:p>
          <a:p>
            <a:pPr lvl="0" indent="-342900" marL="342900">
              <a:buAutoNum type="arabicPeriod"/>
            </a:pPr>
            <a:r>
              <a:rPr/>
              <a:t>Revert to the yaml string version of the dictionary</a:t>
            </a:r>
          </a:p>
          <a:p>
            <a:pPr lvl="0" indent="0">
              <a:buNone/>
            </a:pPr>
            <a:r>
              <a:rPr>
                <a:latin typeface="Courier"/>
              </a:rPr>
              <a:t>print(yaml.dump(yaml_dict, default_flow_style</a:t>
            </a:r>
            <a:r>
              <a:rPr>
                <a:solidFill>
                  <a:srgbClr val="666666"/>
                </a:solidFill>
                <a:latin typeface="Courier"/>
              </a:rPr>
              <a:t>=</a:t>
            </a:r>
            <a:r>
              <a:rPr>
                <a:solidFill>
                  <a:srgbClr val="19177C"/>
                </a:solidFill>
                <a:latin typeface="Courier"/>
              </a:rPr>
              <a:t>False</a:t>
            </a:r>
            <a:r>
              <a:rPr>
                <a:latin typeface="Courier"/>
              </a:rPr>
              <a:t>))</a:t>
            </a:r>
          </a:p>
          <a:p>
            <a:pPr lvl="0" indent="0" marL="0">
              <a:spcBef>
                <a:spcPts val="3000"/>
              </a:spcBef>
              <a:buNone/>
            </a:pPr>
            <a:r>
              <a:rPr b="1"/>
              <a:t>CSV with csv</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data_manipulation/csv</a:t>
            </a:r>
          </a:p>
          <a:p>
            <a:pPr lvl="0" indent="-342900" marL="342900">
              <a:buAutoNum type="arabicPeriod"/>
            </a:pPr>
            <a:r>
              <a:rPr/>
              <a:t>Import the csv library</a:t>
            </a:r>
          </a:p>
          <a:p>
            <a:pPr lvl="0" indent="0">
              <a:buNone/>
            </a:pPr>
            <a:r>
              <a:rPr>
                <a:latin typeface="Courier"/>
              </a:rPr>
              <a:t>import csv</a:t>
            </a:r>
          </a:p>
          <a:p>
            <a:pPr lvl="0" indent="-342900" marL="342900">
              <a:buAutoNum type="arabicPeriod"/>
            </a:pPr>
            <a:r>
              <a:rPr/>
              <a:t>Open the sample csv file and print it to screen</a:t>
            </a:r>
          </a:p>
          <a:p>
            <a:pPr lvl="0" indent="0">
              <a:buNone/>
            </a:pPr>
            <a:r>
              <a:rPr b="1">
                <a:solidFill>
                  <a:srgbClr val="007020"/>
                </a:solidFill>
                <a:latin typeface="Courier"/>
              </a:rPr>
              <a:t>with</a:t>
            </a:r>
            <a:r>
              <a:rPr>
                <a:latin typeface="Courier"/>
              </a:rPr>
              <a:t> open(</a:t>
            </a:r>
            <a:r>
              <a:rPr>
                <a:solidFill>
                  <a:srgbClr val="4070A0"/>
                </a:solidFill>
                <a:latin typeface="Courier"/>
              </a:rPr>
              <a:t>"csv_example.csv"</a:t>
            </a:r>
            <a:r>
              <a:rPr>
                <a:latin typeface="Courier"/>
              </a:rPr>
              <a:t>) as f:</a:t>
            </a:r>
            <a:br/>
            <a:r>
              <a:rPr>
                <a:latin typeface="Courier"/>
              </a:rPr>
              <a:t>    print(f.read())</a:t>
            </a:r>
          </a:p>
          <a:p>
            <a:pPr lvl="0" indent="-342900" marL="342900">
              <a:buAutoNum type="arabicPeriod"/>
            </a:pPr>
            <a:r>
              <a:rPr/>
              <a:t>Open the sample csv file, and create a csv.reader object</a:t>
            </a:r>
          </a:p>
          <a:p>
            <a:pPr lvl="0" indent="0">
              <a:buNone/>
            </a:pPr>
            <a:r>
              <a:rPr b="1">
                <a:solidFill>
                  <a:srgbClr val="007020"/>
                </a:solidFill>
                <a:latin typeface="Courier"/>
              </a:rPr>
              <a:t>with</a:t>
            </a:r>
            <a:r>
              <a:rPr>
                <a:latin typeface="Courier"/>
              </a:rPr>
              <a:t> open(</a:t>
            </a:r>
            <a:r>
              <a:rPr>
                <a:solidFill>
                  <a:srgbClr val="4070A0"/>
                </a:solidFill>
                <a:latin typeface="Courier"/>
              </a:rPr>
              <a:t>"csv_example.csv"</a:t>
            </a:r>
            <a:r>
              <a:rPr>
                <a:latin typeface="Courier"/>
              </a:rPr>
              <a:t>) as f:</a:t>
            </a:r>
            <a:br/>
            <a:r>
              <a:rPr>
                <a:latin typeface="Courier"/>
              </a:rPr>
              <a:t>    csv_python </a:t>
            </a:r>
            <a:r>
              <a:rPr>
                <a:solidFill>
                  <a:srgbClr val="666666"/>
                </a:solidFill>
                <a:latin typeface="Courier"/>
              </a:rPr>
              <a:t>=</a:t>
            </a:r>
            <a:r>
              <a:rPr>
                <a:latin typeface="Courier"/>
              </a:rPr>
              <a:t> csv.reader(f)</a:t>
            </a:r>
            <a:br/>
            <a:r>
              <a:rPr>
                <a:latin typeface="Courier"/>
              </a:rPr>
              <a:t>    </a:t>
            </a:r>
            <a:r>
              <a:rPr i="1">
                <a:solidFill>
                  <a:srgbClr val="60A0B0"/>
                </a:solidFill>
                <a:latin typeface="Courier"/>
              </a:rPr>
              <a:t># Loop over each row in csv and leverage the data in code</a:t>
            </a:r>
            <a:br/>
            <a:r>
              <a:rPr>
                <a:latin typeface="Courier"/>
              </a:rPr>
              <a:t>    </a:t>
            </a:r>
            <a:r>
              <a:rPr b="1">
                <a:solidFill>
                  <a:srgbClr val="007020"/>
                </a:solidFill>
                <a:latin typeface="Courier"/>
              </a:rPr>
              <a:t>for</a:t>
            </a:r>
            <a:r>
              <a:rPr>
                <a:latin typeface="Courier"/>
              </a:rPr>
              <a:t> row </a:t>
            </a:r>
            <a:r>
              <a:rPr b="1">
                <a:solidFill>
                  <a:srgbClr val="007020"/>
                </a:solidFill>
                <a:latin typeface="Courier"/>
              </a:rPr>
              <a:t>in</a:t>
            </a:r>
            <a:r>
              <a:rPr>
                <a:latin typeface="Courier"/>
              </a:rPr>
              <a:t> csv_python:</a:t>
            </a:r>
            <a:br/>
            <a:r>
              <a:rPr>
                <a:latin typeface="Courier"/>
              </a:rPr>
              <a:t>        print(</a:t>
            </a:r>
            <a:r>
              <a:rPr>
                <a:solidFill>
                  <a:srgbClr val="4070A0"/>
                </a:solidFill>
                <a:latin typeface="Courier"/>
              </a:rPr>
              <a:t>"{device} is in {location} "</a:t>
            </a:r>
            <a:br/>
            <a:r>
              <a:rPr>
                <a:latin typeface="Courier"/>
              </a:rPr>
              <a:t>              </a:t>
            </a:r>
            <a:r>
              <a:rPr>
                <a:solidFill>
                  <a:srgbClr val="4070A0"/>
                </a:solidFill>
                <a:latin typeface="Courier"/>
              </a:rPr>
              <a:t>"and has IP {ip}."</a:t>
            </a:r>
            <a:r>
              <a:rPr>
                <a:latin typeface="Courier"/>
              </a:rPr>
              <a:t>.format(</a:t>
            </a:r>
            <a:br/>
            <a:r>
              <a:rPr>
                <a:latin typeface="Courier"/>
              </a:rPr>
              <a:t>            device</a:t>
            </a:r>
            <a:r>
              <a:rPr>
                <a:solidFill>
                  <a:srgbClr val="666666"/>
                </a:solidFill>
                <a:latin typeface="Courier"/>
              </a:rPr>
              <a:t>=</a:t>
            </a:r>
            <a:r>
              <a:rPr>
                <a:latin typeface="Courier"/>
              </a:rPr>
              <a:t>row[</a:t>
            </a:r>
            <a:r>
              <a:rPr>
                <a:solidFill>
                  <a:srgbClr val="40A070"/>
                </a:solidFill>
                <a:latin typeface="Courier"/>
              </a:rPr>
              <a:t>0</a:t>
            </a:r>
            <a:r>
              <a:rPr>
                <a:latin typeface="Courier"/>
              </a:rPr>
              <a:t>],</a:t>
            </a:r>
            <a:br/>
            <a:r>
              <a:rPr>
                <a:latin typeface="Courier"/>
              </a:rPr>
              <a:t>            location</a:t>
            </a:r>
            <a:r>
              <a:rPr>
                <a:solidFill>
                  <a:srgbClr val="666666"/>
                </a:solidFill>
                <a:latin typeface="Courier"/>
              </a:rPr>
              <a:t>=</a:t>
            </a:r>
            <a:r>
              <a:rPr>
                <a:latin typeface="Courier"/>
              </a:rPr>
              <a:t>row[</a:t>
            </a:r>
            <a:r>
              <a:rPr>
                <a:solidFill>
                  <a:srgbClr val="40A070"/>
                </a:solidFill>
                <a:latin typeface="Courier"/>
              </a:rPr>
              <a:t>2</a:t>
            </a:r>
            <a:r>
              <a:rPr>
                <a:latin typeface="Courier"/>
              </a:rPr>
              <a:t>],</a:t>
            </a:r>
            <a:br/>
            <a:r>
              <a:rPr>
                <a:latin typeface="Courier"/>
              </a:rPr>
              <a:t>            ip</a:t>
            </a:r>
            <a:r>
              <a:rPr>
                <a:solidFill>
                  <a:srgbClr val="666666"/>
                </a:solidFill>
                <a:latin typeface="Courier"/>
              </a:rPr>
              <a:t>=</a:t>
            </a:r>
            <a:r>
              <a:rPr>
                <a:latin typeface="Courier"/>
              </a:rPr>
              <a:t>row[</a:t>
            </a:r>
            <a:r>
              <a:rPr>
                <a:solidFill>
                  <a:srgbClr val="40A070"/>
                </a:solidFill>
                <a:latin typeface="Courier"/>
              </a:rPr>
              <a:t>1</a:t>
            </a:r>
            <a:r>
              <a:rPr>
                <a:latin typeface="Courier"/>
              </a:rPr>
              <a:t>]</a:t>
            </a:r>
            <a:br/>
            <a:r>
              <a:rPr>
                <a:latin typeface="Courier"/>
              </a:rPr>
              <a:t>        )</a:t>
            </a:r>
            <a:br/>
            <a:r>
              <a:rPr>
                <a:latin typeface="Courier"/>
              </a:rPr>
              <a:t>        )</a:t>
            </a:r>
          </a:p>
          <a:p>
            <a:pPr lvl="0" indent="-342900" marL="342900">
              <a:buAutoNum type="arabicPeriod"/>
            </a:pPr>
            <a:r>
              <a:rPr/>
              <a:t>Create a new tuple for additional router.</a:t>
            </a:r>
          </a:p>
          <a:p>
            <a:pPr lvl="0" indent="0">
              <a:buNone/>
            </a:pPr>
            <a:r>
              <a:rPr>
                <a:latin typeface="Courier"/>
              </a:rPr>
              <a:t>router4 </a:t>
            </a:r>
            <a:r>
              <a:rPr>
                <a:solidFill>
                  <a:srgbClr val="666666"/>
                </a:solidFill>
                <a:latin typeface="Courier"/>
              </a:rPr>
              <a:t>=</a:t>
            </a:r>
            <a:r>
              <a:rPr>
                <a:latin typeface="Courier"/>
              </a:rPr>
              <a:t> (</a:t>
            </a:r>
            <a:r>
              <a:rPr>
                <a:solidFill>
                  <a:srgbClr val="4070A0"/>
                </a:solidFill>
                <a:latin typeface="Courier"/>
              </a:rPr>
              <a:t>"router4"</a:t>
            </a:r>
            <a:r>
              <a:rPr>
                <a:latin typeface="Courier"/>
              </a:rPr>
              <a:t>, </a:t>
            </a:r>
            <a:r>
              <a:rPr>
                <a:solidFill>
                  <a:srgbClr val="4070A0"/>
                </a:solidFill>
                <a:latin typeface="Courier"/>
              </a:rPr>
              <a:t>"10.4.0.1"</a:t>
            </a:r>
            <a:r>
              <a:rPr>
                <a:latin typeface="Courier"/>
              </a:rPr>
              <a:t>, </a:t>
            </a:r>
            <a:r>
              <a:rPr>
                <a:solidFill>
                  <a:srgbClr val="4070A0"/>
                </a:solidFill>
                <a:latin typeface="Courier"/>
              </a:rPr>
              <a:t>"Chicago"</a:t>
            </a:r>
            <a:r>
              <a:rPr>
                <a:latin typeface="Courier"/>
              </a:rPr>
              <a:t>)</a:t>
            </a:r>
          </a:p>
          <a:p>
            <a:pPr lvl="0" indent="-342900" marL="342900">
              <a:buAutoNum type="arabicPeriod"/>
            </a:pPr>
            <a:r>
              <a:rPr/>
              <a:t>Add new router to CSV file.</a:t>
            </a:r>
          </a:p>
          <a:p>
            <a:pPr lvl="0" indent="0">
              <a:buNone/>
            </a:pPr>
            <a:r>
              <a:rPr b="1">
                <a:solidFill>
                  <a:srgbClr val="007020"/>
                </a:solidFill>
                <a:latin typeface="Courier"/>
              </a:rPr>
              <a:t>with</a:t>
            </a:r>
            <a:r>
              <a:rPr>
                <a:latin typeface="Courier"/>
              </a:rPr>
              <a:t> open(</a:t>
            </a:r>
            <a:r>
              <a:rPr>
                <a:solidFill>
                  <a:srgbClr val="4070A0"/>
                </a:solidFill>
                <a:latin typeface="Courier"/>
              </a:rPr>
              <a:t>"csv_example.csv"</a:t>
            </a:r>
            <a:r>
              <a:rPr>
                <a:latin typeface="Courier"/>
              </a:rPr>
              <a:t>, </a:t>
            </a:r>
            <a:r>
              <a:rPr>
                <a:solidFill>
                  <a:srgbClr val="4070A0"/>
                </a:solidFill>
                <a:latin typeface="Courier"/>
              </a:rPr>
              <a:t>"a"</a:t>
            </a:r>
            <a:r>
              <a:rPr>
                <a:latin typeface="Courier"/>
              </a:rPr>
              <a:t>) as f:</a:t>
            </a:r>
            <a:br/>
            <a:r>
              <a:rPr>
                <a:latin typeface="Courier"/>
              </a:rPr>
              <a:t>    csv_writer </a:t>
            </a:r>
            <a:r>
              <a:rPr>
                <a:solidFill>
                  <a:srgbClr val="666666"/>
                </a:solidFill>
                <a:latin typeface="Courier"/>
              </a:rPr>
              <a:t>=</a:t>
            </a:r>
            <a:r>
              <a:rPr>
                <a:latin typeface="Courier"/>
              </a:rPr>
              <a:t> csv.writer(f)</a:t>
            </a:r>
            <a:br/>
            <a:r>
              <a:rPr>
                <a:latin typeface="Courier"/>
              </a:rPr>
              <a:t>    csv_writer.writerow(router4)</a:t>
            </a:r>
          </a:p>
          <a:p>
            <a:pPr lvl="0" indent="-342900" marL="342900">
              <a:buAutoNum type="arabicPeriod"/>
            </a:pPr>
            <a:r>
              <a:rPr/>
              <a:t>Re-read and print out the CSV content.</a:t>
            </a:r>
          </a:p>
          <a:p>
            <a:pPr lvl="0" indent="0">
              <a:buNone/>
            </a:pPr>
            <a:r>
              <a:rPr b="1">
                <a:solidFill>
                  <a:srgbClr val="007020"/>
                </a:solidFill>
                <a:latin typeface="Courier"/>
              </a:rPr>
              <a:t>with</a:t>
            </a:r>
            <a:r>
              <a:rPr>
                <a:latin typeface="Courier"/>
              </a:rPr>
              <a:t> open(</a:t>
            </a:r>
            <a:r>
              <a:rPr>
                <a:solidFill>
                  <a:srgbClr val="4070A0"/>
                </a:solidFill>
                <a:latin typeface="Courier"/>
              </a:rPr>
              <a:t>"csv_example.csv"</a:t>
            </a:r>
            <a:r>
              <a:rPr>
                <a:latin typeface="Courier"/>
              </a:rPr>
              <a:t>) as f:</a:t>
            </a:r>
            <a:br/>
            <a:r>
              <a:rPr>
                <a:latin typeface="Courier"/>
              </a:rPr>
              <a:t>    print(f.read())</a:t>
            </a:r>
          </a:p>
          <a:p>
            <a:pPr lvl="0" indent="0" marL="0">
              <a:spcBef>
                <a:spcPts val="3000"/>
              </a:spcBef>
              <a:buNone/>
            </a:pPr>
            <a:r>
              <a:rPr b="1"/>
              <a:t>YANG with pyang</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data_manipulation/yang</a:t>
            </a:r>
          </a:p>
          <a:p>
            <a:pPr lvl="0" indent="-342900" marL="342900">
              <a:buAutoNum type="arabicPeriod"/>
            </a:pPr>
            <a:r>
              <a:rPr/>
              <a:t>Print the YANG module in a simple text tree</a:t>
            </a:r>
          </a:p>
          <a:p>
            <a:pPr lvl="0" indent="0">
              <a:buNone/>
            </a:pPr>
            <a:r>
              <a:rPr>
                <a:latin typeface="Courier"/>
              </a:rPr>
              <a:t>pyang </a:t>
            </a:r>
            <a:r>
              <a:rPr>
                <a:solidFill>
                  <a:srgbClr val="7D9029"/>
                </a:solidFill>
                <a:latin typeface="Courier"/>
              </a:rPr>
              <a:t>-f</a:t>
            </a:r>
            <a:r>
              <a:rPr>
                <a:latin typeface="Courier"/>
              </a:rPr>
              <a:t> tree ietf-interfaces.yang</a:t>
            </a:r>
          </a:p>
          <a:p>
            <a:pPr lvl="0" indent="-342900" marL="342900">
              <a:buAutoNum type="arabicPeriod"/>
            </a:pPr>
            <a:r>
              <a:rPr/>
              <a:t>Print only part of the tree</a:t>
            </a:r>
          </a:p>
          <a:p>
            <a:pPr lvl="0" indent="0">
              <a:buNone/>
            </a:pPr>
            <a:r>
              <a:rPr>
                <a:latin typeface="Courier"/>
              </a:rPr>
              <a:t>pyang </a:t>
            </a:r>
            <a:r>
              <a:rPr>
                <a:solidFill>
                  <a:srgbClr val="7D9029"/>
                </a:solidFill>
                <a:latin typeface="Courier"/>
              </a:rPr>
              <a:t>-f</a:t>
            </a:r>
            <a:r>
              <a:rPr>
                <a:latin typeface="Courier"/>
              </a:rPr>
              <a:t> tree </a:t>
            </a:r>
            <a:r>
              <a:rPr>
                <a:solidFill>
                  <a:srgbClr val="7D9029"/>
                </a:solidFill>
                <a:latin typeface="Courier"/>
              </a:rPr>
              <a:t>--tree-path</a:t>
            </a:r>
            <a:r>
              <a:rPr>
                <a:solidFill>
                  <a:srgbClr val="666666"/>
                </a:solidFill>
                <a:latin typeface="Courier"/>
              </a:rPr>
              <a:t>=</a:t>
            </a:r>
            <a:r>
              <a:rPr>
                <a:latin typeface="Courier"/>
              </a:rPr>
              <a:t>/interfaces/interface </a:t>
            </a:r>
            <a:r>
              <a:rPr>
                <a:solidFill>
                  <a:srgbClr val="902000"/>
                </a:solidFill>
                <a:latin typeface="Courier"/>
              </a:rPr>
              <a:t>\</a:t>
            </a:r>
            <a:br/>
            <a:r>
              <a:rPr>
                <a:latin typeface="Courier"/>
              </a:rPr>
              <a:t>  ietf-interfaces.yang</a:t>
            </a:r>
          </a:p>
          <a:p>
            <a:pPr lvl="0" indent="-342900" marL="342900">
              <a:buAutoNum type="arabicPeriod"/>
            </a:pPr>
            <a:r>
              <a:rPr/>
              <a:t>Print an example XML skeleton (NETCONF)</a:t>
            </a:r>
          </a:p>
          <a:p>
            <a:pPr lvl="0" indent="0">
              <a:buNone/>
            </a:pPr>
            <a:r>
              <a:rPr>
                <a:latin typeface="Courier"/>
              </a:rPr>
              <a:t>pyang </a:t>
            </a:r>
            <a:r>
              <a:rPr>
                <a:solidFill>
                  <a:srgbClr val="7D9029"/>
                </a:solidFill>
                <a:latin typeface="Courier"/>
              </a:rPr>
              <a:t>-f</a:t>
            </a:r>
            <a:r>
              <a:rPr>
                <a:latin typeface="Courier"/>
              </a:rPr>
              <a:t> sample-xml-skeleton ietf-interfaces.yang</a:t>
            </a:r>
          </a:p>
          <a:p>
            <a:pPr lvl="0" indent="-342900" marL="342900">
              <a:buAutoNum type="arabicPeriod"/>
            </a:pPr>
            <a:r>
              <a:rPr/>
              <a:t>Create an HTTP/JS view of the YANG Model (no output expected in the CLI)</a:t>
            </a:r>
          </a:p>
          <a:p>
            <a:pPr lvl="0" indent="0">
              <a:buNone/>
            </a:pPr>
            <a:r>
              <a:rPr>
                <a:latin typeface="Courier"/>
              </a:rPr>
              <a:t>pyang </a:t>
            </a:r>
            <a:r>
              <a:rPr>
                <a:solidFill>
                  <a:srgbClr val="7D9029"/>
                </a:solidFill>
                <a:latin typeface="Courier"/>
              </a:rPr>
              <a:t>-f</a:t>
            </a:r>
            <a:r>
              <a:rPr>
                <a:latin typeface="Courier"/>
              </a:rPr>
              <a:t> jstree </a:t>
            </a:r>
            <a:r>
              <a:rPr>
                <a:solidFill>
                  <a:srgbClr val="7D9029"/>
                </a:solidFill>
                <a:latin typeface="Courier"/>
              </a:rPr>
              <a:t>-o</a:t>
            </a:r>
            <a:r>
              <a:rPr>
                <a:latin typeface="Courier"/>
              </a:rPr>
              <a:t> ietf-interfaces.html </a:t>
            </a:r>
            <a:r>
              <a:rPr>
                <a:solidFill>
                  <a:srgbClr val="902000"/>
                </a:solidFill>
                <a:latin typeface="Courier"/>
              </a:rPr>
              <a:t>\</a:t>
            </a:r>
            <a:br/>
            <a:r>
              <a:rPr>
                <a:latin typeface="Courier"/>
              </a:rPr>
              <a:t>  ietf-interfaces.yang</a:t>
            </a:r>
          </a:p>
          <a:p>
            <a:pPr lvl="0" indent="-342900" marL="342900">
              <a:buAutoNum type="arabicPeriod"/>
            </a:pPr>
            <a:r>
              <a:rPr i="1"/>
              <a:t>Optional:</a:t>
            </a:r>
            <a:r>
              <a:rPr/>
              <a:t> Open </a:t>
            </a:r>
            <a:r>
              <a:rPr>
                <a:latin typeface="Courier"/>
              </a:rPr>
              <a:t>ietf-interfaces.html</a:t>
            </a:r>
            <a:r>
              <a:rPr/>
              <a:t> in a web browser. Will need to RDP into the Devbox to do this step.</a:t>
            </a:r>
          </a:p>
          <a:p>
            <a:pPr lvl="0" indent="-342900" marL="342900">
              <a:buAutoNum type="arabicPeriod"/>
            </a:pPr>
            <a:r>
              <a:rPr/>
              <a:t>Control the “nested depth” in trees</a:t>
            </a:r>
          </a:p>
          <a:p>
            <a:pPr lvl="0" indent="0">
              <a:buNone/>
            </a:pPr>
            <a:r>
              <a:rPr>
                <a:latin typeface="Courier"/>
              </a:rPr>
              <a:t>pyang </a:t>
            </a:r>
            <a:r>
              <a:rPr>
                <a:solidFill>
                  <a:srgbClr val="7D9029"/>
                </a:solidFill>
                <a:latin typeface="Courier"/>
              </a:rPr>
              <a:t>-f</a:t>
            </a:r>
            <a:r>
              <a:rPr>
                <a:latin typeface="Courier"/>
              </a:rPr>
              <a:t> tree </a:t>
            </a:r>
            <a:r>
              <a:rPr>
                <a:solidFill>
                  <a:srgbClr val="7D9029"/>
                </a:solidFill>
                <a:latin typeface="Courier"/>
              </a:rPr>
              <a:t>--tree-depth</a:t>
            </a:r>
            <a:r>
              <a:rPr>
                <a:solidFill>
                  <a:srgbClr val="666666"/>
                </a:solidFill>
                <a:latin typeface="Courier"/>
              </a:rPr>
              <a:t>=</a:t>
            </a:r>
            <a:r>
              <a:rPr>
                <a:latin typeface="Courier"/>
              </a:rPr>
              <a:t>2 ietf-ip.yang</a:t>
            </a:r>
          </a:p>
          <a:p>
            <a:pPr lvl="0" indent="-342900" marL="342900">
              <a:buAutoNum type="arabicPeriod"/>
            </a:pPr>
            <a:r>
              <a:rPr/>
              <a:t>Display a full module.</a:t>
            </a:r>
          </a:p>
          <a:p>
            <a:pPr lvl="0" indent="0">
              <a:buNone/>
            </a:pPr>
            <a:r>
              <a:rPr>
                <a:latin typeface="Courier"/>
              </a:rPr>
              <a:t>pyang </a:t>
            </a:r>
            <a:r>
              <a:rPr>
                <a:solidFill>
                  <a:srgbClr val="7D9029"/>
                </a:solidFill>
                <a:latin typeface="Courier"/>
              </a:rPr>
              <a:t>-f</a:t>
            </a:r>
            <a:r>
              <a:rPr>
                <a:latin typeface="Courier"/>
              </a:rPr>
              <a:t> tree </a:t>
            </a:r>
            <a:r>
              <a:rPr>
                <a:solidFill>
                  <a:srgbClr val="902000"/>
                </a:solidFill>
                <a:latin typeface="Courier"/>
              </a:rPr>
              <a:t>\</a:t>
            </a:r>
            <a:br/>
            <a:r>
              <a:rPr>
                <a:latin typeface="Courier"/>
              </a:rPr>
              <a:t>  ietf-ip.yang</a:t>
            </a:r>
          </a:p>
          <a:p>
            <a:pPr lvl="0" indent="-342900" marL="342900">
              <a:buAutoNum type="arabicPeriod"/>
            </a:pPr>
            <a:r>
              <a:rPr/>
              <a:t>Include deviation models in the processing</a:t>
            </a:r>
          </a:p>
          <a:p>
            <a:pPr lvl="0" indent="0">
              <a:buNone/>
            </a:pPr>
            <a:r>
              <a:rPr>
                <a:latin typeface="Courier"/>
              </a:rPr>
              <a:t>pyang </a:t>
            </a:r>
            <a:r>
              <a:rPr>
                <a:solidFill>
                  <a:srgbClr val="7D9029"/>
                </a:solidFill>
                <a:latin typeface="Courier"/>
              </a:rPr>
              <a:t>-f</a:t>
            </a:r>
            <a:r>
              <a:rPr>
                <a:latin typeface="Courier"/>
              </a:rPr>
              <a:t> tree </a:t>
            </a:r>
            <a:r>
              <a:rPr>
                <a:solidFill>
                  <a:srgbClr val="902000"/>
                </a:solidFill>
                <a:latin typeface="Courier"/>
              </a:rPr>
              <a:t>\</a:t>
            </a:r>
            <a:br/>
            <a:r>
              <a:rPr>
                <a:latin typeface="Courier"/>
              </a:rPr>
              <a:t>  </a:t>
            </a:r>
            <a:r>
              <a:rPr>
                <a:solidFill>
                  <a:srgbClr val="7D9029"/>
                </a:solidFill>
                <a:latin typeface="Courier"/>
              </a:rPr>
              <a:t>--deviation-module</a:t>
            </a:r>
            <a:r>
              <a:rPr>
                <a:solidFill>
                  <a:srgbClr val="666666"/>
                </a:solidFill>
                <a:latin typeface="Courier"/>
              </a:rPr>
              <a:t>=</a:t>
            </a:r>
            <a:r>
              <a:rPr>
                <a:latin typeface="Courier"/>
              </a:rPr>
              <a:t>cisco-xe-ietf-ip-deviation.yang </a:t>
            </a:r>
            <a:r>
              <a:rPr>
                <a:solidFill>
                  <a:srgbClr val="902000"/>
                </a:solidFill>
                <a:latin typeface="Courier"/>
              </a:rPr>
              <a:t>\</a:t>
            </a:r>
            <a:br/>
            <a:r>
              <a:rPr>
                <a:latin typeface="Courier"/>
              </a:rPr>
              <a:t>  ietf-ip.yang</a:t>
            </a:r>
          </a:p>
          <a:p>
            <a:pPr lvl="0" indent="0" marL="0">
              <a:spcBef>
                <a:spcPts val="3000"/>
              </a:spcBef>
              <a:buNone/>
            </a:pPr>
            <a:r>
              <a:rPr b="1"/>
              <a:t>Libraries to Work with APIs</a:t>
            </a:r>
          </a:p>
          <a:p>
            <a:pPr lvl="0" indent="0" marL="0">
              <a:buNone/>
            </a:pPr>
            <a:r>
              <a:rPr/>
              <a:t>Exercises in this section are intended to be executed from an interactive Python interpreter.</a:t>
            </a:r>
          </a:p>
          <a:p>
            <a:pPr lvl="0" indent="0" marL="0">
              <a:buNone/>
            </a:pPr>
            <a:r>
              <a:rPr>
                <a:hlinkClick r:id="rId5"/>
              </a:rPr>
              <a:t>iPython</a:t>
            </a:r>
            <a:r>
              <a:rPr/>
              <a:t> has been installed as part of the requirements.txt installation and is one option. You can start an iPython window by simply typing </a:t>
            </a:r>
            <a:r>
              <a:rPr>
                <a:latin typeface="Courier"/>
              </a:rPr>
              <a:t>ipython</a:t>
            </a:r>
            <a:r>
              <a:rPr/>
              <a:t>.</a:t>
            </a:r>
          </a:p>
          <a:p>
            <a:pPr lvl="0" indent="0" marL="0">
              <a:buNone/>
            </a:pPr>
            <a:r>
              <a:rPr/>
              <a:t>Other options could be just </a:t>
            </a:r>
            <a:r>
              <a:rPr>
                <a:latin typeface="Courier"/>
              </a:rPr>
              <a:t>python</a:t>
            </a:r>
            <a:r>
              <a:rPr/>
              <a:t> or </a:t>
            </a:r>
            <a:r>
              <a:rPr>
                <a:latin typeface="Courier"/>
              </a:rPr>
              <a:t>idle</a:t>
            </a:r>
            <a:r>
              <a:rPr/>
              <a:t>.</a:t>
            </a:r>
          </a:p>
          <a:p>
            <a:pPr lvl="0" indent="0" marL="0">
              <a:buNone/>
            </a:pPr>
            <a:r>
              <a:rPr/>
              <a:t>Each exercise also includes a Python script file that can be executed directly.</a:t>
            </a:r>
          </a:p>
          <a:p>
            <a:pPr lvl="0" indent="0" marL="0">
              <a:spcBef>
                <a:spcPts val="3000"/>
              </a:spcBef>
              <a:buNone/>
            </a:pPr>
            <a:r>
              <a:rPr b="1"/>
              <a:t>REST with requests</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device_apis/rest</a:t>
            </a:r>
          </a:p>
          <a:p>
            <a:pPr lvl="0" indent="0" marL="0">
              <a:spcBef>
                <a:spcPts val="3000"/>
              </a:spcBef>
              <a:buNone/>
            </a:pPr>
            <a:r>
              <a:rPr b="1"/>
              <a:t>Retrieve Network Configuration Details with RESTCONF with </a:t>
            </a:r>
            <a:r>
              <a:rPr b="1">
                <a:latin typeface="Courier"/>
              </a:rPr>
              <a:t>restconf_example1.py</a:t>
            </a:r>
          </a:p>
          <a:p>
            <a:pPr lvl="0" indent="-342900" marL="342900">
              <a:buAutoNum type="arabicPeriod"/>
            </a:pPr>
            <a:r>
              <a:rPr/>
              <a:t>Import libraries</a:t>
            </a:r>
          </a:p>
          <a:p>
            <a:pPr lvl="0" indent="0">
              <a:buNone/>
            </a:pPr>
            <a:r>
              <a:rPr>
                <a:latin typeface="Courier"/>
              </a:rPr>
              <a:t>import requests, urllib3</a:t>
            </a:r>
            <a:br/>
            <a:r>
              <a:rPr>
                <a:latin typeface="Courier"/>
              </a:rPr>
              <a:t>import sys</a:t>
            </a:r>
          </a:p>
          <a:p>
            <a:pPr lvl="0" indent="-342900" marL="342900">
              <a:buAutoNum type="arabicPeriod"/>
            </a:pPr>
            <a:r>
              <a:rPr/>
              <a:t>Add parent directory to path to allow importing common vars</a:t>
            </a:r>
          </a:p>
          <a:p>
            <a:pPr lvl="0" indent="0">
              <a:buNone/>
            </a:pP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p>
          <a:p>
            <a:pPr lvl="0" indent="-342900" marL="342900">
              <a:buAutoNum type="arabicPeriod"/>
            </a:pPr>
            <a:r>
              <a:rPr/>
              <a:t>Disable Self-Signed Cert warning for demo</a:t>
            </a:r>
          </a:p>
          <a:p>
            <a:pPr lvl="0" indent="0">
              <a:buNone/>
            </a:pPr>
            <a:r>
              <a:rPr>
                <a:latin typeface="Courier"/>
              </a:rPr>
              <a:t>urllib3.disable_warnings(urllib3.exceptions.InsecureRequestWarning)</a:t>
            </a:r>
          </a:p>
          <a:p>
            <a:pPr lvl="0" indent="-342900" marL="342900">
              <a:buAutoNum type="arabicPeriod"/>
            </a:pPr>
            <a:r>
              <a:rPr/>
              <a:t>Setup base variable for request</a:t>
            </a:r>
          </a:p>
          <a:p>
            <a:pPr lvl="0" indent="0">
              <a:buNone/>
            </a:pP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p>
          <a:p>
            <a:pPr lvl="0" indent="-342900" marL="342900">
              <a:buAutoNum type="arabicPeriod"/>
            </a:pPr>
            <a:r>
              <a:rPr/>
              <a:t>Create URL GigE2 Config</a:t>
            </a:r>
          </a:p>
          <a:p>
            <a:pPr lvl="0" indent="0">
              <a:buNone/>
            </a:pPr>
            <a:r>
              <a:rPr>
                <a:latin typeface="Courier"/>
              </a:rPr>
              <a:t>url </a:t>
            </a:r>
            <a:r>
              <a:rPr>
                <a:solidFill>
                  <a:srgbClr val="666666"/>
                </a:solidFill>
                <a:latin typeface="Courier"/>
              </a:rPr>
              <a:t>=</a:t>
            </a:r>
            <a:r>
              <a:rPr>
                <a:latin typeface="Courier"/>
              </a:rPr>
              <a:t> interface_url.format(ip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"restconf_port"</a:t>
            </a:r>
            <a:r>
              <a:rPr>
                <a:latin typeface="Courier"/>
              </a:rPr>
              <a:t>],</a:t>
            </a:r>
            <a:br/>
            <a:r>
              <a:rPr>
                <a:latin typeface="Courier"/>
              </a:rPr>
              <a:t>                           int_name</a:t>
            </a:r>
            <a:r>
              <a:rPr>
                <a:solidFill>
                  <a:srgbClr val="666666"/>
                </a:solidFill>
                <a:latin typeface="Courier"/>
              </a:rPr>
              <a:t>=</a:t>
            </a:r>
            <a:r>
              <a:rPr>
                <a:solidFill>
                  <a:srgbClr val="4070A0"/>
                </a:solidFill>
                <a:latin typeface="Courier"/>
              </a:rPr>
              <a:t>"GigabitEthernet2"</a:t>
            </a:r>
            <a:br/>
            <a:r>
              <a:rPr>
                <a:latin typeface="Courier"/>
              </a:rPr>
              <a:t>                           )</a:t>
            </a:r>
          </a:p>
          <a:p>
            <a:pPr lvl="0" indent="-342900" marL="342900">
              <a:buAutoNum type="arabicPeriod"/>
            </a:pPr>
            <a:r>
              <a:rPr/>
              <a:t>Check the complete URL you just composed</a:t>
            </a:r>
          </a:p>
          <a:p>
            <a:pPr lvl="0" indent="0">
              <a:buNone/>
            </a:pPr>
            <a:r>
              <a:rPr>
                <a:latin typeface="Courier"/>
              </a:rPr>
              <a:t>print(url)</a:t>
            </a:r>
          </a:p>
          <a:p>
            <a:pPr lvl="0" indent="-342900" marL="342900">
              <a:buAutoNum type="arabicPeriod"/>
            </a:pPr>
            <a:r>
              <a:rPr/>
              <a:t>Send RESTCONF request to core1 for GigE2 Config</a:t>
            </a:r>
          </a:p>
          <a:p>
            <a:pPr lvl="0" indent="0">
              <a:buNone/>
            </a:pPr>
            <a:r>
              <a:rPr>
                <a:latin typeface="Courier"/>
              </a:rPr>
              <a:t>r </a:t>
            </a:r>
            <a:r>
              <a:rPr>
                <a:solidFill>
                  <a:srgbClr val="666666"/>
                </a:solidFill>
                <a:latin typeface="Courier"/>
              </a:rPr>
              <a:t>=</a:t>
            </a:r>
            <a:r>
              <a:rPr>
                <a:latin typeface="Courier"/>
              </a:rPr>
              <a:t> requests.get(url,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Print returned data</a:t>
            </a:r>
          </a:p>
          <a:p>
            <a:pPr lvl="0" indent="0">
              <a:buNone/>
            </a:pPr>
            <a:r>
              <a:rPr>
                <a:latin typeface="Courier"/>
              </a:rPr>
              <a:t>print(r.text)</a:t>
            </a:r>
          </a:p>
          <a:p>
            <a:pPr lvl="0" indent="-342900" marL="342900">
              <a:buAutoNum type="arabicPeriod"/>
            </a:pPr>
            <a:r>
              <a:rPr/>
              <a:t>If REST call was successful, report interesting details.</a:t>
            </a:r>
          </a:p>
          <a:p>
            <a:pPr lvl="0" indent="0">
              <a:buNone/>
            </a:pPr>
            <a:r>
              <a:rPr b="1">
                <a:solidFill>
                  <a:srgbClr val="007020"/>
                </a:solidFill>
                <a:latin typeface="Courier"/>
              </a:rPr>
              <a:t>if</a:t>
            </a:r>
            <a:r>
              <a:rPr>
                <a:latin typeface="Courier"/>
              </a:rPr>
              <a:t> r.status_code </a:t>
            </a:r>
            <a:r>
              <a:rPr>
                <a:solidFill>
                  <a:srgbClr val="666666"/>
                </a:solidFill>
                <a:latin typeface="Courier"/>
              </a:rPr>
              <a:t>==</a:t>
            </a:r>
            <a:r>
              <a:rPr>
                <a:latin typeface="Courier"/>
              </a:rPr>
              <a:t> </a:t>
            </a:r>
            <a:r>
              <a:rPr>
                <a:solidFill>
                  <a:srgbClr val="40A070"/>
                </a:solidFill>
                <a:latin typeface="Courier"/>
              </a:rPr>
              <a:t>200</a:t>
            </a:r>
            <a:r>
              <a:rPr>
                <a:latin typeface="Courier"/>
              </a:rPr>
              <a:t>:</a:t>
            </a:r>
            <a:br/>
            <a:r>
              <a:rPr>
                <a:latin typeface="Courier"/>
              </a:rPr>
              <a:t>    </a:t>
            </a:r>
            <a:r>
              <a:rPr i="1">
                <a:solidFill>
                  <a:srgbClr val="60A0B0"/>
                </a:solidFill>
                <a:latin typeface="Courier"/>
              </a:rPr>
              <a:t># Process JSON data into Python Dictionary and use</a:t>
            </a:r>
            <a:br/>
            <a:r>
              <a:rPr>
                <a:latin typeface="Courier"/>
              </a:rPr>
              <a:t>    interface </a:t>
            </a:r>
            <a:r>
              <a:rPr>
                <a:solidFill>
                  <a:srgbClr val="666666"/>
                </a:solidFill>
                <a:latin typeface="Courier"/>
              </a:rPr>
              <a:t>=</a:t>
            </a:r>
            <a:r>
              <a:rPr>
                <a:latin typeface="Courier"/>
              </a:rPr>
              <a:t> r.json()[</a:t>
            </a:r>
            <a:r>
              <a:rPr>
                <a:solidFill>
                  <a:srgbClr val="4070A0"/>
                </a:solidFill>
                <a:latin typeface="Courier"/>
              </a:rPr>
              <a:t>"ietf-interfaces:interface"</a:t>
            </a:r>
            <a:r>
              <a:rPr>
                <a:latin typeface="Courier"/>
              </a:rPr>
              <a:t>]</a:t>
            </a:r>
            <a:br/>
            <a:r>
              <a:rPr>
                <a:latin typeface="Courier"/>
              </a:rPr>
              <a:t>    print(</a:t>
            </a:r>
            <a:r>
              <a:rPr>
                <a:solidFill>
                  <a:srgbClr val="4070A0"/>
                </a:solidFill>
                <a:latin typeface="Courier"/>
              </a:rPr>
              <a:t>"The interface {name} has ip address {ip}/{mask}"</a:t>
            </a:r>
            <a:r>
              <a:rPr>
                <a:latin typeface="Courier"/>
              </a:rPr>
              <a:t>.format(</a:t>
            </a:r>
            <a:br/>
            <a:r>
              <a:rPr>
                <a:latin typeface="Courier"/>
              </a:rPr>
              <a:t>        name</a:t>
            </a:r>
            <a:r>
              <a:rPr>
                <a:solidFill>
                  <a:srgbClr val="666666"/>
                </a:solidFill>
                <a:latin typeface="Courier"/>
              </a:rPr>
              <a:t>=</a:t>
            </a:r>
            <a:r>
              <a:rPr>
                <a:latin typeface="Courier"/>
              </a:rPr>
              <a:t>interface[</a:t>
            </a:r>
            <a:r>
              <a:rPr>
                <a:solidFill>
                  <a:srgbClr val="4070A0"/>
                </a:solidFill>
                <a:latin typeface="Courier"/>
              </a:rPr>
              <a:t>"name"</a:t>
            </a:r>
            <a:r>
              <a:rPr>
                <a:latin typeface="Courier"/>
              </a:rPr>
              <a:t>],</a:t>
            </a:r>
            <a:br/>
            <a:r>
              <a:rPr>
                <a:latin typeface="Courier"/>
              </a:rPr>
              <a:t>        ip</a:t>
            </a:r>
            <a:r>
              <a:rPr>
                <a:solidFill>
                  <a:srgbClr val="666666"/>
                </a:solidFill>
                <a:latin typeface="Courier"/>
              </a:rPr>
              <a:t>=</a:t>
            </a:r>
            <a:r>
              <a:rPr>
                <a:latin typeface="Courier"/>
              </a:rPr>
              <a:t>interface[</a:t>
            </a:r>
            <a:r>
              <a:rPr>
                <a:solidFill>
                  <a:srgbClr val="4070A0"/>
                </a:solidFill>
                <a:latin typeface="Courier"/>
              </a:rPr>
              <a:t>"ietf-ip:ipv4"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"ip"</a:t>
            </a:r>
            <a:r>
              <a:rPr>
                <a:latin typeface="Courier"/>
              </a:rPr>
              <a:t>],</a:t>
            </a:r>
            <a:br/>
            <a:r>
              <a:rPr>
                <a:latin typeface="Courier"/>
              </a:rPr>
              <a:t>        mask</a:t>
            </a:r>
            <a:r>
              <a:rPr>
                <a:solidFill>
                  <a:srgbClr val="666666"/>
                </a:solidFill>
                <a:latin typeface="Courier"/>
              </a:rPr>
              <a:t>=</a:t>
            </a:r>
            <a:r>
              <a:rPr>
                <a:latin typeface="Courier"/>
              </a:rPr>
              <a:t>interface[</a:t>
            </a:r>
            <a:r>
              <a:rPr>
                <a:solidFill>
                  <a:srgbClr val="4070A0"/>
                </a:solidFill>
                <a:latin typeface="Courier"/>
              </a:rPr>
              <a:t>"ietf-ip:ipv4"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RESTCONF with </a:t>
            </a:r>
            <a:r>
              <a:rPr b="1">
                <a:latin typeface="Courier"/>
              </a:rPr>
              <a:t>restconf_example2.py</a:t>
            </a:r>
          </a:p>
          <a:p>
            <a:pPr lvl="0" indent="-342900" marL="342900">
              <a:buAutoNum type="arabicPeriod"/>
            </a:pPr>
            <a:r>
              <a:rPr/>
              <a:t>Continuing from previous exercise. If starting from new interpreter, execute these steps.</a:t>
            </a:r>
          </a:p>
          <a:p>
            <a:pPr lvl="0" indent="0">
              <a:buNone/>
            </a:pPr>
            <a:r>
              <a:rPr>
                <a:latin typeface="Courier"/>
              </a:rPr>
              <a:t>import requests, urllib3, sys</a:t>
            </a:r>
            <a:br/>
            <a:b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b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p>
          <a:p>
            <a:pPr lvl="0" indent="-342900" marL="342900">
              <a:buAutoNum type="arabicPeriod"/>
            </a:pPr>
            <a:r>
              <a:rPr/>
              <a:t>Add additional </a:t>
            </a:r>
            <a:r>
              <a:rPr>
                <a:latin typeface="Courier"/>
              </a:rPr>
              <a:t>Content-Type</a:t>
            </a:r>
            <a:r>
              <a:rPr/>
              <a:t> header.</a:t>
            </a:r>
          </a:p>
          <a:p>
            <a:pPr lvl="0" indent="0">
              <a:buNone/>
            </a:pPr>
            <a:r>
              <a:rPr>
                <a:latin typeface="Courier"/>
              </a:rPr>
              <a:t>restconf_headers[</a:t>
            </a:r>
            <a:r>
              <a:rPr>
                <a:solidFill>
                  <a:srgbClr val="4070A0"/>
                </a:solidFill>
                <a:latin typeface="Courier"/>
              </a:rPr>
              <a:t>"Content-Type"</a:t>
            </a:r>
            <a:r>
              <a:rPr>
                <a:latin typeface="Courier"/>
              </a:rPr>
              <a:t>] </a:t>
            </a:r>
            <a:r>
              <a:rPr>
                <a:solidFill>
                  <a:srgbClr val="666666"/>
                </a:solidFill>
                <a:latin typeface="Courier"/>
              </a:rPr>
              <a:t>=</a:t>
            </a:r>
            <a:r>
              <a:rPr>
                <a:latin typeface="Courier"/>
              </a:rPr>
              <a:t> </a:t>
            </a:r>
            <a:r>
              <a:rPr>
                <a:solidFill>
                  <a:srgbClr val="4070A0"/>
                </a:solidFill>
                <a:latin typeface="Courier"/>
              </a:rPr>
              <a:t>"application/yang-data+json"</a:t>
            </a:r>
          </a:p>
          <a:p>
            <a:pPr lvl="0" indent="-342900" marL="342900">
              <a:buAutoNum type="arabicPeriod"/>
            </a:pPr>
            <a:r>
              <a:rPr/>
              <a:t>Create dictionary with details on a new loopback interface.</a:t>
            </a:r>
          </a:p>
          <a:p>
            <a:pPr lvl="0"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"name"</a:t>
            </a:r>
            <a:r>
              <a:rPr>
                <a:latin typeface="Courier"/>
              </a:rPr>
              <a:t>: </a:t>
            </a:r>
            <a:r>
              <a:rPr>
                <a:solidFill>
                  <a:srgbClr val="4070A0"/>
                </a:solidFill>
                <a:latin typeface="Courier"/>
              </a:rPr>
              <a:t>"Loopback101"</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RESTCONF"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"192.168.101.1"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Setup data body to create new loopback interface</a:t>
            </a:r>
          </a:p>
          <a:p>
            <a:pPr lvl="0" indent="0">
              <a:buNone/>
            </a:pPr>
            <a:r>
              <a:rPr>
                <a:latin typeface="Courier"/>
              </a:rPr>
              <a:t>data </a:t>
            </a:r>
            <a:r>
              <a:rPr>
                <a:solidFill>
                  <a:srgbClr val="666666"/>
                </a:solidFill>
                <a:latin typeface="Courier"/>
              </a:rPr>
              <a:t>=</a:t>
            </a:r>
            <a:r>
              <a:rPr>
                <a:latin typeface="Courier"/>
              </a:rPr>
              <a:t> {</a:t>
            </a:r>
            <a:br/>
            <a:r>
              <a:rPr>
                <a:latin typeface="Courier"/>
              </a:rPr>
              <a:t>    </a:t>
            </a:r>
            <a:r>
              <a:rPr>
                <a:solidFill>
                  <a:srgbClr val="4070A0"/>
                </a:solidFill>
                <a:latin typeface="Courier"/>
              </a:rPr>
              <a:t>"ietf-interfaces:interface"</a:t>
            </a:r>
            <a:r>
              <a:rPr>
                <a:latin typeface="Courier"/>
              </a:rPr>
              <a:t>: {</a:t>
            </a:r>
            <a:br/>
            <a:r>
              <a:rPr>
                <a:latin typeface="Courier"/>
              </a:rPr>
              <a:t>        </a:t>
            </a:r>
            <a:r>
              <a:rPr>
                <a:solidFill>
                  <a:srgbClr val="4070A0"/>
                </a:solidFill>
                <a:latin typeface="Courier"/>
              </a:rPr>
              <a:t>"name"</a:t>
            </a:r>
            <a:r>
              <a:rPr>
                <a:latin typeface="Courier"/>
              </a:rPr>
              <a:t>: loopback[</a:t>
            </a:r>
            <a:r>
              <a:rPr>
                <a:solidFill>
                  <a:srgbClr val="4070A0"/>
                </a:solidFill>
                <a:latin typeface="Courier"/>
              </a:rPr>
              <a:t>"name"</a:t>
            </a:r>
            <a:r>
              <a:rPr>
                <a:latin typeface="Courier"/>
              </a:rPr>
              <a:t>],</a:t>
            </a:r>
            <a:br/>
            <a:r>
              <a:rPr>
                <a:latin typeface="Courier"/>
              </a:rPr>
              <a:t>        </a:t>
            </a:r>
            <a:r>
              <a:rPr>
                <a:solidFill>
                  <a:srgbClr val="4070A0"/>
                </a:solidFill>
                <a:latin typeface="Courier"/>
              </a:rPr>
              <a:t>"description"</a:t>
            </a:r>
            <a:r>
              <a:rPr>
                <a:latin typeface="Courier"/>
              </a:rPr>
              <a:t>: 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"type"</a:t>
            </a:r>
            <a:r>
              <a:rPr>
                <a:latin typeface="Courier"/>
              </a:rPr>
              <a:t>: </a:t>
            </a:r>
            <a:r>
              <a:rPr>
                <a:solidFill>
                  <a:srgbClr val="4070A0"/>
                </a:solidFill>
                <a:latin typeface="Courier"/>
              </a:rPr>
              <a:t>"iana-if-type:softwareLoopback"</a:t>
            </a:r>
            <a:r>
              <a:rPr>
                <a:latin typeface="Courier"/>
              </a:rPr>
              <a:t>,</a:t>
            </a:r>
            <a:br/>
            <a:r>
              <a:rPr>
                <a:latin typeface="Courier"/>
              </a:rPr>
              <a:t>        </a:t>
            </a:r>
            <a:r>
              <a:rPr>
                <a:solidFill>
                  <a:srgbClr val="4070A0"/>
                </a:solidFill>
                <a:latin typeface="Courier"/>
              </a:rPr>
              <a:t>"enabled"</a:t>
            </a:r>
            <a:r>
              <a:rPr>
                <a:latin typeface="Courier"/>
              </a:rPr>
              <a:t>: </a:t>
            </a:r>
            <a:r>
              <a:rPr>
                <a:solidFill>
                  <a:srgbClr val="19177C"/>
                </a:solidFill>
                <a:latin typeface="Courier"/>
              </a:rPr>
              <a:t>True</a:t>
            </a:r>
            <a:r>
              <a:rPr>
                <a:latin typeface="Courier"/>
              </a:rPr>
              <a:t>,</a:t>
            </a:r>
            <a:br/>
            <a:r>
              <a:rPr>
                <a:latin typeface="Courier"/>
              </a:rPr>
              <a:t>        </a:t>
            </a:r>
            <a:r>
              <a:rPr>
                <a:solidFill>
                  <a:srgbClr val="4070A0"/>
                </a:solidFill>
                <a:latin typeface="Courier"/>
              </a:rPr>
              <a:t>"ietf-ip:ipv4"</a:t>
            </a:r>
            <a:r>
              <a:rPr>
                <a:latin typeface="Courier"/>
              </a:rPr>
              <a:t>: {</a:t>
            </a:r>
            <a:br/>
            <a:r>
              <a:rPr>
                <a:latin typeface="Courier"/>
              </a:rPr>
              <a:t>            </a:t>
            </a:r>
            <a:r>
              <a:rPr>
                <a:solidFill>
                  <a:srgbClr val="4070A0"/>
                </a:solidFill>
                <a:latin typeface="Courier"/>
              </a:rPr>
              <a:t>"address"</a:t>
            </a:r>
            <a:r>
              <a:rPr>
                <a:latin typeface="Courier"/>
              </a:rPr>
              <a:t>: [</a:t>
            </a:r>
            <a:br/>
            <a:r>
              <a:rPr>
                <a:latin typeface="Courier"/>
              </a:rPr>
              <a:t>                {</a:t>
            </a:r>
            <a:br/>
            <a:r>
              <a:rPr>
                <a:latin typeface="Courier"/>
              </a:rPr>
              <a:t>                    </a:t>
            </a:r>
            <a:r>
              <a:rPr>
                <a:solidFill>
                  <a:srgbClr val="4070A0"/>
                </a:solidFill>
                <a:latin typeface="Courier"/>
              </a:rPr>
              <a:t>"ip"</a:t>
            </a:r>
            <a:r>
              <a:rPr>
                <a:latin typeface="Courier"/>
              </a:rPr>
              <a:t>: loopback[</a:t>
            </a:r>
            <a:r>
              <a:rPr>
                <a:solidFill>
                  <a:srgbClr val="4070A0"/>
                </a:solidFill>
                <a:latin typeface="Courier"/>
              </a:rPr>
              <a:t>"ip"</a:t>
            </a:r>
            <a:r>
              <a:rPr>
                <a:latin typeface="Courier"/>
              </a:rPr>
              <a:t>],</a:t>
            </a:r>
            <a:br/>
            <a:r>
              <a:rPr>
                <a:latin typeface="Courier"/>
              </a:rPr>
              <a:t>                    </a:t>
            </a:r>
            <a:r>
              <a:rPr>
                <a:solidFill>
                  <a:srgbClr val="4070A0"/>
                </a:solidFill>
                <a:latin typeface="Courier"/>
              </a:rPr>
              <a:t>"netmask"</a:t>
            </a:r>
            <a:r>
              <a:rPr>
                <a:latin typeface="Courier"/>
              </a:rPr>
              <a:t>: loopback[</a:t>
            </a:r>
            <a:r>
              <a:rPr>
                <a:solidFill>
                  <a:srgbClr val="4070A0"/>
                </a:solidFill>
                <a:latin typeface="Courier"/>
              </a:rPr>
              <a:t>"netmask"</a:t>
            </a:r>
            <a:r>
              <a:rPr>
                <a:latin typeface="Courier"/>
              </a:rPr>
              <a:t>]</a:t>
            </a:r>
            <a:br/>
            <a:r>
              <a:rPr>
                <a:latin typeface="Courier"/>
              </a:rPr>
              <a:t>                }</a:t>
            </a:r>
            <a:br/>
            <a:r>
              <a:rPr>
                <a:latin typeface="Courier"/>
              </a:rPr>
              <a:t>            ]</a:t>
            </a:r>
            <a:br/>
            <a:r>
              <a:rPr>
                <a:latin typeface="Courier"/>
              </a:rPr>
              <a:t>        }</a:t>
            </a:r>
            <a:br/>
            <a:r>
              <a:rPr>
                <a:latin typeface="Courier"/>
              </a:rPr>
              <a:t>    }</a:t>
            </a:r>
            <a:br/>
            <a:r>
              <a:rPr>
                <a:latin typeface="Courier"/>
              </a:rPr>
              <a:t>}</a:t>
            </a:r>
          </a:p>
          <a:p>
            <a:pPr lvl="0" indent="-342900" marL="342900">
              <a:buAutoNum type="arabicPeriod"/>
            </a:pPr>
            <a:r>
              <a:rPr/>
              <a:t>Create URL</a:t>
            </a:r>
          </a:p>
          <a:p>
            <a:pPr lvl="0" indent="0">
              <a:buNone/>
            </a:pPr>
            <a:r>
              <a:rPr>
                <a:latin typeface="Courier"/>
              </a:rPr>
              <a:t>url </a:t>
            </a:r>
            <a:r>
              <a:rPr>
                <a:solidFill>
                  <a:srgbClr val="666666"/>
                </a:solidFill>
                <a:latin typeface="Courier"/>
              </a:rPr>
              <a:t>=</a:t>
            </a:r>
            <a:r>
              <a:rPr>
                <a:latin typeface="Courier"/>
              </a:rPr>
              <a:t> interface_url.format(ip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"restconf_port"</a:t>
            </a:r>
            <a:r>
              <a:rPr>
                <a:latin typeface="Courier"/>
              </a:rPr>
              <a:t>],</a:t>
            </a:r>
            <a:br/>
            <a:r>
              <a:rPr>
                <a:latin typeface="Courier"/>
              </a:rPr>
              <a:t>                           int_name</a:t>
            </a:r>
            <a:r>
              <a:rPr>
                <a:solidFill>
                  <a:srgbClr val="666666"/>
                </a:solidFill>
                <a:latin typeface="Courier"/>
              </a:rPr>
              <a:t>=</a:t>
            </a:r>
            <a:r>
              <a:rPr>
                <a:latin typeface="Courier"/>
              </a:rPr>
              <a:t>loopback[</a:t>
            </a:r>
            <a:r>
              <a:rPr>
                <a:solidFill>
                  <a:srgbClr val="4070A0"/>
                </a:solidFill>
                <a:latin typeface="Courier"/>
              </a:rPr>
              <a:t>"name"</a:t>
            </a:r>
            <a:r>
              <a:rPr>
                <a:latin typeface="Courier"/>
              </a:rPr>
              <a:t>]</a:t>
            </a:r>
            <a:br/>
            <a:r>
              <a:rPr>
                <a:latin typeface="Courier"/>
              </a:rPr>
              <a:t>                           )</a:t>
            </a:r>
          </a:p>
          <a:p>
            <a:pPr lvl="0" indent="-342900" marL="342900">
              <a:buAutoNum type="arabicPeriod"/>
            </a:pPr>
            <a:r>
              <a:rPr/>
              <a:t>Check the complete URL you just composed</a:t>
            </a:r>
          </a:p>
          <a:p>
            <a:pPr lvl="0" indent="0">
              <a:buNone/>
            </a:pPr>
            <a:r>
              <a:rPr>
                <a:latin typeface="Courier"/>
              </a:rPr>
              <a:t>print(url)</a:t>
            </a:r>
          </a:p>
          <a:p>
            <a:pPr lvl="0" indent="-342900" marL="342900">
              <a:buAutoNum type="arabicPeriod"/>
            </a:pPr>
            <a:r>
              <a:rPr/>
              <a:t>Send RESTCONF request to device</a:t>
            </a:r>
          </a:p>
          <a:p>
            <a:pPr lvl="0" indent="0">
              <a:buNone/>
            </a:pPr>
            <a:r>
              <a:rPr>
                <a:latin typeface="Courier"/>
              </a:rPr>
              <a:t>r </a:t>
            </a:r>
            <a:r>
              <a:rPr>
                <a:solidFill>
                  <a:srgbClr val="666666"/>
                </a:solidFill>
                <a:latin typeface="Courier"/>
              </a:rPr>
              <a:t>=</a:t>
            </a:r>
            <a:r>
              <a:rPr>
                <a:latin typeface="Courier"/>
              </a:rPr>
              <a:t> requests.put(url,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json</a:t>
            </a:r>
            <a:r>
              <a:rPr>
                <a:solidFill>
                  <a:srgbClr val="666666"/>
                </a:solidFill>
                <a:latin typeface="Courier"/>
              </a:rPr>
              <a:t>=</a:t>
            </a:r>
            <a:r>
              <a:rPr>
                <a:latin typeface="Courier"/>
              </a:rPr>
              <a:t>data,</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201</a:t>
            </a:r>
            <a:r>
              <a:rPr/>
              <a:t>)</a:t>
            </a:r>
          </a:p>
          <a:p>
            <a:pPr lvl="0"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you just created</a:t>
            </a:r>
          </a:p>
          <a:p>
            <a:pPr lvl="0" indent="0">
              <a:buNone/>
            </a:pPr>
            <a:r>
              <a:rPr i="1">
                <a:solidFill>
                  <a:srgbClr val="60A0B0"/>
                </a:solidFill>
                <a:latin typeface="Courier"/>
              </a:rPr>
              <a:t># Create URL and send RESTCONF request to core1 for GigE2 Config</a:t>
            </a:r>
            <a:br/>
            <a:r>
              <a:rPr>
                <a:latin typeface="Courier"/>
              </a:rPr>
              <a:t>url </a:t>
            </a:r>
            <a:r>
              <a:rPr>
                <a:solidFill>
                  <a:srgbClr val="666666"/>
                </a:solidFill>
                <a:latin typeface="Courier"/>
              </a:rPr>
              <a:t>=</a:t>
            </a:r>
            <a:r>
              <a:rPr>
                <a:latin typeface="Courier"/>
              </a:rPr>
              <a:t> interface_url.format(ip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"restconf_port"</a:t>
            </a:r>
            <a:r>
              <a:rPr>
                <a:latin typeface="Courier"/>
              </a:rPr>
              <a:t>],</a:t>
            </a:r>
            <a:br/>
            <a:r>
              <a:rPr>
                <a:latin typeface="Courier"/>
              </a:rPr>
              <a:t>                           int_name</a:t>
            </a:r>
            <a:r>
              <a:rPr>
                <a:solidFill>
                  <a:srgbClr val="666666"/>
                </a:solidFill>
                <a:latin typeface="Courier"/>
              </a:rPr>
              <a:t>=</a:t>
            </a:r>
            <a:r>
              <a:rPr>
                <a:solidFill>
                  <a:srgbClr val="4070A0"/>
                </a:solidFill>
                <a:latin typeface="Courier"/>
              </a:rPr>
              <a:t>"Loopback101"</a:t>
            </a:r>
            <a:br/>
            <a:r>
              <a:rPr>
                <a:latin typeface="Courier"/>
              </a:rPr>
              <a:t>                           )</a:t>
            </a:r>
            <a:br/>
            <a:r>
              <a:rPr>
                <a:latin typeface="Courier"/>
              </a:rPr>
              <a:t>r </a:t>
            </a:r>
            <a:r>
              <a:rPr>
                <a:solidFill>
                  <a:srgbClr val="666666"/>
                </a:solidFill>
                <a:latin typeface="Courier"/>
              </a:rPr>
              <a:t>=</a:t>
            </a:r>
            <a:r>
              <a:rPr>
                <a:latin typeface="Courier"/>
              </a:rPr>
              <a:t> requests.get(url,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br/>
            <a:br/>
            <a:r>
              <a:rPr i="1">
                <a:solidFill>
                  <a:srgbClr val="60A0B0"/>
                </a:solidFill>
                <a:latin typeface="Courier"/>
              </a:rPr>
              <a:t># Print returned data</a:t>
            </a:r>
            <a:br/>
            <a:r>
              <a:rPr>
                <a:latin typeface="Courier"/>
              </a:rPr>
              <a:t>print(r.text)</a:t>
            </a:r>
          </a:p>
          <a:p>
            <a:pPr lvl="0" indent="0" marL="0">
              <a:spcBef>
                <a:spcPts val="3000"/>
              </a:spcBef>
              <a:buNone/>
            </a:pPr>
            <a:r>
              <a:rPr b="1"/>
              <a:t>Delete Network Configuration Details with RESTCONF with </a:t>
            </a:r>
            <a:r>
              <a:rPr b="1">
                <a:latin typeface="Courier"/>
              </a:rPr>
              <a:t>restconf_example3.py</a:t>
            </a:r>
          </a:p>
          <a:p>
            <a:pPr lvl="0" indent="-342900" marL="342900">
              <a:buAutoNum type="arabicPeriod"/>
            </a:pPr>
            <a:r>
              <a:rPr/>
              <a:t>Continuing from previous exercise. If starting from new interpreter, execute these steps.</a:t>
            </a:r>
          </a:p>
          <a:p>
            <a:pPr lvl="0" indent="0">
              <a:buNone/>
            </a:pPr>
            <a:r>
              <a:rPr>
                <a:latin typeface="Courier"/>
              </a:rPr>
              <a:t>import requests, urllib3, sys</a:t>
            </a:r>
            <a:b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br/>
            <a:r>
              <a:rPr>
                <a:latin typeface="Courier"/>
              </a:rPr>
              <a:t>url </a:t>
            </a:r>
            <a:r>
              <a:rPr>
                <a:solidFill>
                  <a:srgbClr val="666666"/>
                </a:solidFill>
                <a:latin typeface="Courier"/>
              </a:rPr>
              <a:t>=</a:t>
            </a:r>
            <a:r>
              <a:rPr>
                <a:latin typeface="Courier"/>
              </a:rPr>
              <a:t> interface_url.format(ip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"restconf_port"</a:t>
            </a:r>
            <a:r>
              <a:rPr>
                <a:latin typeface="Courier"/>
              </a:rPr>
              <a:t>],</a:t>
            </a:r>
            <a:br/>
            <a:r>
              <a:rPr>
                <a:latin typeface="Courier"/>
              </a:rPr>
              <a:t>                           int_name</a:t>
            </a:r>
            <a:r>
              <a:rPr>
                <a:solidFill>
                  <a:srgbClr val="666666"/>
                </a:solidFill>
                <a:latin typeface="Courier"/>
              </a:rPr>
              <a:t>=</a:t>
            </a:r>
            <a:r>
              <a:rPr>
                <a:solidFill>
                  <a:srgbClr val="4070A0"/>
                </a:solidFill>
                <a:latin typeface="Courier"/>
              </a:rPr>
              <a:t>"Loopback101"</a:t>
            </a:r>
            <a:br/>
            <a:r>
              <a:rPr>
                <a:latin typeface="Courier"/>
              </a:rPr>
              <a:t>                           )</a:t>
            </a:r>
          </a:p>
          <a:p>
            <a:pPr lvl="0" indent="-342900" marL="342900">
              <a:buAutoNum type="arabicPeriod"/>
            </a:pPr>
            <a:r>
              <a:rPr/>
              <a:t>Send DELETE request to remove the Loopback.</a:t>
            </a:r>
          </a:p>
          <a:p>
            <a:pPr lvl="0" indent="0">
              <a:buNone/>
            </a:pPr>
            <a:r>
              <a:rPr>
                <a:latin typeface="Courier"/>
              </a:rPr>
              <a:t>r </a:t>
            </a:r>
            <a:r>
              <a:rPr>
                <a:solidFill>
                  <a:srgbClr val="666666"/>
                </a:solidFill>
                <a:latin typeface="Courier"/>
              </a:rPr>
              <a:t>=</a:t>
            </a:r>
            <a:r>
              <a:rPr>
                <a:latin typeface="Courier"/>
              </a:rPr>
              <a:t> requests.delete(url,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204</a:t>
            </a:r>
            <a:r>
              <a:rPr/>
              <a:t>)</a:t>
            </a:r>
          </a:p>
          <a:p>
            <a:pPr lvl="0"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0" indent="0">
              <a:buNone/>
            </a:pPr>
            <a:r>
              <a:rPr>
                <a:latin typeface="Courier"/>
              </a:rPr>
              <a:t>r </a:t>
            </a:r>
            <a:r>
              <a:rPr>
                <a:solidFill>
                  <a:srgbClr val="666666"/>
                </a:solidFill>
                <a:latin typeface="Courier"/>
              </a:rPr>
              <a:t>=</a:t>
            </a:r>
            <a:r>
              <a:rPr>
                <a:latin typeface="Courier"/>
              </a:rPr>
              <a:t> requests.get(url,</a:t>
            </a:r>
            <a:br/>
            <a:r>
              <a:rPr>
                <a:latin typeface="Courier"/>
              </a:rPr>
              <a:t>                 headers</a:t>
            </a:r>
            <a:r>
              <a:rPr>
                <a:solidFill>
                  <a:srgbClr val="666666"/>
                </a:solidFill>
                <a:latin typeface="Courier"/>
              </a:rPr>
              <a:t>=</a:t>
            </a:r>
            <a:r>
              <a:rPr>
                <a:latin typeface="Courier"/>
              </a:rPr>
              <a:t>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0"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device_apis/netconf</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0"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0" indent="0">
              <a:buNone/>
            </a:pP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p>
          <a:p>
            <a:pPr lvl="0" indent="-342900" marL="342900">
              <a:buAutoNum type="arabicPeriod"/>
            </a:pPr>
            <a:r>
              <a:rPr/>
              <a:t>Create filter template for an interface</a:t>
            </a:r>
          </a:p>
          <a:p>
            <a:pPr lvl="0"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0" indent="0">
              <a:buNone/>
            </a:pPr>
            <a:r>
              <a:rPr>
                <a:latin typeface="Courier"/>
              </a:rPr>
              <a:t>m </a:t>
            </a:r>
            <a:r>
              <a:rPr>
                <a:solidFill>
                  <a:srgbClr val="666666"/>
                </a:solidFill>
                <a:latin typeface="Courier"/>
              </a:rPr>
              <a:t>=</a:t>
            </a:r>
            <a:r>
              <a:rPr>
                <a:latin typeface="Courier"/>
              </a:rPr>
              <a:t> manager.connect(host</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"netconf_port"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hostkey_verify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0" indent="0">
              <a:buNone/>
            </a:pPr>
            <a:r>
              <a:rPr>
                <a:latin typeface="Courier"/>
              </a:rPr>
              <a:t>m.connected</a:t>
            </a:r>
          </a:p>
          <a:p>
            <a:pPr lvl="0" indent="-342900" marL="342900">
              <a:buAutoNum type="arabicPeriod"/>
            </a:pPr>
            <a:r>
              <a:rPr/>
              <a:t>Create desired NETCONF filter for a particular interface</a:t>
            </a:r>
          </a:p>
          <a:p>
            <a:pPr lvl="0" indent="0">
              <a:buNone/>
            </a:pPr>
            <a:r>
              <a:rPr>
                <a:latin typeface="Courier"/>
              </a:rPr>
              <a:t>filter </a:t>
            </a:r>
            <a:r>
              <a:rPr>
                <a:solidFill>
                  <a:srgbClr val="666666"/>
                </a:solidFill>
                <a:latin typeface="Courier"/>
              </a:rPr>
              <a:t>=</a:t>
            </a:r>
            <a:r>
              <a:rPr>
                <a:latin typeface="Courier"/>
              </a:rPr>
              <a:t> interface_filter.format(int_name</a:t>
            </a:r>
            <a:r>
              <a:rPr>
                <a:solidFill>
                  <a:srgbClr val="666666"/>
                </a:solidFill>
                <a:latin typeface="Courier"/>
              </a:rPr>
              <a:t>=</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0"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0"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a:t>
            </a:r>
            <a:r>
              <a:rPr>
                <a:solidFill>
                  <a:srgbClr val="666666"/>
                </a:solidFill>
                <a:latin typeface="Courier"/>
              </a:rPr>
              <a:t>=</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0"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0" indent="0">
              <a:buNone/>
            </a:pPr>
            <a:r>
              <a:rPr>
                <a:latin typeface="Courier"/>
              </a:rPr>
              <a:t>from pprint import pprint</a:t>
            </a:r>
            <a:br/>
            <a:br/>
            <a:r>
              <a:rPr>
                <a:latin typeface="Courier"/>
              </a:rPr>
              <a:t>pprint(interface)</a:t>
            </a:r>
          </a:p>
          <a:p>
            <a:pPr lvl="0" indent="-342900" marL="342900">
              <a:buAutoNum type="arabicPeriod"/>
            </a:pPr>
            <a:r>
              <a:rPr/>
              <a:t>If RPC returned data, print out the interesting pieces.</a:t>
            </a:r>
          </a:p>
          <a:p>
            <a:pPr lvl="0"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a:t>
            </a:r>
            <a:r>
              <a:rPr>
                <a:solidFill>
                  <a:srgbClr val="666666"/>
                </a:solidFill>
                <a:latin typeface="Courier"/>
              </a:rPr>
              <a:t>=</a:t>
            </a:r>
            <a:r>
              <a:rPr>
                <a:latin typeface="Courier"/>
              </a:rPr>
              <a:t>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a:t>
            </a:r>
            <a:r>
              <a:rPr>
                <a:solidFill>
                  <a:srgbClr val="666666"/>
                </a:solidFill>
                <a:latin typeface="Courier"/>
              </a:rPr>
              <a:t>=</a:t>
            </a:r>
            <a:r>
              <a:rPr>
                <a:latin typeface="Courier"/>
              </a:rPr>
              <a:t>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a:t>
            </a:r>
            <a:r>
              <a:rPr>
                <a:solidFill>
                  <a:srgbClr val="666666"/>
                </a:solidFill>
                <a:latin typeface="Courier"/>
              </a:rPr>
              <a:t>=</a:t>
            </a:r>
            <a:r>
              <a:rPr>
                <a:latin typeface="Courier"/>
              </a:rPr>
              <a:t>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0"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b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b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br/>
            <a:r>
              <a:rPr>
                <a:latin typeface="Courier"/>
              </a:rPr>
              <a:t>m </a:t>
            </a:r>
            <a:r>
              <a:rPr>
                <a:solidFill>
                  <a:srgbClr val="666666"/>
                </a:solidFill>
                <a:latin typeface="Courier"/>
              </a:rPr>
              <a:t>=</a:t>
            </a:r>
            <a:r>
              <a:rPr>
                <a:latin typeface="Courier"/>
              </a:rPr>
              <a:t> manager.connect(host</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"netconf_port"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hostkey_verify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Verify NETCONF connection is active</a:t>
            </a:r>
          </a:p>
          <a:p>
            <a:pPr lvl="0" indent="0">
              <a:buNone/>
            </a:pPr>
            <a:r>
              <a:rPr>
                <a:latin typeface="Courier"/>
              </a:rPr>
              <a:t>m.connected</a:t>
            </a:r>
          </a:p>
          <a:p>
            <a:pPr lvl="0" indent="-342900" marL="342900">
              <a:buAutoNum type="arabicPeriod"/>
            </a:pPr>
            <a:r>
              <a:rPr/>
              <a:t>Create Python dictionary with new Loopback Details</a:t>
            </a:r>
          </a:p>
          <a:p>
            <a:pPr lvl="0"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0"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0"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0" indent="0">
              <a:buNone/>
            </a:pPr>
            <a:r>
              <a:rPr>
                <a:latin typeface="Courier"/>
              </a:rPr>
              <a:t>r </a:t>
            </a:r>
            <a:r>
              <a:rPr>
                <a:solidFill>
                  <a:srgbClr val="666666"/>
                </a:solidFill>
                <a:latin typeface="Courier"/>
              </a:rPr>
              <a:t>=</a:t>
            </a:r>
            <a:r>
              <a:rPr>
                <a:latin typeface="Courier"/>
              </a:rPr>
              <a:t> m.edit_config(target</a:t>
            </a:r>
            <a:r>
              <a:rPr>
                <a:solidFill>
                  <a:srgbClr val="666666"/>
                </a:solidFill>
                <a:latin typeface="Courier"/>
              </a:rPr>
              <a:t>=</a:t>
            </a:r>
            <a:r>
              <a:rPr>
                <a:solidFill>
                  <a:srgbClr val="4070A0"/>
                </a:solidFill>
                <a:latin typeface="Courier"/>
              </a:rPr>
              <a:t>"running"</a:t>
            </a:r>
            <a:r>
              <a:rPr>
                <a:latin typeface="Courier"/>
              </a:rPr>
              <a:t>, config</a:t>
            </a:r>
            <a:r>
              <a:rPr>
                <a:solidFill>
                  <a:srgbClr val="666666"/>
                </a:solidFill>
                <a:latin typeface="Courier"/>
              </a:rPr>
              <a:t>=</a:t>
            </a:r>
            <a:r>
              <a:rPr>
                <a:latin typeface="Courier"/>
              </a:rPr>
              <a:t>config)</a:t>
            </a:r>
          </a:p>
          <a:p>
            <a:pPr lvl="0" indent="-342900" marL="342900">
              <a:buAutoNum type="arabicPeriod"/>
            </a:pPr>
            <a:r>
              <a:rPr/>
              <a:t>Print OK status (expected output </a:t>
            </a:r>
            <a:r>
              <a:rPr>
                <a:latin typeface="Courier"/>
              </a:rPr>
              <a:t>true</a:t>
            </a:r>
            <a:r>
              <a:rPr/>
              <a:t>)</a:t>
            </a:r>
          </a:p>
          <a:p>
            <a:pPr lvl="0"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0" indent="0">
              <a:buNone/>
            </a:pPr>
            <a:r>
              <a:rPr>
                <a:latin typeface="Courier"/>
              </a:rPr>
              <a:t>filter </a:t>
            </a:r>
            <a:r>
              <a:rPr>
                <a:solidFill>
                  <a:srgbClr val="666666"/>
                </a:solidFill>
                <a:latin typeface="Courier"/>
              </a:rPr>
              <a:t>=</a:t>
            </a:r>
            <a:r>
              <a:rPr>
                <a:latin typeface="Courier"/>
              </a:rPr>
              <a:t> interface_filter.format(int_name</a:t>
            </a:r>
            <a:r>
              <a:rPr>
                <a:solidFill>
                  <a:srgbClr val="666666"/>
                </a:solidFill>
                <a:latin typeface="Courier"/>
              </a:rPr>
              <a:t>=</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0"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0"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a:t>
            </a:r>
            <a:r>
              <a:rPr>
                <a:solidFill>
                  <a:srgbClr val="666666"/>
                </a:solidFill>
                <a:latin typeface="Courier"/>
              </a:rPr>
              <a:t>=</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0"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b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b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"netconf_port"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hostkey_verify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Verify NETCONF connection is active</a:t>
            </a:r>
          </a:p>
          <a:p>
            <a:pPr lvl="0" indent="0">
              <a:buNone/>
            </a:pPr>
            <a:r>
              <a:rPr>
                <a:latin typeface="Courier"/>
              </a:rPr>
              <a:t>m.connected</a:t>
            </a:r>
          </a:p>
          <a:p>
            <a:pPr lvl="0" indent="-342900" marL="342900">
              <a:buAutoNum type="arabicPeriod"/>
            </a:pPr>
            <a:r>
              <a:rPr/>
              <a:t>Create new config template to delete an interface</a:t>
            </a:r>
          </a:p>
          <a:p>
            <a:pPr lvl="0"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0"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a:t>
            </a:r>
            <a:r>
              <a:rPr>
                <a:solidFill>
                  <a:srgbClr val="666666"/>
                </a:solidFill>
                <a:latin typeface="Courier"/>
              </a:rPr>
              <a:t>=</a:t>
            </a:r>
            <a:r>
              <a:rPr>
                <a:solidFill>
                  <a:srgbClr val="4070A0"/>
                </a:solidFill>
                <a:latin typeface="Courier"/>
              </a:rPr>
              <a:t>"running"</a:t>
            </a:r>
            <a:r>
              <a:rPr>
                <a:latin typeface="Courier"/>
              </a:rPr>
              <a:t>, config</a:t>
            </a:r>
            <a:r>
              <a:rPr>
                <a:solidFill>
                  <a:srgbClr val="666666"/>
                </a:solidFill>
                <a:latin typeface="Courier"/>
              </a:rPr>
              <a:t>=</a:t>
            </a:r>
            <a:r>
              <a:rPr>
                <a:latin typeface="Courier"/>
              </a:rPr>
              <a:t>config)</a:t>
            </a:r>
          </a:p>
          <a:p>
            <a:pPr lvl="0" indent="-342900" marL="342900">
              <a:buAutoNum type="arabicPeriod"/>
            </a:pPr>
            <a:r>
              <a:rPr/>
              <a:t>Print OK status (expected output </a:t>
            </a:r>
            <a:r>
              <a:rPr>
                <a:latin typeface="Courier"/>
              </a:rPr>
              <a:t>true</a:t>
            </a:r>
            <a:r>
              <a:rPr/>
              <a:t>)</a:t>
            </a:r>
          </a:p>
          <a:p>
            <a:pPr lvl="0"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0" indent="0">
              <a:buNone/>
            </a:pPr>
            <a:r>
              <a:rPr>
                <a:latin typeface="Courier"/>
              </a:rPr>
              <a:t>filter </a:t>
            </a:r>
            <a:r>
              <a:rPr>
                <a:solidFill>
                  <a:srgbClr val="666666"/>
                </a:solidFill>
                <a:latin typeface="Courier"/>
              </a:rPr>
              <a:t>=</a:t>
            </a:r>
            <a:r>
              <a:rPr>
                <a:latin typeface="Courier"/>
              </a:rPr>
              <a:t> interface_filter.format(int_name</a:t>
            </a:r>
            <a:r>
              <a:rPr>
                <a:solidFill>
                  <a:srgbClr val="666666"/>
                </a:solidFill>
                <a:latin typeface="Courier"/>
              </a:rPr>
              <a:t>=</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0"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0"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a:t>
            </a:r>
            <a:r>
              <a:rPr>
                <a:solidFill>
                  <a:srgbClr val="666666"/>
                </a:solidFill>
                <a:latin typeface="Courier"/>
              </a:rPr>
              <a:t>=</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0" indent="0">
              <a:buNone/>
            </a:pPr>
            <a:r>
              <a:rPr>
                <a:latin typeface="Courier"/>
              </a:rPr>
              <a:t>m.close_session()</a:t>
            </a:r>
            <a:br/>
            <a:r>
              <a:rPr>
                <a:latin typeface="Courier"/>
              </a:rPr>
              <a:t>m.connected</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device_apis/cli</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0"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0"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0"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0"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0" indent="0">
              <a:buNone/>
            </a:pPr>
            <a:r>
              <a:rPr>
                <a:latin typeface="Courier"/>
              </a:rPr>
              <a:t>ch </a:t>
            </a:r>
            <a:r>
              <a:rPr>
                <a:solidFill>
                  <a:srgbClr val="666666"/>
                </a:solidFill>
                <a:latin typeface="Courier"/>
              </a:rPr>
              <a:t>=</a:t>
            </a:r>
            <a:r>
              <a:rPr>
                <a:latin typeface="Courier"/>
              </a:rPr>
              <a:t> ConnectHandler(ip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"ssh_port"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device_type</a:t>
            </a:r>
            <a:r>
              <a:rPr>
                <a:solidFill>
                  <a:srgbClr val="666666"/>
                </a:solidFill>
                <a:latin typeface="Courier"/>
              </a:rPr>
              <a:t>=</a:t>
            </a:r>
            <a:r>
              <a:rPr>
                <a:latin typeface="Courier"/>
              </a:rPr>
              <a:t>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0"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0" indent="0">
              <a:buNone/>
            </a:pPr>
            <a:r>
              <a:rPr>
                <a:latin typeface="Courier"/>
              </a:rPr>
              <a:t>print(command)</a:t>
            </a:r>
          </a:p>
          <a:p>
            <a:pPr lvl="0" indent="-342900" marL="342900">
              <a:buAutoNum type="arabicPeriod"/>
            </a:pPr>
            <a:r>
              <a:rPr/>
              <a:t>Send command to device</a:t>
            </a:r>
          </a:p>
          <a:p>
            <a:pPr lvl="0"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0" indent="0">
              <a:buNone/>
            </a:pPr>
            <a:r>
              <a:rPr>
                <a:latin typeface="Courier"/>
              </a:rPr>
              <a:t>print(interface)</a:t>
            </a:r>
          </a:p>
          <a:p>
            <a:pPr lvl="0" indent="-342900" marL="342900">
              <a:buAutoNum type="arabicPeriod"/>
            </a:pPr>
            <a:r>
              <a:rPr/>
              <a:t>Create regular expression searches to parse the output for desired interface details</a:t>
            </a:r>
          </a:p>
          <a:p>
            <a:pPr lvl="0"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0"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0"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a:t>
            </a:r>
            <a:r>
              <a:rPr>
                <a:solidFill>
                  <a:srgbClr val="666666"/>
                </a:solidFill>
                <a:latin typeface="Courier"/>
              </a:rPr>
              <a:t>=</a:t>
            </a:r>
            <a:r>
              <a:rPr>
                <a:latin typeface="Courier"/>
              </a:rPr>
              <a:t>name,</a:t>
            </a:r>
            <a:br/>
            <a:r>
              <a:rPr>
                <a:latin typeface="Courier"/>
              </a:rPr>
              <a:t>    ip</a:t>
            </a:r>
            <a:r>
              <a:rPr>
                <a:solidFill>
                  <a:srgbClr val="666666"/>
                </a:solidFill>
                <a:latin typeface="Courier"/>
              </a:rPr>
              <a:t>=</a:t>
            </a:r>
            <a:r>
              <a:rPr>
                <a:latin typeface="Courier"/>
              </a:rPr>
              <a:t>ip,</a:t>
            </a:r>
            <a:br/>
            <a:r>
              <a:rPr>
                <a:latin typeface="Courier"/>
              </a:rPr>
              <a:t>    mask</a:t>
            </a:r>
            <a:r>
              <a:rPr>
                <a:solidFill>
                  <a:srgbClr val="666666"/>
                </a:solidFill>
                <a:latin typeface="Courier"/>
              </a:rPr>
              <a:t>=</a:t>
            </a:r>
            <a:r>
              <a:rPr>
                <a:latin typeface="Courier"/>
              </a:rPr>
              <a:t>netmask,</a:t>
            </a:r>
            <a:br/>
            <a:r>
              <a:rPr>
                <a:latin typeface="Courier"/>
              </a:rPr>
              <a:t>)</a:t>
            </a:r>
            <a:br/>
            <a:r>
              <a:rPr>
                <a:latin typeface="Courier"/>
              </a:rPr>
              <a:t>)</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0" indent="0">
              <a:buNone/>
            </a:pPr>
            <a:r>
              <a:rPr>
                <a:latin typeface="Courier"/>
              </a:rPr>
              <a:t>from netmiko import ConnectHandler</a:t>
            </a:r>
            <a:br/>
            <a:r>
              <a:rPr>
                <a:latin typeface="Courier"/>
              </a:rPr>
              <a:t>import re, sys</a:t>
            </a:r>
            <a:b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"ssh_port"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device_type</a:t>
            </a:r>
            <a:r>
              <a:rPr>
                <a:solidFill>
                  <a:srgbClr val="666666"/>
                </a:solidFill>
                <a:latin typeface="Courier"/>
              </a:rPr>
              <a:t>=</a:t>
            </a:r>
            <a:r>
              <a:rPr>
                <a:latin typeface="Courier"/>
              </a:rPr>
              <a:t>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0"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0"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0"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0"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0"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0" indent="0">
              <a:buNone/>
            </a:pPr>
            <a:r>
              <a:rPr>
                <a:latin typeface="Courier"/>
              </a:rPr>
              <a:t>from netmiko import ConnectHandler</a:t>
            </a:r>
            <a:br/>
            <a:r>
              <a:rPr>
                <a:latin typeface="Courier"/>
              </a:rPr>
              <a:t>import re, sys</a:t>
            </a:r>
            <a:br/>
            <a:br/>
            <a:r>
              <a:rPr>
                <a:latin typeface="Courier"/>
              </a:rPr>
              <a:t>sys.path.append(</a:t>
            </a:r>
            <a:r>
              <a:rPr>
                <a:solidFill>
                  <a:srgbClr val="4070A0"/>
                </a:solidFill>
                <a:latin typeface="Courier"/>
              </a:rPr>
              <a:t>".."</a:t>
            </a:r>
            <a:r>
              <a:rPr>
                <a:latin typeface="Courier"/>
              </a:rPr>
              <a:t>)</a:t>
            </a:r>
            <a:br/>
            <a:br/>
            <a:r>
              <a:rPr>
                <a:latin typeface="Courier"/>
              </a:rPr>
              <a:t>from device_info import vagrant_iosxe as device</a:t>
            </a:r>
            <a:b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a:t>
            </a:r>
            <a:r>
              <a:rPr>
                <a:solidFill>
                  <a:srgbClr val="666666"/>
                </a:solidFill>
                <a:latin typeface="Courier"/>
              </a:rPr>
              <a:t>=</a:t>
            </a:r>
            <a:r>
              <a:rPr>
                <a:latin typeface="Courier"/>
              </a:rPr>
              <a:t>device[</a:t>
            </a:r>
            <a:r>
              <a:rPr>
                <a:solidFill>
                  <a:srgbClr val="4070A0"/>
                </a:solidFill>
                <a:latin typeface="Courier"/>
              </a:rPr>
              <a:t>"address"</a:t>
            </a:r>
            <a:r>
              <a:rPr>
                <a:latin typeface="Courier"/>
              </a:rPr>
              <a:t>],</a:t>
            </a:r>
            <a:br/>
            <a:r>
              <a:rPr>
                <a:latin typeface="Courier"/>
              </a:rPr>
              <a:t>                    port</a:t>
            </a:r>
            <a:r>
              <a:rPr>
                <a:solidFill>
                  <a:srgbClr val="666666"/>
                </a:solidFill>
                <a:latin typeface="Courier"/>
              </a:rPr>
              <a:t>=</a:t>
            </a:r>
            <a:r>
              <a:rPr>
                <a:latin typeface="Courier"/>
              </a:rPr>
              <a:t>device[</a:t>
            </a:r>
            <a:r>
              <a:rPr>
                <a:solidFill>
                  <a:srgbClr val="4070A0"/>
                </a:solidFill>
                <a:latin typeface="Courier"/>
              </a:rPr>
              <a:t>"ssh_port"</a:t>
            </a:r>
            <a:r>
              <a:rPr>
                <a:latin typeface="Courier"/>
              </a:rPr>
              <a:t>],</a:t>
            </a:r>
            <a:br/>
            <a:r>
              <a:rPr>
                <a:latin typeface="Courier"/>
              </a:rPr>
              <a:t>                    username</a:t>
            </a:r>
            <a:r>
              <a:rPr>
                <a:solidFill>
                  <a:srgbClr val="666666"/>
                </a:solidFill>
                <a:latin typeface="Courier"/>
              </a:rPr>
              <a:t>=</a:t>
            </a:r>
            <a:r>
              <a:rPr>
                <a:latin typeface="Courier"/>
              </a:rPr>
              <a:t>device[</a:t>
            </a:r>
            <a:r>
              <a:rPr>
                <a:solidFill>
                  <a:srgbClr val="4070A0"/>
                </a:solidFill>
                <a:latin typeface="Courier"/>
              </a:rPr>
              <a:t>"username"</a:t>
            </a:r>
            <a:r>
              <a:rPr>
                <a:latin typeface="Courier"/>
              </a:rPr>
              <a:t>],</a:t>
            </a:r>
            <a:br/>
            <a:r>
              <a:rPr>
                <a:latin typeface="Courier"/>
              </a:rPr>
              <a:t>                    password</a:t>
            </a:r>
            <a:r>
              <a:rPr>
                <a:solidFill>
                  <a:srgbClr val="666666"/>
                </a:solidFill>
                <a:latin typeface="Courier"/>
              </a:rPr>
              <a:t>=</a:t>
            </a:r>
            <a:r>
              <a:rPr>
                <a:latin typeface="Courier"/>
              </a:rPr>
              <a:t>device[</a:t>
            </a:r>
            <a:r>
              <a:rPr>
                <a:solidFill>
                  <a:srgbClr val="4070A0"/>
                </a:solidFill>
                <a:latin typeface="Courier"/>
              </a:rPr>
              <a:t>"password"</a:t>
            </a:r>
            <a:r>
              <a:rPr>
                <a:latin typeface="Courier"/>
              </a:rPr>
              <a:t>],</a:t>
            </a:r>
            <a:br/>
            <a:r>
              <a:rPr>
                <a:latin typeface="Courier"/>
              </a:rPr>
              <a:t>                    device_type</a:t>
            </a:r>
            <a:r>
              <a:rPr>
                <a:solidFill>
                  <a:srgbClr val="666666"/>
                </a:solidFill>
                <a:latin typeface="Courier"/>
              </a:rPr>
              <a:t>=</a:t>
            </a:r>
            <a:r>
              <a:rPr>
                <a:latin typeface="Courier"/>
              </a:rPr>
              <a:t>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0"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0"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0" indent="0" marL="0">
              <a:buNone/>
            </a:pPr>
            <a:r>
              <a:rPr/>
              <a:t>print(“The following configuration was sent:”) print(output)</a:t>
            </a:r>
          </a:p>
          <a:p>
            <a:pPr lvl="0" indent="-342900" marL="342900">
              <a:buAutoNum type="arabicPeriod"/>
            </a:pPr>
            <a:r>
              <a:rPr/>
              <a:t>Create a CLI command to verify configuration removed.</a:t>
            </a:r>
          </a:p>
          <a:p>
            <a:pPr lvl="0"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buNone/>
            </a:pPr>
            <a:r>
              <a:rPr b="1"/>
              <a:t>Note</a:t>
            </a:r>
            <a:r>
              <a:rPr/>
              <a:t>: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0" indent="0">
              <a:buNone/>
            </a:pPr>
            <a:r>
              <a:rPr>
                <a:latin typeface="Courier"/>
              </a:rPr>
              <a:t>ch.disconnect()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6"/>
              </a:rPr>
              <a:t>pyATS</a:t>
            </a:r>
            <a:r>
              <a:rPr/>
              <a:t> is a network testing tool developed by Cisco and made available for free, with significant elements of the underlying code open source.</a:t>
            </a:r>
          </a:p>
          <a:p>
            <a:pPr lvl="0" indent="0" marL="0">
              <a:buNone/>
            </a:pPr>
            <a:r>
              <a:rPr b="1"/>
              <a:t>pyATS</a:t>
            </a:r>
            <a:r>
              <a:rPr/>
              <a:t>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0" indent="0">
              <a:buNone/>
            </a:pPr>
            <a:r>
              <a:rPr>
                <a:latin typeface="Courier"/>
              </a:rPr>
              <a:t>cd network_testing/pyats</a:t>
            </a:r>
          </a:p>
          <a:p>
            <a:pPr lvl="0" indent="-342900" marL="342900">
              <a:buAutoNum type="arabicPeriod"/>
            </a:pPr>
            <a:r>
              <a:rPr/>
              <a:t>Import in pyATS libraries and tools</a:t>
            </a:r>
          </a:p>
          <a:p>
            <a:pPr lvl="0"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0"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0"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0" indent="0">
              <a:buNone/>
            </a:pPr>
            <a:r>
              <a:rPr>
                <a:latin typeface="Courier"/>
              </a:rPr>
              <a:t>vagrant_iosxe1.connect()</a:t>
            </a:r>
          </a:p>
          <a:p>
            <a:pPr lvl="0"/>
            <a:r>
              <a:rPr/>
              <a:t>pyATS establishes a connection to the device</a:t>
            </a:r>
          </a:p>
          <a:p>
            <a:pPr lvl="0" indent="-342900" marL="342900">
              <a:buAutoNum type="arabicPeriod"/>
            </a:pPr>
            <a:r>
              <a:rPr/>
              <a:t>Create an abstract device to standardize Python API and code for platform</a:t>
            </a:r>
          </a:p>
          <a:p>
            <a:pPr lvl="0"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0"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0" indent="0">
              <a:buNone/>
            </a:pPr>
            <a:r>
              <a:rPr>
                <a:latin typeface="Courier"/>
              </a:rPr>
              <a:t>vagrant_iosxe1_interfaces.info</a:t>
            </a:r>
          </a:p>
          <a:p>
            <a:pPr lvl="0" indent="-342900" marL="342900">
              <a:buAutoNum type="arabicPeriod"/>
            </a:pPr>
            <a:r>
              <a:rPr/>
              <a:t>Display a single interface from the device</a:t>
            </a:r>
          </a:p>
          <a:p>
            <a:pPr lvl="0"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0"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0"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0"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0"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0"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a:t>
            </a:r>
            <a:br/>
            <a:r>
              <a:rPr>
                <a:latin typeface="Courier"/>
              </a:rPr>
              <a:t>vagrant_iosxe1.configure(config_loopback)</a:t>
            </a:r>
          </a:p>
          <a:p>
            <a:pPr lvl="0" indent="-342900" marL="342900">
              <a:buAutoNum type="arabicPeriod"/>
            </a:pPr>
            <a:r>
              <a:rPr/>
              <a:t>Re-learn the interfaces</a:t>
            </a:r>
          </a:p>
          <a:p>
            <a:pPr lvl="0"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0"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0" indent="0">
              <a:buNone/>
            </a:pPr>
            <a:r>
              <a:rPr>
                <a:latin typeface="Courier"/>
              </a:rPr>
              <a:t>vagrant_iosxe1.disconnect()</a:t>
            </a:r>
          </a:p>
          <a:p>
            <a:pPr lvl="0" indent="0">
              <a:buNone/>
            </a:pPr>
            <a:r>
              <a:rPr>
                <a:latin typeface="Courier"/>
              </a:rPr>
              <a:t>```python
config_loopback = [
                    "interface Loopback201",
                    "description Configured by pyATS",
                    "ip address 172.16.201.1 255.255.255.0",
                    "no shut"
                  ]
vagrant_iosxe1.configure(config_loopback)
```</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Import in pyATS libraries and tools</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7"/>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8"/>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9"/>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0"/>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1"/>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2"/>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3"/>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4"/>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5"/>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6"/>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7"/>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8"/>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19"/>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0"/>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1"/>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2"/>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3"/>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4"/>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5"/>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6"/>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7"/>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8"/>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29"/>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0"/>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1"/>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2"/>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0" indent="0" marL="0">
              <a:spcBef>
                <a:spcPts val="3000"/>
              </a:spcBef>
              <a:buNone/>
            </a:pPr>
            <a:r>
              <a:rPr b="1"/>
              <a:t>Delete Network Configuration Details with RESTCONF with </a:t>
            </a:r>
            <a:r>
              <a:rPr b="1">
                <a:latin typeface="Courier"/>
              </a:rPr>
              <a:t>restconf_example3.py</a:t>
            </a:r>
          </a:p>
          <a:p>
            <a:pPr lvl="0" indent="-342900" marL="342900">
              <a:buAutoNum type="arabicPeriod"/>
            </a:pPr>
            <a:r>
              <a:rPr/>
              <a:t>Continuing from previous exercise. If starting from new interpreter, execute these steps.</a:t>
            </a:r>
          </a:p>
          <a:p>
            <a:pPr lvl="1" indent="0">
              <a:buNone/>
            </a:pPr>
            <a:r>
              <a:rPr>
                <a:latin typeface="Courier"/>
              </a:rPr>
              <a:t>import requests, urllib3,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p>
          <a:p>
            <a:pPr lvl="0" indent="-342900" marL="342900">
              <a:buAutoNum type="arabicPeriod"/>
            </a:pPr>
            <a:r>
              <a:rPr/>
              <a:t>Send DELETE request to remove the Loopback.</a:t>
            </a:r>
          </a:p>
          <a:p>
            <a:pPr lvl="1" indent="0">
              <a:buNone/>
            </a:pPr>
            <a:r>
              <a:rPr>
                <a:latin typeface="Courier"/>
              </a:rPr>
              <a:t>r </a:t>
            </a:r>
            <a:r>
              <a:rPr>
                <a:solidFill>
                  <a:srgbClr val="666666"/>
                </a:solidFill>
                <a:latin typeface="Courier"/>
              </a:rPr>
              <a:t>=</a:t>
            </a:r>
            <a:r>
              <a:rPr>
                <a:latin typeface="Courier"/>
              </a:rPr>
              <a:t> requests.delete(url,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204</a:t>
            </a:r>
            <a:r>
              <a:rPr/>
              <a: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3"/>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i="1">
                <a:solidFill>
                  <a:srgbClr val="60A0B0"/>
                </a:solidFill>
                <a:latin typeface="Courier"/>
              </a:rPr>
              <a:t># Create URL and send RESTCONF request to core1 for GigE2 Config</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b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br/>
            <a:br/>
            <a:r>
              <a:rPr i="1">
                <a:solidFill>
                  <a:srgbClr val="60A0B0"/>
                </a:solidFill>
                <a:latin typeface="Courier"/>
              </a:rPr>
              <a:t># Print returned data</a:t>
            </a:r>
            <a:br/>
            <a:r>
              <a:rPr>
                <a:latin typeface="Courier"/>
              </a:rPr>
              <a:t>print(r.text)</a:t>
            </a:r>
          </a:p>
          <a:p>
            <a:pPr lvl="0" indent="0" marL="0">
              <a:spcBef>
                <a:spcPts val="3000"/>
              </a:spcBef>
              <a:buNone/>
            </a:pPr>
            <a:r>
              <a:rPr b="1"/>
              <a:t>Delete Network Configuration Details with RESTCONF with </a:t>
            </a:r>
            <a:r>
              <a:rPr b="1">
                <a:latin typeface="Courier"/>
              </a:rPr>
              <a:t>restconf_example3.py</a:t>
            </a:r>
          </a:p>
          <a:p>
            <a:pPr lvl="0" indent="-342900" marL="342900">
              <a:buAutoNum type="arabicPeriod"/>
            </a:pPr>
            <a:r>
              <a:rPr/>
              <a:t>Continuing from previous exercise. If starting from new interpreter, execute these steps.</a:t>
            </a:r>
          </a:p>
          <a:p>
            <a:pPr lvl="1" indent="0">
              <a:buNone/>
            </a:pPr>
            <a:r>
              <a:rPr>
                <a:latin typeface="Courier"/>
              </a:rPr>
              <a:t>import requests, urllib3,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p>
          <a:p>
            <a:pPr lvl="0" indent="-342900" marL="342900">
              <a:buAutoNum type="arabicPeriod"/>
            </a:pPr>
            <a:r>
              <a:rPr/>
              <a:t>Send DELETE request to remove the Loopback.</a:t>
            </a:r>
          </a:p>
          <a:p>
            <a:pPr lvl="1" indent="0">
              <a:buNone/>
            </a:pPr>
            <a:r>
              <a:rPr>
                <a:latin typeface="Courier"/>
              </a:rPr>
              <a:t>r </a:t>
            </a:r>
            <a:r>
              <a:rPr>
                <a:solidFill>
                  <a:srgbClr val="666666"/>
                </a:solidFill>
                <a:latin typeface="Courier"/>
              </a:rPr>
              <a:t>=</a:t>
            </a:r>
            <a:r>
              <a:rPr>
                <a:latin typeface="Courier"/>
              </a:rPr>
              <a:t> requests.delete(url,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204</a:t>
            </a:r>
            <a:r>
              <a:rPr/>
              <a: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4"/>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a:p>
            <a:pPr lvl="1" indent="0">
              <a:buNone/>
            </a:pP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p>
          <a:p>
            <a:pPr lvl="0" indent="-342900" marL="342900">
              <a:buAutoNum type="arabicPeriod"/>
            </a:pPr>
            <a:r>
              <a:rPr/>
              <a:t>Create URL GigE2 Config</a:t>
            </a:r>
          </a:p>
          <a:p>
            <a:pPr lvl="1" indent="0">
              <a:buNone/>
            </a:pP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"GigabitEthernet2"</a:t>
            </a:r>
            <a:br/>
            <a:r>
              <a:rPr>
                <a:latin typeface="Courier"/>
              </a:rPr>
              <a:t>                          )</a:t>
            </a:r>
          </a:p>
          <a:p>
            <a:pPr lvl="0" indent="-342900" marL="342900">
              <a:buAutoNum type="arabicPeriod"/>
            </a:pPr>
            <a:r>
              <a:rPr/>
              <a:t>Check the complete URL you just composed</a:t>
            </a:r>
          </a:p>
          <a:p>
            <a:pPr lvl="1" indent="0">
              <a:buNone/>
            </a:pPr>
            <a:r>
              <a:rPr>
                <a:latin typeface="Courier"/>
              </a:rPr>
              <a:t>print(url)</a:t>
            </a:r>
          </a:p>
          <a:p>
            <a:pPr lvl="0" indent="-342900" marL="342900">
              <a:buAutoNum type="arabicPeriod"/>
            </a:pPr>
            <a:r>
              <a:rPr/>
              <a:t>Send RESTCONF request to core1 for GigE2 Config</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Print returned data</a:t>
            </a:r>
          </a:p>
          <a:p>
            <a:pPr lvl="1" indent="0">
              <a:buNone/>
            </a:pPr>
            <a:r>
              <a:rPr>
                <a:latin typeface="Courier"/>
              </a:rPr>
              <a:t>print(r.text)</a:t>
            </a:r>
          </a:p>
          <a:p>
            <a:pPr lvl="0" indent="-342900" marL="342900">
              <a:buAutoNum type="arabicPeriod"/>
            </a:pPr>
            <a:r>
              <a:rPr/>
              <a:t>If REST call was successful, report interesting details.</a:t>
            </a:r>
          </a:p>
          <a:p>
            <a:pPr lvl="1" indent="0">
              <a:buNone/>
            </a:pPr>
            <a:r>
              <a:rPr b="1">
                <a:solidFill>
                  <a:srgbClr val="007020"/>
                </a:solidFill>
                <a:latin typeface="Courier"/>
              </a:rPr>
              <a:t>if</a:t>
            </a:r>
            <a:r>
              <a:rPr>
                <a:latin typeface="Courier"/>
              </a:rPr>
              <a:t> r.status_code </a:t>
            </a:r>
            <a:r>
              <a:rPr>
                <a:solidFill>
                  <a:srgbClr val="666666"/>
                </a:solidFill>
                <a:latin typeface="Courier"/>
              </a:rPr>
              <a:t>==</a:t>
            </a:r>
            <a:r>
              <a:rPr>
                <a:latin typeface="Courier"/>
              </a:rPr>
              <a:t> </a:t>
            </a:r>
            <a:r>
              <a:rPr>
                <a:solidFill>
                  <a:srgbClr val="40A070"/>
                </a:solidFill>
                <a:latin typeface="Courier"/>
              </a:rPr>
              <a:t>200</a:t>
            </a:r>
            <a:r>
              <a:rPr>
                <a:latin typeface="Courier"/>
              </a:rPr>
              <a:t>:</a:t>
            </a:r>
            <a:br/>
            <a:r>
              <a:rPr>
                <a:latin typeface="Courier"/>
              </a:rPr>
              <a:t>    </a:t>
            </a:r>
            <a:r>
              <a:rPr i="1">
                <a:solidFill>
                  <a:srgbClr val="60A0B0"/>
                </a:solidFill>
                <a:latin typeface="Courier"/>
              </a:rPr>
              <a:t># Process JSON data into Python Dictionary and use</a:t>
            </a:r>
            <a:br/>
            <a:r>
              <a:rPr>
                <a:latin typeface="Courier"/>
              </a:rPr>
              <a:t>    interface </a:t>
            </a:r>
            <a:r>
              <a:rPr>
                <a:solidFill>
                  <a:srgbClr val="666666"/>
                </a:solidFill>
                <a:latin typeface="Courier"/>
              </a:rPr>
              <a:t>=</a:t>
            </a:r>
            <a:r>
              <a:rPr>
                <a:latin typeface="Courier"/>
              </a:rPr>
              <a:t> r.json()[</a:t>
            </a:r>
            <a:r>
              <a:rPr>
                <a:solidFill>
                  <a:srgbClr val="4070A0"/>
                </a:solidFill>
                <a:latin typeface="Courier"/>
              </a:rPr>
              <a:t>"ietf-interfaces:interface"</a:t>
            </a:r>
            <a:r>
              <a:rPr>
                <a:latin typeface="Courier"/>
              </a:rPr>
              <a:t>]</a:t>
            </a: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"ietf-ip:ipv4"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"ietf-ip:ipv4"</a:t>
            </a:r>
            <a:r>
              <a:rPr>
                <a:latin typeface="Courier"/>
              </a:rPr>
              <a:t>][</a:t>
            </a:r>
            <a:r>
              <a:rPr>
                <a:solidFill>
                  <a:srgbClr val="4070A0"/>
                </a:solidFill>
                <a:latin typeface="Courier"/>
              </a:rPr>
              <a:t>"address"</a:t>
            </a:r>
            <a:r>
              <a:rPr>
                <a:latin typeface="Courier"/>
              </a:rPr>
              <a:t>][</a:t>
            </a:r>
            <a:r>
              <a:rPr>
                <a:solidFill>
                  <a:srgbClr val="40A070"/>
                </a:solidFill>
                <a:latin typeface="Courier"/>
              </a:rPr>
              <a:t>0</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RESTCONF with </a:t>
            </a:r>
            <a:r>
              <a:rPr b="1">
                <a:latin typeface="Courier"/>
              </a:rPr>
              <a:t>restconf_example2.py</a:t>
            </a:r>
          </a:p>
          <a:p>
            <a:pPr lvl="0" indent="-342900" marL="342900">
              <a:buAutoNum type="arabicPeriod"/>
            </a:pPr>
            <a:r>
              <a:rPr/>
              <a:t>Continuing from previous exercise. If starting from new interpreter, execute these steps.</a:t>
            </a:r>
          </a:p>
          <a:p>
            <a:pPr lvl="1" indent="0">
              <a:buNone/>
            </a:pPr>
            <a:r>
              <a:rPr>
                <a:latin typeface="Courier"/>
              </a:rPr>
              <a:t>import requests, urllib3,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p>
          <a:p>
            <a:pPr lvl="0" indent="-342900" marL="342900">
              <a:buAutoNum type="arabicPeriod"/>
            </a:pPr>
            <a:r>
              <a:rPr/>
              <a:t>Add additional </a:t>
            </a:r>
            <a:r>
              <a:rPr>
                <a:latin typeface="Courier"/>
              </a:rPr>
              <a:t>Content-Type</a:t>
            </a:r>
            <a:r>
              <a:rPr/>
              <a:t> header.</a:t>
            </a:r>
          </a:p>
          <a:p>
            <a:pPr lvl="1" indent="0">
              <a:buNone/>
            </a:pPr>
            <a:r>
              <a:rPr>
                <a:latin typeface="Courier"/>
              </a:rPr>
              <a:t>restconf_headers[</a:t>
            </a:r>
            <a:r>
              <a:rPr>
                <a:solidFill>
                  <a:srgbClr val="4070A0"/>
                </a:solidFill>
                <a:latin typeface="Courier"/>
              </a:rPr>
              <a:t>"Content-Type"</a:t>
            </a:r>
            <a:r>
              <a:rPr>
                <a:latin typeface="Courier"/>
              </a:rPr>
              <a:t>] </a:t>
            </a:r>
            <a:r>
              <a:rPr>
                <a:solidFill>
                  <a:srgbClr val="666666"/>
                </a:solidFill>
                <a:latin typeface="Courier"/>
              </a:rPr>
              <a:t>=</a:t>
            </a:r>
            <a:r>
              <a:rPr>
                <a:latin typeface="Courier"/>
              </a:rPr>
              <a:t> </a:t>
            </a:r>
            <a:r>
              <a:rPr>
                <a:solidFill>
                  <a:srgbClr val="4070A0"/>
                </a:solidFill>
                <a:latin typeface="Courier"/>
              </a:rPr>
              <a:t>"application/yang-data+json"</a:t>
            </a:r>
          </a:p>
          <a:p>
            <a:pPr lvl="0" indent="-342900" marL="342900">
              <a:buAutoNum type="arabicPeriod"/>
            </a:pPr>
            <a:r>
              <a:rPr/>
              <a:t>Create dictionary with details on a new loopback interface.</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"name"</a:t>
            </a:r>
            <a:r>
              <a:rPr>
                <a:latin typeface="Courier"/>
              </a:rPr>
              <a:t>: </a:t>
            </a:r>
            <a:r>
              <a:rPr>
                <a:solidFill>
                  <a:srgbClr val="4070A0"/>
                </a:solidFill>
                <a:latin typeface="Courier"/>
              </a:rPr>
              <a:t>"Loopback101"</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RESTCONF"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"192.168.101.1"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Setup data body to create new loopback interface</a:t>
            </a:r>
          </a:p>
          <a:p>
            <a:pPr lvl="1" indent="0">
              <a:buNone/>
            </a:pPr>
            <a:r>
              <a:rPr>
                <a:latin typeface="Courier"/>
              </a:rPr>
              <a:t>data </a:t>
            </a:r>
            <a:r>
              <a:rPr>
                <a:solidFill>
                  <a:srgbClr val="666666"/>
                </a:solidFill>
                <a:latin typeface="Courier"/>
              </a:rPr>
              <a:t>=</a:t>
            </a:r>
            <a:r>
              <a:rPr>
                <a:latin typeface="Courier"/>
              </a:rPr>
              <a:t> {</a:t>
            </a:r>
            <a:br/>
            <a:r>
              <a:rPr>
                <a:latin typeface="Courier"/>
              </a:rPr>
              <a:t>    </a:t>
            </a:r>
            <a:r>
              <a:rPr>
                <a:solidFill>
                  <a:srgbClr val="4070A0"/>
                </a:solidFill>
                <a:latin typeface="Courier"/>
              </a:rPr>
              <a:t>"ietf-interfaces:interface"</a:t>
            </a:r>
            <a:r>
              <a:rPr>
                <a:latin typeface="Courier"/>
              </a:rPr>
              <a:t>: {</a:t>
            </a:r>
            <a:br/>
            <a:r>
              <a:rPr>
                <a:latin typeface="Courier"/>
              </a:rPr>
              <a:t>        </a:t>
            </a:r>
            <a:r>
              <a:rPr>
                <a:solidFill>
                  <a:srgbClr val="4070A0"/>
                </a:solidFill>
                <a:latin typeface="Courier"/>
              </a:rPr>
              <a:t>"name"</a:t>
            </a:r>
            <a:r>
              <a:rPr>
                <a:latin typeface="Courier"/>
              </a:rPr>
              <a:t>: loopback[</a:t>
            </a:r>
            <a:r>
              <a:rPr>
                <a:solidFill>
                  <a:srgbClr val="4070A0"/>
                </a:solidFill>
                <a:latin typeface="Courier"/>
              </a:rPr>
              <a:t>"name"</a:t>
            </a:r>
            <a:r>
              <a:rPr>
                <a:latin typeface="Courier"/>
              </a:rPr>
              <a:t>],</a:t>
            </a:r>
            <a:br/>
            <a:r>
              <a:rPr>
                <a:latin typeface="Courier"/>
              </a:rPr>
              <a:t>        </a:t>
            </a:r>
            <a:r>
              <a:rPr>
                <a:solidFill>
                  <a:srgbClr val="4070A0"/>
                </a:solidFill>
                <a:latin typeface="Courier"/>
              </a:rPr>
              <a:t>"description"</a:t>
            </a:r>
            <a:r>
              <a:rPr>
                <a:latin typeface="Courier"/>
              </a:rPr>
              <a:t>: 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"type"</a:t>
            </a:r>
            <a:r>
              <a:rPr>
                <a:latin typeface="Courier"/>
              </a:rPr>
              <a:t>: </a:t>
            </a:r>
            <a:r>
              <a:rPr>
                <a:solidFill>
                  <a:srgbClr val="4070A0"/>
                </a:solidFill>
                <a:latin typeface="Courier"/>
              </a:rPr>
              <a:t>"iana-if-type:softwareLoopback"</a:t>
            </a:r>
            <a:r>
              <a:rPr>
                <a:latin typeface="Courier"/>
              </a:rPr>
              <a:t>,</a:t>
            </a:r>
            <a:br/>
            <a:r>
              <a:rPr>
                <a:latin typeface="Courier"/>
              </a:rPr>
              <a:t>        </a:t>
            </a:r>
            <a:r>
              <a:rPr>
                <a:solidFill>
                  <a:srgbClr val="4070A0"/>
                </a:solidFill>
                <a:latin typeface="Courier"/>
              </a:rPr>
              <a:t>"enabled"</a:t>
            </a:r>
            <a:r>
              <a:rPr>
                <a:latin typeface="Courier"/>
              </a:rPr>
              <a:t>: </a:t>
            </a:r>
            <a:r>
              <a:rPr>
                <a:solidFill>
                  <a:srgbClr val="19177C"/>
                </a:solidFill>
                <a:latin typeface="Courier"/>
              </a:rPr>
              <a:t>True</a:t>
            </a:r>
            <a:r>
              <a:rPr>
                <a:latin typeface="Courier"/>
              </a:rPr>
              <a:t>,</a:t>
            </a:r>
            <a:br/>
            <a:r>
              <a:rPr>
                <a:latin typeface="Courier"/>
              </a:rPr>
              <a:t>        </a:t>
            </a:r>
            <a:r>
              <a:rPr>
                <a:solidFill>
                  <a:srgbClr val="4070A0"/>
                </a:solidFill>
                <a:latin typeface="Courier"/>
              </a:rPr>
              <a:t>"ietf-ip:ipv4"</a:t>
            </a:r>
            <a:r>
              <a:rPr>
                <a:latin typeface="Courier"/>
              </a:rPr>
              <a:t>: {</a:t>
            </a:r>
            <a:br/>
            <a:r>
              <a:rPr>
                <a:latin typeface="Courier"/>
              </a:rPr>
              <a:t>            </a:t>
            </a:r>
            <a:r>
              <a:rPr>
                <a:solidFill>
                  <a:srgbClr val="4070A0"/>
                </a:solidFill>
                <a:latin typeface="Courier"/>
              </a:rPr>
              <a:t>"address"</a:t>
            </a:r>
            <a:r>
              <a:rPr>
                <a:latin typeface="Courier"/>
              </a:rPr>
              <a:t>: [</a:t>
            </a:r>
            <a:br/>
            <a:r>
              <a:rPr>
                <a:latin typeface="Courier"/>
              </a:rPr>
              <a:t>                {</a:t>
            </a:r>
            <a:br/>
            <a:r>
              <a:rPr>
                <a:latin typeface="Courier"/>
              </a:rPr>
              <a:t>                    </a:t>
            </a:r>
            <a:r>
              <a:rPr>
                <a:solidFill>
                  <a:srgbClr val="4070A0"/>
                </a:solidFill>
                <a:latin typeface="Courier"/>
              </a:rPr>
              <a:t>"ip"</a:t>
            </a:r>
            <a:r>
              <a:rPr>
                <a:latin typeface="Courier"/>
              </a:rPr>
              <a:t>: loopback[</a:t>
            </a:r>
            <a:r>
              <a:rPr>
                <a:solidFill>
                  <a:srgbClr val="4070A0"/>
                </a:solidFill>
                <a:latin typeface="Courier"/>
              </a:rPr>
              <a:t>"ip"</a:t>
            </a:r>
            <a:r>
              <a:rPr>
                <a:latin typeface="Courier"/>
              </a:rPr>
              <a:t>],</a:t>
            </a:r>
            <a:br/>
            <a:r>
              <a:rPr>
                <a:latin typeface="Courier"/>
              </a:rPr>
              <a:t>                    </a:t>
            </a:r>
            <a:r>
              <a:rPr>
                <a:solidFill>
                  <a:srgbClr val="4070A0"/>
                </a:solidFill>
                <a:latin typeface="Courier"/>
              </a:rPr>
              <a:t>"netmask"</a:t>
            </a:r>
            <a:r>
              <a:rPr>
                <a:latin typeface="Courier"/>
              </a:rPr>
              <a:t>: loopback[</a:t>
            </a:r>
            <a:r>
              <a:rPr>
                <a:solidFill>
                  <a:srgbClr val="4070A0"/>
                </a:solidFill>
                <a:latin typeface="Courier"/>
              </a:rPr>
              <a:t>"netmask"</a:t>
            </a:r>
            <a:r>
              <a:rPr>
                <a:latin typeface="Courier"/>
              </a:rPr>
              <a:t>]</a:t>
            </a:r>
            <a:br/>
            <a:r>
              <a:rPr>
                <a:latin typeface="Courier"/>
              </a:rPr>
              <a:t>                }</a:t>
            </a:r>
            <a:br/>
            <a:r>
              <a:rPr>
                <a:latin typeface="Courier"/>
              </a:rPr>
              <a:t>            ]</a:t>
            </a:r>
            <a:br/>
            <a:r>
              <a:rPr>
                <a:latin typeface="Courier"/>
              </a:rPr>
              <a:t>        }</a:t>
            </a:r>
            <a:br/>
            <a:r>
              <a:rPr>
                <a:latin typeface="Courier"/>
              </a:rPr>
              <a:t>    }</a:t>
            </a:r>
            <a:br/>
            <a:r>
              <a:rPr>
                <a:latin typeface="Courier"/>
              </a:rPr>
              <a:t>}</a:t>
            </a:r>
          </a:p>
          <a:p>
            <a:pPr lvl="0" indent="-342900" marL="342900">
              <a:buAutoNum type="arabicPeriod"/>
            </a:pPr>
            <a:r>
              <a:rPr/>
              <a:t>Create URL</a:t>
            </a:r>
          </a:p>
          <a:p>
            <a:pPr lvl="1" indent="0">
              <a:buNone/>
            </a:pP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loopback[</a:t>
            </a:r>
            <a:r>
              <a:rPr>
                <a:solidFill>
                  <a:srgbClr val="4070A0"/>
                </a:solidFill>
                <a:latin typeface="Courier"/>
              </a:rPr>
              <a:t>"name"</a:t>
            </a:r>
            <a:r>
              <a:rPr>
                <a:latin typeface="Courier"/>
              </a:rPr>
              <a:t>]</a:t>
            </a:r>
            <a:br/>
            <a:r>
              <a:rPr>
                <a:latin typeface="Courier"/>
              </a:rPr>
              <a:t>                          )</a:t>
            </a:r>
          </a:p>
          <a:p>
            <a:pPr lvl="0" indent="-342900" marL="342900">
              <a:buAutoNum type="arabicPeriod"/>
            </a:pPr>
            <a:r>
              <a:rPr/>
              <a:t>Check the complete URL you just composed</a:t>
            </a:r>
          </a:p>
          <a:p>
            <a:pPr lvl="1" indent="0">
              <a:buNone/>
            </a:pPr>
            <a:r>
              <a:rPr>
                <a:latin typeface="Courier"/>
              </a:rPr>
              <a:t>print(url)</a:t>
            </a:r>
          </a:p>
          <a:p>
            <a:pPr lvl="0" indent="-342900" marL="342900">
              <a:buAutoNum type="arabicPeriod"/>
            </a:pPr>
            <a:r>
              <a:rPr/>
              <a:t>Send RESTCONF request to device</a:t>
            </a:r>
          </a:p>
          <a:p>
            <a:pPr lvl="1" indent="0">
              <a:buNone/>
            </a:pPr>
            <a:r>
              <a:rPr>
                <a:latin typeface="Courier"/>
              </a:rPr>
              <a:t>r </a:t>
            </a:r>
            <a:r>
              <a:rPr>
                <a:solidFill>
                  <a:srgbClr val="666666"/>
                </a:solidFill>
                <a:latin typeface="Courier"/>
              </a:rPr>
              <a:t>=</a:t>
            </a:r>
            <a:r>
              <a:rPr>
                <a:latin typeface="Courier"/>
              </a:rPr>
              <a:t> requests.put(url,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json </a:t>
            </a:r>
            <a:r>
              <a:rPr>
                <a:solidFill>
                  <a:srgbClr val="666666"/>
                </a:solidFill>
                <a:latin typeface="Courier"/>
              </a:rPr>
              <a:t>=</a:t>
            </a:r>
            <a:r>
              <a:rPr>
                <a:latin typeface="Courier"/>
              </a:rPr>
              <a:t> data,</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201</a:t>
            </a:r>
            <a:r>
              <a:rPr/>
              <a: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you just created</a:t>
            </a:r>
          </a:p>
          <a:p>
            <a:pPr lvl="1" indent="0">
              <a:buNone/>
            </a:pPr>
            <a:r>
              <a:rPr i="1">
                <a:solidFill>
                  <a:srgbClr val="60A0B0"/>
                </a:solidFill>
                <a:latin typeface="Courier"/>
              </a:rPr>
              <a:t># Create URL and send RESTCONF request to core1 for GigE2 Config</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b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br/>
            <a:br/>
            <a:r>
              <a:rPr i="1">
                <a:solidFill>
                  <a:srgbClr val="60A0B0"/>
                </a:solidFill>
                <a:latin typeface="Courier"/>
              </a:rPr>
              <a:t># Print returned data</a:t>
            </a:r>
            <a:br/>
            <a:r>
              <a:rPr>
                <a:latin typeface="Courier"/>
              </a:rPr>
              <a:t>print(r.text)</a:t>
            </a:r>
          </a:p>
          <a:p>
            <a:pPr lvl="0" indent="0" marL="0">
              <a:spcBef>
                <a:spcPts val="3000"/>
              </a:spcBef>
              <a:buNone/>
            </a:pPr>
            <a:r>
              <a:rPr b="1"/>
              <a:t>Delete Network Configuration Details with RESTCONF with </a:t>
            </a:r>
            <a:r>
              <a:rPr b="1">
                <a:latin typeface="Courier"/>
              </a:rPr>
              <a:t>restconf_example3.py</a:t>
            </a:r>
          </a:p>
          <a:p>
            <a:pPr lvl="0" indent="-342900" marL="342900">
              <a:buAutoNum type="arabicPeriod"/>
            </a:pPr>
            <a:r>
              <a:rPr/>
              <a:t>Continuing from previous exercise. If starting from new interpreter, execute these steps.</a:t>
            </a:r>
          </a:p>
          <a:p>
            <a:pPr lvl="1" indent="0">
              <a:buNone/>
            </a:pPr>
            <a:r>
              <a:rPr>
                <a:latin typeface="Courier"/>
              </a:rPr>
              <a:t>import requests, urllib3,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urllib3.disable_warnings(urllib3.exceptions.InsecureRequestWarning)</a:t>
            </a:r>
            <a:br/>
            <a:r>
              <a:rPr>
                <a:latin typeface="Courier"/>
              </a:rPr>
              <a:t>restconf_headers </a:t>
            </a:r>
            <a:r>
              <a:rPr>
                <a:solidFill>
                  <a:srgbClr val="666666"/>
                </a:solidFill>
                <a:latin typeface="Courier"/>
              </a:rPr>
              <a:t>=</a:t>
            </a:r>
            <a:r>
              <a:rPr>
                <a:latin typeface="Courier"/>
              </a:rPr>
              <a:t> {</a:t>
            </a:r>
            <a:r>
              <a:rPr>
                <a:solidFill>
                  <a:srgbClr val="4070A0"/>
                </a:solidFill>
                <a:latin typeface="Courier"/>
              </a:rPr>
              <a:t>"Accept"</a:t>
            </a:r>
            <a:r>
              <a:rPr>
                <a:latin typeface="Courier"/>
              </a:rPr>
              <a:t>: </a:t>
            </a:r>
            <a:r>
              <a:rPr>
                <a:solidFill>
                  <a:srgbClr val="4070A0"/>
                </a:solidFill>
                <a:latin typeface="Courier"/>
              </a:rPr>
              <a:t>"application/yang-data+json"</a:t>
            </a:r>
            <a:r>
              <a:rPr>
                <a:latin typeface="Courier"/>
              </a:rPr>
              <a:t>}</a:t>
            </a:r>
            <a:br/>
            <a:r>
              <a:rPr>
                <a:latin typeface="Courier"/>
              </a:rPr>
              <a:t>restconf_base </a:t>
            </a:r>
            <a:r>
              <a:rPr>
                <a:solidFill>
                  <a:srgbClr val="666666"/>
                </a:solidFill>
                <a:latin typeface="Courier"/>
              </a:rPr>
              <a:t>=</a:t>
            </a:r>
            <a:r>
              <a:rPr>
                <a:latin typeface="Courier"/>
              </a:rPr>
              <a:t> </a:t>
            </a:r>
            <a:r>
              <a:rPr>
                <a:solidFill>
                  <a:srgbClr val="4070A0"/>
                </a:solidFill>
                <a:latin typeface="Courier"/>
              </a:rPr>
              <a:t>"https://{ip}:{port}/restconf/data"</a:t>
            </a:r>
            <a:br/>
            <a:r>
              <a:rPr>
                <a:latin typeface="Courier"/>
              </a:rPr>
              <a:t>interface_url </a:t>
            </a:r>
            <a:r>
              <a:rPr>
                <a:solidFill>
                  <a:srgbClr val="666666"/>
                </a:solidFill>
                <a:latin typeface="Courier"/>
              </a:rPr>
              <a:t>=</a:t>
            </a:r>
            <a:r>
              <a:rPr>
                <a:latin typeface="Courier"/>
              </a:rPr>
              <a:t> restconf_base </a:t>
            </a:r>
            <a:r>
              <a:rPr>
                <a:solidFill>
                  <a:srgbClr val="666666"/>
                </a:solidFill>
                <a:latin typeface="Courier"/>
              </a:rPr>
              <a:t>+</a:t>
            </a:r>
            <a:r>
              <a:rPr>
                <a:latin typeface="Courier"/>
              </a:rPr>
              <a:t> </a:t>
            </a:r>
            <a:r>
              <a:rPr>
                <a:solidFill>
                  <a:srgbClr val="4070A0"/>
                </a:solidFill>
                <a:latin typeface="Courier"/>
              </a:rPr>
              <a:t>"/ietf-interfaces:interfaces/interface={int_name}"</a:t>
            </a:r>
            <a:br/>
            <a:r>
              <a:rPr>
                <a:latin typeface="Courier"/>
              </a:rPr>
              <a:t>url </a:t>
            </a:r>
            <a:r>
              <a:rPr>
                <a:solidFill>
                  <a:srgbClr val="666666"/>
                </a:solidFill>
                <a:latin typeface="Courier"/>
              </a:rPr>
              <a:t>=</a:t>
            </a:r>
            <a:r>
              <a:rPr>
                <a:latin typeface="Courier"/>
              </a:rPr>
              <a:t> interface_url.format(ip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"restconf_port"</a:t>
            </a:r>
            <a:r>
              <a:rPr>
                <a:latin typeface="Courier"/>
              </a:rPr>
              <a:t>],</a:t>
            </a:r>
            <a:br/>
            <a:r>
              <a:rPr>
                <a:latin typeface="Courier"/>
              </a:rPr>
              <a:t>                           int_name </a:t>
            </a:r>
            <a:r>
              <a:rPr>
                <a:solidFill>
                  <a:srgbClr val="666666"/>
                </a:solidFill>
                <a:latin typeface="Courier"/>
              </a:rPr>
              <a:t>=</a:t>
            </a:r>
            <a:r>
              <a:rPr>
                <a:latin typeface="Courier"/>
              </a:rPr>
              <a:t> </a:t>
            </a:r>
            <a:r>
              <a:rPr>
                <a:solidFill>
                  <a:srgbClr val="4070A0"/>
                </a:solidFill>
                <a:latin typeface="Courier"/>
              </a:rPr>
              <a:t>"Loopback101"</a:t>
            </a:r>
            <a:br/>
            <a:r>
              <a:rPr>
                <a:latin typeface="Courier"/>
              </a:rPr>
              <a:t>                          )</a:t>
            </a:r>
          </a:p>
          <a:p>
            <a:pPr lvl="0" indent="-342900" marL="342900">
              <a:buAutoNum type="arabicPeriod"/>
            </a:pPr>
            <a:r>
              <a:rPr/>
              <a:t>Send DELETE request to remove the Loopback.</a:t>
            </a:r>
          </a:p>
          <a:p>
            <a:pPr lvl="1" indent="0">
              <a:buNone/>
            </a:pPr>
            <a:r>
              <a:rPr>
                <a:latin typeface="Courier"/>
              </a:rPr>
              <a:t>r </a:t>
            </a:r>
            <a:r>
              <a:rPr>
                <a:solidFill>
                  <a:srgbClr val="666666"/>
                </a:solidFill>
                <a:latin typeface="Courier"/>
              </a:rPr>
              <a:t>=</a:t>
            </a:r>
            <a:r>
              <a:rPr>
                <a:latin typeface="Courier"/>
              </a:rPr>
              <a:t> requests.delete(url,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204</a:t>
            </a:r>
            <a:r>
              <a:rPr/>
              <a:t>)</a:t>
            </a:r>
          </a:p>
          <a:p>
            <a:pPr lvl="1" indent="0">
              <a:buNone/>
            </a:pPr>
            <a:r>
              <a:rPr>
                <a:latin typeface="Courier"/>
              </a:rPr>
              <a:t>print(</a:t>
            </a:r>
            <a:r>
              <a:rPr>
                <a:solidFill>
                  <a:srgbClr val="4070A0"/>
                </a:solidFill>
                <a:latin typeface="Courier"/>
              </a:rPr>
              <a:t>"Request Status Code: {}"</a:t>
            </a:r>
            <a:r>
              <a:rPr>
                <a:latin typeface="Courier"/>
              </a:rPr>
              <a:t>.format(r.status_code))</a:t>
            </a:r>
          </a:p>
          <a:p>
            <a:pPr lvl="0" indent="-342900" marL="342900">
              <a:buAutoNum type="arabicPeriod"/>
            </a:pPr>
            <a:r>
              <a:rPr/>
              <a:t>Query for details on the new interface (no output expected, as you just deleted it)</a:t>
            </a:r>
          </a:p>
          <a:p>
            <a:pPr lvl="1" indent="0">
              <a:buNone/>
            </a:pPr>
            <a:r>
              <a:rPr>
                <a:latin typeface="Courier"/>
              </a:rPr>
              <a:t>r </a:t>
            </a:r>
            <a:r>
              <a:rPr>
                <a:solidFill>
                  <a:srgbClr val="666666"/>
                </a:solidFill>
                <a:latin typeface="Courier"/>
              </a:rPr>
              <a:t>=</a:t>
            </a:r>
            <a:r>
              <a:rPr>
                <a:latin typeface="Courier"/>
              </a:rPr>
              <a:t> requests.get(url,</a:t>
            </a:r>
            <a:br/>
            <a:r>
              <a:rPr>
                <a:latin typeface="Courier"/>
              </a:rPr>
              <a:t>        headers </a:t>
            </a:r>
            <a:r>
              <a:rPr>
                <a:solidFill>
                  <a:srgbClr val="666666"/>
                </a:solidFill>
                <a:latin typeface="Courier"/>
              </a:rPr>
              <a:t>=</a:t>
            </a:r>
            <a:r>
              <a:rPr>
                <a:latin typeface="Courier"/>
              </a:rPr>
              <a:t> restconf_headers,</a:t>
            </a:r>
            <a:br/>
            <a:r>
              <a:rPr>
                <a:latin typeface="Courier"/>
              </a:rPr>
              <a:t>        auth</a:t>
            </a:r>
            <a:r>
              <a:rPr>
                <a:solidFill>
                  <a:srgbClr val="666666"/>
                </a:solidFill>
                <a:latin typeface="Courier"/>
              </a:rPr>
              <a:t>=</a:t>
            </a:r>
            <a:r>
              <a:rPr>
                <a:latin typeface="Courier"/>
              </a:rPr>
              <a:t>(device[</a:t>
            </a:r>
            <a:r>
              <a:rPr>
                <a:solidFill>
                  <a:srgbClr val="4070A0"/>
                </a:solidFill>
                <a:latin typeface="Courier"/>
              </a:rPr>
              <a:t>"username"</a:t>
            </a:r>
            <a:r>
              <a:rPr>
                <a:latin typeface="Courier"/>
              </a:rPr>
              <a:t>], device[</a:t>
            </a:r>
            <a:r>
              <a:rPr>
                <a:solidFill>
                  <a:srgbClr val="4070A0"/>
                </a:solidFill>
                <a:latin typeface="Courier"/>
              </a:rPr>
              <a:t>"password"</a:t>
            </a:r>
            <a:r>
              <a:rPr>
                <a:latin typeface="Courier"/>
              </a:rPr>
              <a:t>]),</a:t>
            </a:r>
            <a:br/>
            <a:r>
              <a:rPr>
                <a:latin typeface="Courier"/>
              </a:rPr>
              <a:t>        verify</a:t>
            </a:r>
            <a:r>
              <a:rPr>
                <a:solidFill>
                  <a:srgbClr val="666666"/>
                </a:solidFill>
                <a:latin typeface="Courier"/>
              </a:rPr>
              <a:t>=</a:t>
            </a:r>
            <a:r>
              <a:rPr>
                <a:solidFill>
                  <a:srgbClr val="19177C"/>
                </a:solidFill>
                <a:latin typeface="Courier"/>
              </a:rPr>
              <a:t>False</a:t>
            </a:r>
            <a:r>
              <a:rPr>
                <a:latin typeface="Courier"/>
              </a:rPr>
              <a:t>)</a:t>
            </a:r>
          </a:p>
          <a:p>
            <a:pPr lvl="0" indent="-342900" marL="342900">
              <a:buAutoNum type="arabicPeriod"/>
            </a:pPr>
            <a:r>
              <a:rPr/>
              <a:t>Check status code (expected </a:t>
            </a:r>
            <a:r>
              <a:rPr>
                <a:latin typeface="Courier"/>
              </a:rPr>
              <a:t>404</a:t>
            </a:r>
            <a:r>
              <a:rPr/>
              <a:t>)</a:t>
            </a:r>
          </a:p>
          <a:p>
            <a:pPr lvl="1" indent="0">
              <a:buNone/>
            </a:pPr>
            <a:r>
              <a:rPr>
                <a:latin typeface="Courier"/>
              </a:rPr>
              <a:t>print(r.status_code)</a:t>
            </a:r>
          </a:p>
          <a:p>
            <a:pPr lvl="0" indent="0" marL="0">
              <a:spcBef>
                <a:spcPts val="3000"/>
              </a:spcBef>
              <a:buNone/>
            </a:pPr>
            <a:r>
              <a:rPr b="1"/>
              <a:t>NETCONF with ncclient</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device_apis/netconf</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NETCONF with </a:t>
            </a:r>
            <a:r>
              <a:rPr b="1">
                <a:latin typeface="Courier"/>
              </a:rPr>
              <a:t>netconf_example1.py</a:t>
            </a:r>
          </a:p>
          <a:p>
            <a:pPr lvl="0" indent="-342900" marL="342900">
              <a:buAutoNum type="arabicPeriod"/>
            </a:pPr>
            <a:r>
              <a:rPr/>
              <a:t>Import libraries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Create filter template for an interface</a:t>
            </a:r>
          </a:p>
          <a:p>
            <a:pPr lvl="1" indent="0">
              <a:buNone/>
            </a:pP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p>
          <a:p>
            <a:pPr lvl="0" indent="-342900" marL="342900">
              <a:buAutoNum type="arabicPeriod"/>
            </a:pPr>
            <a:r>
              <a:rPr/>
              <a:t>Open NETCONF connection to device</a:t>
            </a:r>
          </a:p>
          <a:p>
            <a:pPr lvl="1"/>
            <a:r>
              <a:rPr i="1"/>
              <a:t>Note: Normally you’d use a </a:t>
            </a:r>
            <a:r>
              <a:rPr i="1">
                <a:latin typeface="Courier"/>
              </a:rPr>
              <a:t>with</a:t>
            </a:r>
            <a:r>
              <a:rPr i="1"/>
              <a:t>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 (expected output </a:t>
            </a:r>
            <a:r>
              <a:rPr>
                <a:latin typeface="Courier"/>
              </a:rPr>
              <a:t>true</a:t>
            </a:r>
            <a:r>
              <a:rPr/>
              <a:t>)</a:t>
            </a:r>
          </a:p>
          <a:p>
            <a:pPr lvl="1" indent="0">
              <a:buNone/>
            </a:pPr>
            <a:r>
              <a:rPr>
                <a:latin typeface="Courier"/>
              </a:rPr>
              <a:t>m.connected</a:t>
            </a:r>
          </a:p>
          <a:p>
            <a:pPr lvl="0" indent="-342900" marL="342900">
              <a:buAutoNum type="arabicPeriod"/>
            </a:pPr>
            <a:r>
              <a:rPr/>
              <a:t>Create desired NETCONF filter for a particular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"GigabitEthernet2"</a:t>
            </a:r>
            <a:r>
              <a:rPr>
                <a:latin typeface="Courier"/>
              </a:rPr>
              <a:t>)</a:t>
            </a:r>
          </a:p>
          <a:p>
            <a:pPr lvl="0" indent="-342900" marL="342900">
              <a:buAutoNum type="arabicPeriod"/>
            </a:pPr>
            <a:r>
              <a:rPr/>
              <a:t>Execute a NETCONF  using the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342900" marL="342900">
              <a:buAutoNum type="arabicPeriod"/>
            </a:pPr>
            <a:r>
              <a:rPr/>
              <a:t>Process the XML data into Python Dictionary and use</a:t>
            </a:r>
          </a:p>
          <a:p>
            <a:pPr lvl="1" indent="0">
              <a:buNone/>
            </a:pPr>
            <a:r>
              <a:rPr>
                <a:latin typeface="Courier"/>
              </a:rPr>
              <a:t>interface </a:t>
            </a:r>
            <a:r>
              <a:rPr>
                <a:solidFill>
                  <a:srgbClr val="666666"/>
                </a:solidFill>
                <a:latin typeface="Courier"/>
              </a:rPr>
              <a:t>=</a:t>
            </a:r>
            <a:r>
              <a:rPr>
                <a:latin typeface="Courier"/>
              </a:rPr>
              <a:t> xmltodict.parse(r.xml)</a:t>
            </a:r>
          </a:p>
          <a:p>
            <a:pPr lvl="0" indent="-342900" marL="342900">
              <a:buAutoNum type="arabicPeriod"/>
            </a:pPr>
            <a:r>
              <a:rPr/>
              <a:t>Pretty Print the full Python (Ordered) Dictionary.</a:t>
            </a:r>
          </a:p>
          <a:p>
            <a:pPr lvl="1" indent="0">
              <a:buNone/>
            </a:pPr>
            <a:r>
              <a:rPr>
                <a:latin typeface="Courier"/>
              </a:rPr>
              <a:t>from pprint import pprint</a:t>
            </a:r>
            <a:br/>
            <a:r>
              <a:rPr>
                <a:latin typeface="Courier"/>
              </a:rPr>
              <a:t>pprint(interface)</a:t>
            </a:r>
          </a:p>
          <a:p>
            <a:pPr lvl="0" indent="-342900" marL="342900">
              <a:buAutoNum type="arabicPeriod"/>
            </a:pPr>
            <a:r>
              <a:rPr/>
              <a:t>If RPC returned data, print out the interesting pieces.</a:t>
            </a:r>
          </a:p>
          <a:p>
            <a:pPr lvl="1" indent="0">
              <a:buNone/>
            </a:pPr>
            <a:r>
              <a:rPr b="1">
                <a:solidFill>
                  <a:srgbClr val="007020"/>
                </a:solidFill>
                <a:latin typeface="Courier"/>
              </a:rPr>
              <a:t>if</a:t>
            </a:r>
            <a:r>
              <a:rPr>
                <a:latin typeface="Courier"/>
              </a:rPr>
              <a:t> </a:t>
            </a:r>
            <a:r>
              <a:rPr b="1">
                <a:solidFill>
                  <a:srgbClr val="007020"/>
                </a:solidFill>
                <a:latin typeface="Courier"/>
              </a:rPr>
              <a:t>not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 </a:t>
            </a:r>
            <a:r>
              <a:rPr b="1">
                <a:solidFill>
                  <a:srgbClr val="007020"/>
                </a:solidFill>
                <a:latin typeface="Courier"/>
              </a:rPr>
              <a:t>is</a:t>
            </a:r>
            <a:r>
              <a:rPr>
                <a:latin typeface="Courier"/>
              </a:rPr>
              <a:t> </a:t>
            </a:r>
            <a:r>
              <a:rPr>
                <a:solidFill>
                  <a:srgbClr val="19177C"/>
                </a:solidFill>
                <a:latin typeface="Courier"/>
              </a:rPr>
              <a:t>None</a:t>
            </a:r>
            <a:r>
              <a:rPr>
                <a:latin typeface="Courier"/>
              </a:rPr>
              <a:t>:</a:t>
            </a:r>
            <a:br/>
            <a:r>
              <a:rPr>
                <a:latin typeface="Courier"/>
              </a:rPr>
              <a:t>    </a:t>
            </a:r>
            <a:r>
              <a:rPr i="1">
                <a:solidFill>
                  <a:srgbClr val="60A0B0"/>
                </a:solidFill>
                <a:latin typeface="Courier"/>
              </a:rPr>
              <a:t># Create Python variable for interface details</a:t>
            </a:r>
            <a:br/>
            <a:r>
              <a:rPr>
                <a:latin typeface="Courier"/>
              </a:rPr>
              <a:t>    interface </a:t>
            </a:r>
            <a:r>
              <a:rPr>
                <a:solidFill>
                  <a:srgbClr val="666666"/>
                </a:solidFill>
                <a:latin typeface="Courier"/>
              </a:rPr>
              <a:t>=</a:t>
            </a:r>
            <a:r>
              <a:rPr>
                <a:latin typeface="Courier"/>
              </a:rPr>
              <a:t> interface[</a:t>
            </a:r>
            <a:r>
              <a:rPr>
                <a:solidFill>
                  <a:srgbClr val="4070A0"/>
                </a:solidFill>
                <a:latin typeface="Courier"/>
              </a:rPr>
              <a:t>"rpc-reply"</a:t>
            </a:r>
            <a:r>
              <a:rPr>
                <a:latin typeface="Courier"/>
              </a:rPr>
              <a:t>][</a:t>
            </a:r>
            <a:r>
              <a:rPr>
                <a:solidFill>
                  <a:srgbClr val="4070A0"/>
                </a:solidFill>
                <a:latin typeface="Courier"/>
              </a:rPr>
              <a:t>"data"</a:t>
            </a:r>
            <a:r>
              <a:rPr>
                <a:latin typeface="Courier"/>
              </a:rPr>
              <a:t>][</a:t>
            </a:r>
            <a:r>
              <a:rPr>
                <a:solidFill>
                  <a:srgbClr val="4070A0"/>
                </a:solidFill>
                <a:latin typeface="Courier"/>
              </a:rPr>
              <a:t>"interfaces"</a:t>
            </a:r>
            <a:r>
              <a:rPr>
                <a:latin typeface="Courier"/>
              </a:rPr>
              <a:t>][</a:t>
            </a:r>
            <a:r>
              <a:rPr>
                <a:solidFill>
                  <a:srgbClr val="4070A0"/>
                </a:solidFill>
                <a:latin typeface="Courier"/>
              </a:rPr>
              <a:t>"interface"</a:t>
            </a:r>
            <a:r>
              <a:rPr>
                <a:latin typeface="Courier"/>
              </a:rPr>
              <a:t>]</a:t>
            </a:r>
            <a:br/>
            <a:br/>
            <a:r>
              <a:rPr>
                <a:latin typeface="Courier"/>
              </a:rPr>
              <a:t>    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interface[</a:t>
            </a:r>
            <a:r>
              <a:rPr>
                <a:solidFill>
                  <a:srgbClr val="4070A0"/>
                </a:solidFill>
                <a:latin typeface="Courier"/>
              </a:rPr>
              <a:t>"name"</a:t>
            </a:r>
            <a:r>
              <a:rPr>
                <a:latin typeface="Courier"/>
              </a:rPr>
              <a:t>][</a:t>
            </a:r>
            <a:r>
              <a:rPr>
                <a:solidFill>
                  <a:srgbClr val="4070A0"/>
                </a:solidFill>
                <a:latin typeface="Courier"/>
              </a:rPr>
              <a:t>"#text"</a:t>
            </a:r>
            <a:r>
              <a:rPr>
                <a:latin typeface="Courier"/>
              </a:rPr>
              <a:t>],</a:t>
            </a:r>
            <a:br/>
            <a:r>
              <a:rPr>
                <a:latin typeface="Courier"/>
              </a:rPr>
              <a:t>            ip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"ip"</a:t>
            </a:r>
            <a:r>
              <a:rPr>
                <a:latin typeface="Courier"/>
              </a:rPr>
              <a:t>],</a:t>
            </a:r>
            <a:br/>
            <a:r>
              <a:rPr>
                <a:latin typeface="Courier"/>
              </a:rPr>
              <a:t>            mask </a:t>
            </a:r>
            <a:r>
              <a:rPr>
                <a:solidFill>
                  <a:srgbClr val="666666"/>
                </a:solidFill>
                <a:latin typeface="Courier"/>
              </a:rPr>
              <a:t>=</a:t>
            </a:r>
            <a:r>
              <a:rPr>
                <a:latin typeface="Courier"/>
              </a:rPr>
              <a:t> interface[</a:t>
            </a:r>
            <a:r>
              <a:rPr>
                <a:solidFill>
                  <a:srgbClr val="4070A0"/>
                </a:solidFill>
                <a:latin typeface="Courier"/>
              </a:rPr>
              <a:t>"ipv4"</a:t>
            </a:r>
            <a:r>
              <a:rPr>
                <a:latin typeface="Courier"/>
              </a:rPr>
              <a:t>][</a:t>
            </a:r>
            <a:r>
              <a:rPr>
                <a:solidFill>
                  <a:srgbClr val="4070A0"/>
                </a:solidFill>
                <a:latin typeface="Courier"/>
              </a:rPr>
              <a:t>"address"</a:t>
            </a:r>
            <a:r>
              <a:rPr>
                <a:latin typeface="Courier"/>
              </a:rPr>
              <a:t>][</a:t>
            </a:r>
            <a:r>
              <a:rPr>
                <a:solidFill>
                  <a:srgbClr val="4070A0"/>
                </a:solidFill>
                <a:latin typeface="Courier"/>
              </a:rPr>
              <a:t>"netmask"</a:t>
            </a:r>
            <a:r>
              <a:rPr>
                <a:latin typeface="Courier"/>
              </a:rPr>
              <a:t>],</a:t>
            </a:r>
            <a:br/>
            <a:r>
              <a:rPr>
                <a:latin typeface="Courier"/>
              </a:rPr>
              <a:t>            )</a:t>
            </a:r>
            <a:br/>
            <a:r>
              <a:rPr>
                <a:latin typeface="Courier"/>
              </a:rPr>
              <a:t>        )</a:t>
            </a:r>
            <a:br/>
            <a:r>
              <a:rPr b="1">
                <a:solidFill>
                  <a:srgbClr val="007020"/>
                </a:solidFill>
                <a:latin typeface="Courier"/>
              </a:rPr>
              <a:t>else</a:t>
            </a:r>
            <a:r>
              <a:rPr>
                <a:latin typeface="Courier"/>
              </a:rPr>
              <a:t>:</a:t>
            </a:r>
            <a:br/>
            <a:r>
              <a:rPr>
                <a:latin typeface="Courier"/>
              </a:rPr>
              <a:t>    print(</a:t>
            </a:r>
            <a:r>
              <a:rPr>
                <a:solidFill>
                  <a:srgbClr val="4070A0"/>
                </a:solidFill>
                <a:latin typeface="Courier"/>
              </a:rPr>
              <a:t>"No interface {} found"</a:t>
            </a:r>
            <a:r>
              <a:rPr>
                <a:latin typeface="Courier"/>
              </a:rPr>
              <a:t>.format(</a:t>
            </a:r>
            <a:r>
              <a:rPr>
                <a:solidFill>
                  <a:srgbClr val="4070A0"/>
                </a:solidFill>
                <a:latin typeface="Courier"/>
              </a:rPr>
              <a:t>"GigabitEthernet2"</a:t>
            </a:r>
            <a:r>
              <a:rPr>
                <a:latin typeface="Courier"/>
              </a:rPr>
              <a:t>))</a:t>
            </a:r>
          </a:p>
          <a:p>
            <a:pPr lvl="0" indent="0" marL="0">
              <a:spcBef>
                <a:spcPts val="3000"/>
              </a:spcBef>
              <a:buNone/>
            </a:pPr>
            <a:r>
              <a:rPr b="1"/>
              <a:t>Modify Network Configuration Details with NETCONF with </a:t>
            </a:r>
            <a:r>
              <a:rPr b="1">
                <a:latin typeface="Courier"/>
              </a:rPr>
              <a:t>netconf_example2.py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NETCONF  template for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&lt;description&gt;{description}&lt;/description&gt;</a:t>
            </a:r>
            <a:br/>
            <a:r>
              <a:rPr>
                <a:solidFill>
                  <a:srgbClr val="4070A0"/>
                </a:solidFill>
                <a:latin typeface="Courier"/>
              </a:rPr>
              <a:t>        &lt;type xmlns:ianaift="urn:ietf:params:xml:ns:yang:iana-if-type"&gt;</a:t>
            </a:r>
            <a:br/>
            <a:r>
              <a:rPr>
                <a:solidFill>
                  <a:srgbClr val="4070A0"/>
                </a:solidFill>
                <a:latin typeface="Courier"/>
              </a:rPr>
              <a:t>          ianaift:softwareLoopback</a:t>
            </a:r>
            <a:br/>
            <a:r>
              <a:rPr>
                <a:solidFill>
                  <a:srgbClr val="4070A0"/>
                </a:solidFill>
                <a:latin typeface="Courier"/>
              </a:rPr>
              <a:t>        &lt;/type&gt;</a:t>
            </a:r>
            <a:br/>
            <a:r>
              <a:rPr>
                <a:solidFill>
                  <a:srgbClr val="4070A0"/>
                </a:solidFill>
                <a:latin typeface="Courier"/>
              </a:rPr>
              <a:t>        &lt;enabled&gt;true&lt;/enabled&gt;</a:t>
            </a:r>
            <a:br/>
            <a:r>
              <a:rPr>
                <a:solidFill>
                  <a:srgbClr val="4070A0"/>
                </a:solidFill>
                <a:latin typeface="Courier"/>
              </a:rPr>
              <a:t>        &lt;ipv4 xmlns="urn:ietf:params:xml:ns:yang:ietf-ip"&gt;</a:t>
            </a:r>
            <a:br/>
            <a:r>
              <a:rPr>
                <a:solidFill>
                  <a:srgbClr val="4070A0"/>
                </a:solidFill>
                <a:latin typeface="Courier"/>
              </a:rPr>
              <a:t>          &lt;address&gt;</a:t>
            </a:r>
            <a:br/>
            <a:r>
              <a:rPr>
                <a:solidFill>
                  <a:srgbClr val="4070A0"/>
                </a:solidFill>
                <a:latin typeface="Courier"/>
              </a:rPr>
              <a:t>            &lt;ip&gt;{ip}&lt;/ip&gt;</a:t>
            </a:r>
            <a:br/>
            <a:r>
              <a:rPr>
                <a:solidFill>
                  <a:srgbClr val="4070A0"/>
                </a:solidFill>
                <a:latin typeface="Courier"/>
              </a:rPr>
              <a:t>            &lt;netmask&gt;{netmask}&lt;/netmask&gt;</a:t>
            </a:r>
            <a:br/>
            <a:r>
              <a:rPr>
                <a:solidFill>
                  <a:srgbClr val="4070A0"/>
                </a:solidFill>
                <a:latin typeface="Courier"/>
              </a:rPr>
              <a:t>          &lt;/address&gt;</a:t>
            </a:r>
            <a:br/>
            <a:r>
              <a:rPr>
                <a:solidFill>
                  <a:srgbClr val="4070A0"/>
                </a:solidFill>
                <a:latin typeface="Courier"/>
              </a:rPr>
              <a:t>        &lt;/ipv4&gt;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p>
          <a:p>
            <a:pPr lvl="0" indent="-342900" marL="342900">
              <a:buAutoNum type="arabicPeriod"/>
            </a:pPr>
            <a:r>
              <a:rPr/>
              <a:t>Send  operation</a:t>
            </a:r>
          </a:p>
          <a:p>
            <a:pPr lvl="1" indent="0">
              <a:buNone/>
            </a:pP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Delete Network Configuration Details with NETCONF with </a:t>
            </a:r>
            <a:r>
              <a:rPr b="1">
                <a:latin typeface="Courier"/>
              </a:rPr>
              <a:t>netconf_example3.py</a:t>
            </a:r>
          </a:p>
          <a:p>
            <a:pPr lvl="0" indent="-342900" marL="342900">
              <a:buAutoNum type="arabicPeriod"/>
            </a:pPr>
            <a:r>
              <a:rPr/>
              <a:t>Continuing from previous exercise. If starting from new interpreter, execute these steps.</a:t>
            </a:r>
          </a:p>
          <a:p>
            <a:pPr lvl="1" indent="0">
              <a:buNone/>
            </a:pPr>
            <a:r>
              <a:rPr>
                <a:latin typeface="Courier"/>
              </a:rPr>
              <a:t>from ncclient import manager</a:t>
            </a:r>
            <a:br/>
            <a:r>
              <a:rPr>
                <a:latin typeface="Courier"/>
              </a:rPr>
              <a:t>from xml.dom import minidom</a:t>
            </a:r>
            <a:br/>
            <a:r>
              <a:rPr>
                <a:latin typeface="Courier"/>
              </a:rPr>
              <a:t>import xmltodict</a:t>
            </a:r>
            <a:br/>
            <a:r>
              <a:rPr>
                <a:latin typeface="Courier"/>
              </a:rPr>
              <a:t>import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interface_filter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&lt;filter&gt;</a:t>
            </a:r>
            <a:br/>
            <a:r>
              <a:rPr>
                <a:solidFill>
                  <a:srgbClr val="4070A0"/>
                </a:solidFill>
                <a:latin typeface="Courier"/>
              </a:rPr>
              <a:t>  &lt;interfaces xmlns="urn:ietf:params:xml:ns:yang:ietf-interfaces"&gt;</a:t>
            </a:r>
            <a:br/>
            <a:r>
              <a:rPr>
                <a:solidFill>
                  <a:srgbClr val="4070A0"/>
                </a:solidFill>
                <a:latin typeface="Courier"/>
              </a:rPr>
              <a:t>    &lt;interface&gt;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&lt;/filter&gt;</a:t>
            </a:r>
            <a:br/>
            <a:r>
              <a:rPr>
                <a:solidFill>
                  <a:srgbClr val="4070A0"/>
                </a:solidFill>
                <a:latin typeface="Courier"/>
              </a:rPr>
              <a:t>"""</a:t>
            </a:r>
            <a:b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"Loopback102"</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NETCONF"</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"192.168.102.1"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br/>
            <a:r>
              <a:rPr>
                <a:latin typeface="Courier"/>
              </a:rPr>
              <a:t>m </a:t>
            </a:r>
            <a:r>
              <a:rPr>
                <a:solidFill>
                  <a:srgbClr val="666666"/>
                </a:solidFill>
                <a:latin typeface="Courier"/>
              </a:rPr>
              <a:t>=</a:t>
            </a:r>
            <a:r>
              <a:rPr>
                <a:latin typeface="Courier"/>
              </a:rPr>
              <a:t> manager.connect(host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"netconf_port"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hostkey_verify </a:t>
            </a:r>
            <a:r>
              <a:rPr>
                <a:solidFill>
                  <a:srgbClr val="666666"/>
                </a:solidFill>
                <a:latin typeface="Courier"/>
              </a:rPr>
              <a:t>=</a:t>
            </a:r>
            <a:r>
              <a:rPr>
                <a:latin typeface="Courier"/>
              </a:rPr>
              <a:t> </a:t>
            </a:r>
            <a:r>
              <a:rPr>
                <a:solidFill>
                  <a:srgbClr val="19177C"/>
                </a:solidFill>
                <a:latin typeface="Courier"/>
              </a:rPr>
              <a:t>False</a:t>
            </a:r>
            <a:r>
              <a:rPr>
                <a:latin typeface="Courier"/>
              </a:rPr>
              <a:t>)</a:t>
            </a:r>
          </a:p>
          <a:p>
            <a:pPr lvl="0" indent="-342900" marL="342900">
              <a:buAutoNum type="arabicPeriod"/>
            </a:pPr>
            <a:r>
              <a:rPr/>
              <a:t>Verify NETCONF connection is active</a:t>
            </a:r>
          </a:p>
          <a:p>
            <a:pPr lvl="1" indent="0">
              <a:buNone/>
            </a:pPr>
            <a:r>
              <a:rPr>
                <a:latin typeface="Courier"/>
              </a:rPr>
              <a:t>m.connected</a:t>
            </a:r>
          </a:p>
          <a:p>
            <a:pPr lvl="0" indent="-342900" marL="342900">
              <a:buAutoNum type="arabicPeriod"/>
            </a:pPr>
            <a:r>
              <a:rPr/>
              <a:t>Create new config template to delete an interface</a:t>
            </a:r>
          </a:p>
          <a:p>
            <a:pPr lvl="1" indent="0">
              <a:buNone/>
            </a:pPr>
            <a:r>
              <a:rPr>
                <a:latin typeface="Courier"/>
              </a:rPr>
              <a:t>config_data </a:t>
            </a:r>
            <a:r>
              <a:rPr>
                <a:solidFill>
                  <a:srgbClr val="666666"/>
                </a:solidFill>
                <a:latin typeface="Courier"/>
              </a:rPr>
              <a:t>=</a:t>
            </a:r>
            <a:r>
              <a:rPr>
                <a:latin typeface="Courier"/>
              </a:rPr>
              <a:t> </a:t>
            </a:r>
            <a:r>
              <a:rPr>
                <a:solidFill>
                  <a:srgbClr val="4070A0"/>
                </a:solidFill>
                <a:latin typeface="Courier"/>
              </a:rPr>
              <a:t>"""</a:t>
            </a:r>
            <a:br/>
            <a:r>
              <a:rPr>
                <a:solidFill>
                  <a:srgbClr val="4070A0"/>
                </a:solidFill>
                <a:latin typeface="Courier"/>
              </a:rPr>
              <a:t>&lt;config&gt;</a:t>
            </a:r>
            <a:br/>
            <a:r>
              <a:rPr>
                <a:solidFill>
                  <a:srgbClr val="4070A0"/>
                </a:solidFill>
                <a:latin typeface="Courier"/>
              </a:rPr>
              <a:t>  &lt;interfaces xmlns="urn:ietf:params:xml:ns:yang:ietf-interfaces"&gt;</a:t>
            </a:r>
            <a:br/>
            <a:r>
              <a:rPr>
                <a:solidFill>
                  <a:srgbClr val="4070A0"/>
                </a:solidFill>
                <a:latin typeface="Courier"/>
              </a:rPr>
              <a:t>      &lt;interface operation="delete"&gt;</a:t>
            </a:r>
            <a:br/>
            <a:r>
              <a:rPr>
                <a:solidFill>
                  <a:srgbClr val="4070A0"/>
                </a:solidFill>
                <a:latin typeface="Courier"/>
              </a:rPr>
              <a:t>        &lt;name&gt;{int_name}&lt;/name&gt;</a:t>
            </a:r>
            <a:br/>
            <a:r>
              <a:rPr>
                <a:solidFill>
                  <a:srgbClr val="4070A0"/>
                </a:solidFill>
                <a:latin typeface="Courier"/>
              </a:rPr>
              <a:t>      &lt;/interface&gt;</a:t>
            </a:r>
            <a:br/>
            <a:r>
              <a:rPr>
                <a:solidFill>
                  <a:srgbClr val="4070A0"/>
                </a:solidFill>
                <a:latin typeface="Courier"/>
              </a:rPr>
              <a:t>  &lt;/interfaces&gt;</a:t>
            </a:r>
            <a:br/>
            <a:r>
              <a:rPr>
                <a:solidFill>
                  <a:srgbClr val="4070A0"/>
                </a:solidFill>
                <a:latin typeface="Courier"/>
              </a:rPr>
              <a:t>&lt;/config&gt;</a:t>
            </a:r>
            <a:br/>
            <a:r>
              <a:rPr>
                <a:solidFill>
                  <a:srgbClr val="4070A0"/>
                </a:solidFill>
                <a:latin typeface="Courier"/>
              </a:rPr>
              <a:t>"""</a:t>
            </a:r>
          </a:p>
          <a:p>
            <a:pPr lvl="0" indent="-342900" marL="342900">
              <a:buAutoNum type="arabicPeriod"/>
            </a:pPr>
            <a:r>
              <a:rPr/>
              <a:t>Create desired NETCONF config payload and execute  to delete the interface</a:t>
            </a:r>
          </a:p>
          <a:p>
            <a:pPr lvl="1" indent="0">
              <a:buNone/>
            </a:pPr>
            <a:r>
              <a:rPr>
                <a:latin typeface="Courier"/>
              </a:rPr>
              <a:t>config </a:t>
            </a:r>
            <a:r>
              <a:rPr>
                <a:solidFill>
                  <a:srgbClr val="666666"/>
                </a:solidFill>
                <a:latin typeface="Courier"/>
              </a:rPr>
              <a:t>=</a:t>
            </a:r>
            <a:r>
              <a:rPr>
                <a:latin typeface="Courier"/>
              </a:rPr>
              <a:t> config_data.format(</a:t>
            </a:r>
            <a:r>
              <a:rPr>
                <a:solidFill>
                  <a:srgbClr val="666666"/>
                </a:solidFill>
                <a:latin typeface="Courier"/>
              </a:rPr>
              <a:t>**</a:t>
            </a:r>
            <a:r>
              <a:rPr>
                <a:latin typeface="Courier"/>
              </a:rPr>
              <a:t>loopback)</a:t>
            </a:r>
            <a:br/>
            <a:r>
              <a:rPr>
                <a:latin typeface="Courier"/>
              </a:rPr>
              <a:t>r </a:t>
            </a:r>
            <a:r>
              <a:rPr>
                <a:solidFill>
                  <a:srgbClr val="666666"/>
                </a:solidFill>
                <a:latin typeface="Courier"/>
              </a:rPr>
              <a:t>=</a:t>
            </a:r>
            <a:r>
              <a:rPr>
                <a:latin typeface="Courier"/>
              </a:rPr>
              <a:t> m.edit_config(target </a:t>
            </a:r>
            <a:r>
              <a:rPr>
                <a:solidFill>
                  <a:srgbClr val="666666"/>
                </a:solidFill>
                <a:latin typeface="Courier"/>
              </a:rPr>
              <a:t>=</a:t>
            </a:r>
            <a:r>
              <a:rPr>
                <a:latin typeface="Courier"/>
              </a:rPr>
              <a:t> </a:t>
            </a:r>
            <a:r>
              <a:rPr>
                <a:solidFill>
                  <a:srgbClr val="4070A0"/>
                </a:solidFill>
                <a:latin typeface="Courier"/>
              </a:rPr>
              <a:t>"running"</a:t>
            </a:r>
            <a:r>
              <a:rPr>
                <a:latin typeface="Courier"/>
              </a:rPr>
              <a:t>, config </a:t>
            </a:r>
            <a:r>
              <a:rPr>
                <a:solidFill>
                  <a:srgbClr val="666666"/>
                </a:solidFill>
                <a:latin typeface="Courier"/>
              </a:rPr>
              <a:t>=</a:t>
            </a:r>
            <a:r>
              <a:rPr>
                <a:latin typeface="Courier"/>
              </a:rPr>
              <a:t> config)</a:t>
            </a:r>
          </a:p>
          <a:p>
            <a:pPr lvl="0" indent="-342900" marL="342900">
              <a:buAutoNum type="arabicPeriod"/>
            </a:pPr>
            <a:r>
              <a:rPr/>
              <a:t>Print OK status (expected output </a:t>
            </a:r>
            <a:r>
              <a:rPr>
                <a:latin typeface="Courier"/>
              </a:rPr>
              <a:t>true</a:t>
            </a:r>
            <a:r>
              <a:rPr/>
              <a:t>)</a:t>
            </a:r>
          </a:p>
          <a:p>
            <a:pPr lvl="1" indent="0">
              <a:buNone/>
            </a:pPr>
            <a:r>
              <a:rPr>
                <a:latin typeface="Courier"/>
              </a:rPr>
              <a:t>print(</a:t>
            </a:r>
            <a:r>
              <a:rPr>
                <a:solidFill>
                  <a:srgbClr val="4070A0"/>
                </a:solidFill>
                <a:latin typeface="Courier"/>
              </a:rPr>
              <a:t>"NETCONF RPC OK: {}"</a:t>
            </a:r>
            <a:r>
              <a:rPr>
                <a:latin typeface="Courier"/>
              </a:rPr>
              <a:t>.format(r.ok))</a:t>
            </a:r>
          </a:p>
          <a:p>
            <a:pPr lvl="0" indent="-342900" marL="342900">
              <a:buAutoNum type="arabicPeriod"/>
            </a:pPr>
            <a:r>
              <a:rPr/>
              <a:t>Create a new NETCONF  to check on new loopback interface</a:t>
            </a:r>
          </a:p>
          <a:p>
            <a:pPr lvl="1" indent="0">
              <a:buNone/>
            </a:pPr>
            <a:r>
              <a:rPr>
                <a:latin typeface="Courier"/>
              </a:rPr>
              <a:t>filter </a:t>
            </a:r>
            <a:r>
              <a:rPr>
                <a:solidFill>
                  <a:srgbClr val="666666"/>
                </a:solidFill>
                <a:latin typeface="Courier"/>
              </a:rPr>
              <a:t>=</a:t>
            </a:r>
            <a:r>
              <a:rPr>
                <a:latin typeface="Courier"/>
              </a:rPr>
              <a:t> interface_filter.format(int_name </a:t>
            </a:r>
            <a:r>
              <a:rPr>
                <a:solidFill>
                  <a:srgbClr val="666666"/>
                </a:solidFill>
                <a:latin typeface="Courier"/>
              </a:rPr>
              <a:t>=</a:t>
            </a:r>
            <a:r>
              <a:rPr>
                <a:latin typeface="Courier"/>
              </a:rPr>
              <a:t> </a:t>
            </a:r>
            <a:r>
              <a:rPr>
                <a:solidFill>
                  <a:srgbClr val="4070A0"/>
                </a:solidFill>
                <a:latin typeface="Courier"/>
              </a:rPr>
              <a:t>"Loopback102"</a:t>
            </a:r>
            <a:r>
              <a:rPr>
                <a:latin typeface="Courier"/>
              </a:rPr>
              <a:t>)</a:t>
            </a:r>
          </a:p>
          <a:p>
            <a:pPr lvl="0" indent="-342900" marL="342900">
              <a:buAutoNum type="arabicPeriod"/>
            </a:pPr>
            <a:r>
              <a:rPr/>
              <a:t>Execute a NETCONF  using this filter</a:t>
            </a:r>
          </a:p>
          <a:p>
            <a:pPr lvl="1" indent="0">
              <a:buNone/>
            </a:pPr>
            <a:r>
              <a:rPr>
                <a:latin typeface="Courier"/>
              </a:rPr>
              <a:t>r </a:t>
            </a:r>
            <a:r>
              <a:rPr>
                <a:solidFill>
                  <a:srgbClr val="666666"/>
                </a:solidFill>
                <a:latin typeface="Courier"/>
              </a:rPr>
              <a:t>=</a:t>
            </a:r>
            <a:r>
              <a:rPr>
                <a:latin typeface="Courier"/>
              </a:rPr>
              <a:t> m.get_config(</a:t>
            </a:r>
            <a:r>
              <a:rPr>
                <a:solidFill>
                  <a:srgbClr val="4070A0"/>
                </a:solidFill>
                <a:latin typeface="Courier"/>
              </a:rPr>
              <a:t>"running"</a:t>
            </a:r>
            <a:r>
              <a:rPr>
                <a:latin typeface="Courier"/>
              </a:rPr>
              <a:t>, filter)</a:t>
            </a:r>
          </a:p>
          <a:p>
            <a:pPr lvl="0" indent="-342900" marL="342900">
              <a:buAutoNum type="arabicPeriod"/>
            </a:pPr>
            <a:r>
              <a:rPr/>
              <a:t>Pretty print the raw XML to screen (expected output will not include the loopback interface, as you just deleted it)</a:t>
            </a:r>
          </a:p>
          <a:p>
            <a:pPr lvl="1" indent="0">
              <a:buNone/>
            </a:pPr>
            <a:r>
              <a:rPr>
                <a:latin typeface="Courier"/>
              </a:rPr>
              <a:t>xml_doc </a:t>
            </a:r>
            <a:r>
              <a:rPr>
                <a:solidFill>
                  <a:srgbClr val="666666"/>
                </a:solidFill>
                <a:latin typeface="Courier"/>
              </a:rPr>
              <a:t>=</a:t>
            </a:r>
            <a:r>
              <a:rPr>
                <a:latin typeface="Courier"/>
              </a:rPr>
              <a:t> minidom.parseString(r.xml)</a:t>
            </a:r>
            <a:br/>
            <a:r>
              <a:rPr>
                <a:latin typeface="Courier"/>
              </a:rPr>
              <a:t>print(xml_doc.toprettyxml(indent </a:t>
            </a:r>
            <a:r>
              <a:rPr>
                <a:solidFill>
                  <a:srgbClr val="666666"/>
                </a:solidFill>
                <a:latin typeface="Courier"/>
              </a:rPr>
              <a:t>=</a:t>
            </a:r>
            <a:r>
              <a:rPr>
                <a:latin typeface="Courier"/>
              </a:rPr>
              <a:t> </a:t>
            </a:r>
            <a:r>
              <a:rPr>
                <a:solidFill>
                  <a:srgbClr val="4070A0"/>
                </a:solidFill>
                <a:latin typeface="Courier"/>
              </a:rPr>
              <a:t>"  "</a:t>
            </a:r>
            <a:r>
              <a:rPr>
                <a:latin typeface="Courier"/>
              </a:rPr>
              <a:t>))</a:t>
            </a:r>
          </a:p>
          <a:p>
            <a:pPr lvl="0" indent="0" marL="0">
              <a:spcBef>
                <a:spcPts val="3000"/>
              </a:spcBef>
              <a:buNone/>
            </a:pPr>
            <a:r>
              <a:rPr b="1"/>
              <a:t>End the NETCONF Connection</a:t>
            </a:r>
          </a:p>
          <a:p>
            <a:pPr lvl="0" indent="-342900" marL="342900">
              <a:buAutoNum type="arabicPeriod"/>
            </a:pPr>
            <a:r>
              <a:rPr/>
              <a:t>Send a  RPC request to disconnect the connection.</a:t>
            </a:r>
          </a:p>
          <a:p>
            <a:pPr lvl="1" indent="0">
              <a:buNone/>
            </a:pPr>
            <a:r>
              <a:rPr>
                <a:latin typeface="Courier"/>
              </a:rPr>
              <a:t>m.close_session()</a:t>
            </a:r>
            <a:br/>
            <a:r>
              <a:rPr>
                <a:latin typeface="Courier"/>
              </a:rPr>
              <a:t>m.connected</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CLI with netmiko</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device_apis/cli</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0" marL="0">
              <a:spcBef>
                <a:spcPts val="3000"/>
              </a:spcBef>
              <a:buNone/>
            </a:pPr>
            <a:r>
              <a:rPr b="1"/>
              <a:t>Retrieve Network Configuration Details with CLI with </a:t>
            </a:r>
            <a:r>
              <a:rPr b="1">
                <a:latin typeface="Courier"/>
              </a:rPr>
              <a:t>netmiko_example1.py</a:t>
            </a:r>
          </a:p>
          <a:p>
            <a:pPr lvl="0" indent="-342900" marL="342900">
              <a:buAutoNum type="arabicPeriod"/>
            </a:pPr>
            <a:r>
              <a:rPr/>
              <a:t>Import libraries</a:t>
            </a:r>
          </a:p>
          <a:p>
            <a:pPr lvl="1" indent="0">
              <a:buNone/>
            </a:pPr>
            <a:r>
              <a:rPr>
                <a:latin typeface="Courier"/>
              </a:rPr>
              <a:t>from netmiko import ConnectHandler</a:t>
            </a:r>
            <a:br/>
            <a:r>
              <a:rPr>
                <a:latin typeface="Courier"/>
              </a:rPr>
              <a:t>import re</a:t>
            </a:r>
            <a:br/>
            <a:r>
              <a:rPr>
                <a:latin typeface="Courier"/>
              </a:rPr>
              <a:t>import sys</a:t>
            </a:r>
          </a:p>
          <a:p>
            <a:pPr lvl="0" indent="-342900" marL="342900">
              <a:buAutoNum type="arabicPeriod"/>
            </a:pPr>
            <a:r>
              <a:rPr/>
              <a:t>Add parent directory to path to allow importing common vars</a:t>
            </a:r>
          </a:p>
          <a:p>
            <a:pPr lvl="1" indent="0">
              <a:buNone/>
            </a:pP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p>
          <a:p>
            <a:pPr lvl="0" indent="-342900" marL="342900">
              <a:buAutoNum type="arabicPeriod"/>
            </a:pPr>
            <a:r>
              <a:rPr/>
              <a:t>Set device_type for netmiko</a:t>
            </a:r>
          </a:p>
          <a:p>
            <a:pPr lvl="1" indent="0">
              <a:buNone/>
            </a:pP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p>
          <a:p>
            <a:pPr lvl="0" indent="-342900" marL="342900">
              <a:buAutoNum type="arabicPeriod"/>
            </a:pPr>
            <a:r>
              <a:rPr/>
              <a:t>Create a CLI command template</a:t>
            </a:r>
          </a:p>
          <a:p>
            <a:pPr lvl="1" indent="0">
              <a:buNone/>
            </a:pP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p>
          <a:p>
            <a:pPr lvl="0" indent="-342900" marL="342900">
              <a:buAutoNum type="arabicPeriod"/>
            </a:pPr>
            <a:r>
              <a:rPr/>
              <a:t>Open CLI connection to device.</a:t>
            </a:r>
          </a:p>
          <a:p>
            <a:pPr lvl="1"/>
            <a:r>
              <a:rPr i="1"/>
              <a:t>Note: Normally you’d use a with block to open connection to device. This avoids needing to manually </a:t>
            </a:r>
            <a:r>
              <a:rPr i="1">
                <a:latin typeface="Courier"/>
              </a:rPr>
              <a:t>m.close_session()</a:t>
            </a:r>
            <a:r>
              <a:rPr i="1"/>
              <a:t> at the end of a script, but for interactive use, this format is chosen.</a:t>
            </a:r>
          </a:p>
          <a:p>
            <a:pPr lvl="1" indent="0">
              <a:buNone/>
            </a:pP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desired CLI command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"GigabitEthernet2"</a:t>
            </a:r>
            <a:r>
              <a:rPr>
                <a:latin typeface="Courier"/>
              </a:rPr>
              <a:t>)</a:t>
            </a:r>
          </a:p>
          <a:p>
            <a:pPr lvl="0" indent="-342900" marL="342900">
              <a:buAutoNum type="arabicPeriod"/>
            </a:pPr>
            <a:r>
              <a:rPr/>
              <a:t>Verify the command has been created correctly</a:t>
            </a:r>
          </a:p>
          <a:p>
            <a:pPr lvl="1" indent="0">
              <a:buNone/>
            </a:pPr>
            <a:r>
              <a:rPr>
                <a:latin typeface="Courier"/>
              </a:rPr>
              <a:t>print(command)</a:t>
            </a:r>
          </a:p>
          <a:p>
            <a:pPr lvl="0" indent="-342900" marL="342900">
              <a:buAutoNum type="arabicPeriod"/>
            </a:pPr>
            <a:r>
              <a:rPr/>
              <a:t>Send command to device</a:t>
            </a:r>
          </a:p>
          <a:p>
            <a:pPr lvl="1" indent="0">
              <a:buNone/>
            </a:pPr>
            <a:r>
              <a:rPr>
                <a:latin typeface="Courier"/>
              </a:rPr>
              <a:t>interface </a:t>
            </a:r>
            <a:r>
              <a:rPr>
                <a:solidFill>
                  <a:srgbClr val="666666"/>
                </a:solidFill>
                <a:latin typeface="Courier"/>
              </a:rPr>
              <a:t>=</a:t>
            </a:r>
            <a:r>
              <a:rPr>
                <a:latin typeface="Courier"/>
              </a:rPr>
              <a:t> ch.send_command(command)</a:t>
            </a:r>
          </a:p>
          <a:p>
            <a:pPr lvl="0" indent="-342900" marL="342900">
              <a:buAutoNum type="arabicPeriod"/>
            </a:pPr>
            <a:r>
              <a:rPr/>
              <a:t>Print the raw command output to the screen</a:t>
            </a:r>
          </a:p>
          <a:p>
            <a:pPr lvl="1" indent="0">
              <a:buNone/>
            </a:pPr>
            <a:r>
              <a:rPr>
                <a:latin typeface="Courier"/>
              </a:rPr>
              <a:t>print(interface)</a:t>
            </a:r>
          </a:p>
          <a:p>
            <a:pPr lvl="0" indent="-342900" marL="342900">
              <a:buAutoNum type="arabicPeriod"/>
            </a:pPr>
            <a:r>
              <a:rPr/>
              <a:t>Create regular expression searches to parse the output for desired interface details</a:t>
            </a:r>
          </a:p>
          <a:p>
            <a:pPr lvl="1" indent="0">
              <a:buNone/>
            </a:pPr>
            <a:r>
              <a:rPr>
                <a:latin typeface="Courier"/>
              </a:rPr>
              <a:t>name </a:t>
            </a:r>
            <a:r>
              <a:rPr>
                <a:solidFill>
                  <a:srgbClr val="666666"/>
                </a:solidFill>
                <a:latin typeface="Courier"/>
              </a:rPr>
              <a:t>=</a:t>
            </a:r>
            <a:r>
              <a:rPr>
                <a:latin typeface="Courier"/>
              </a:rPr>
              <a:t> re.search(</a:t>
            </a:r>
            <a:r>
              <a:rPr>
                <a:solidFill>
                  <a:srgbClr val="4070A0"/>
                </a:solidFill>
                <a:latin typeface="Courier"/>
              </a:rPr>
              <a:t>r'interface (.*)'</a:t>
            </a:r>
            <a:r>
              <a:rPr>
                <a:latin typeface="Courier"/>
              </a:rPr>
              <a:t>, interface).group(</a:t>
            </a:r>
            <a:r>
              <a:rPr>
                <a:solidFill>
                  <a:srgbClr val="40A070"/>
                </a:solidFill>
                <a:latin typeface="Courier"/>
              </a:rPr>
              <a:t>1</a:t>
            </a:r>
            <a:r>
              <a:rPr>
                <a:latin typeface="Courier"/>
              </a:rPr>
              <a:t>)</a:t>
            </a:r>
            <a:br/>
            <a:r>
              <a:rPr>
                <a:latin typeface="Courier"/>
              </a:rPr>
              <a:t>description </a:t>
            </a:r>
            <a:r>
              <a:rPr>
                <a:solidFill>
                  <a:srgbClr val="666666"/>
                </a:solidFill>
                <a:latin typeface="Courier"/>
              </a:rPr>
              <a:t>=</a:t>
            </a:r>
            <a:r>
              <a:rPr>
                <a:latin typeface="Courier"/>
              </a:rPr>
              <a:t> re.search(</a:t>
            </a:r>
            <a:r>
              <a:rPr>
                <a:solidFill>
                  <a:srgbClr val="4070A0"/>
                </a:solidFill>
                <a:latin typeface="Courier"/>
              </a:rPr>
              <a:t>r'description (.*)'</a:t>
            </a:r>
            <a:r>
              <a:rPr>
                <a:latin typeface="Courier"/>
              </a:rPr>
              <a:t>, interface).group(</a:t>
            </a:r>
            <a:r>
              <a:rPr>
                <a:solidFill>
                  <a:srgbClr val="40A070"/>
                </a:solidFill>
                <a:latin typeface="Courier"/>
              </a:rPr>
              <a:t>1</a:t>
            </a:r>
            <a:r>
              <a:rPr>
                <a:latin typeface="Courier"/>
              </a:rPr>
              <a:t>)</a:t>
            </a:r>
          </a:p>
          <a:p>
            <a:pPr lvl="0" indent="-342900" marL="342900">
              <a:buAutoNum type="arabicPeriod"/>
            </a:pPr>
            <a:r>
              <a:rPr/>
              <a:t>Pull out the ip and mask for the interface</a:t>
            </a:r>
          </a:p>
          <a:p>
            <a:pPr lvl="1" indent="0">
              <a:buNone/>
            </a:pPr>
            <a:r>
              <a:rPr>
                <a:latin typeface="Courier"/>
              </a:rPr>
              <a:t>ip_info </a:t>
            </a:r>
            <a:r>
              <a:rPr>
                <a:solidFill>
                  <a:srgbClr val="666666"/>
                </a:solidFill>
                <a:latin typeface="Courier"/>
              </a:rPr>
              <a:t>=</a:t>
            </a:r>
            <a:r>
              <a:rPr>
                <a:latin typeface="Courier"/>
              </a:rPr>
              <a:t> re.search(</a:t>
            </a:r>
            <a:r>
              <a:rPr>
                <a:solidFill>
                  <a:srgbClr val="4070A0"/>
                </a:solidFill>
                <a:latin typeface="Courier"/>
              </a:rPr>
              <a:t>r'ip address (.*) (.*)'</a:t>
            </a:r>
            <a:r>
              <a:rPr>
                <a:latin typeface="Courier"/>
              </a:rPr>
              <a:t>, interface)</a:t>
            </a:r>
            <a:br/>
            <a:r>
              <a:rPr>
                <a:latin typeface="Courier"/>
              </a:rPr>
              <a:t>ip </a:t>
            </a:r>
            <a:r>
              <a:rPr>
                <a:solidFill>
                  <a:srgbClr val="666666"/>
                </a:solidFill>
                <a:latin typeface="Courier"/>
              </a:rPr>
              <a:t>=</a:t>
            </a:r>
            <a:r>
              <a:rPr>
                <a:latin typeface="Courier"/>
              </a:rPr>
              <a:t> ip_info.group(</a:t>
            </a:r>
            <a:r>
              <a:rPr>
                <a:solidFill>
                  <a:srgbClr val="40A070"/>
                </a:solidFill>
                <a:latin typeface="Courier"/>
              </a:rPr>
              <a:t>1</a:t>
            </a:r>
            <a:r>
              <a:rPr>
                <a:latin typeface="Courier"/>
              </a:rPr>
              <a:t>)</a:t>
            </a:r>
            <a:br/>
            <a:r>
              <a:rPr>
                <a:latin typeface="Courier"/>
              </a:rPr>
              <a:t>netmask </a:t>
            </a:r>
            <a:r>
              <a:rPr>
                <a:solidFill>
                  <a:srgbClr val="666666"/>
                </a:solidFill>
                <a:latin typeface="Courier"/>
              </a:rPr>
              <a:t>=</a:t>
            </a:r>
            <a:r>
              <a:rPr>
                <a:latin typeface="Courier"/>
              </a:rPr>
              <a:t> ip_info.group(</a:t>
            </a:r>
            <a:r>
              <a:rPr>
                <a:solidFill>
                  <a:srgbClr val="40A070"/>
                </a:solidFill>
                <a:latin typeface="Courier"/>
              </a:rPr>
              <a:t>2</a:t>
            </a:r>
            <a:r>
              <a:rPr>
                <a:latin typeface="Courier"/>
              </a:rPr>
              <a:t>)</a:t>
            </a:r>
          </a:p>
          <a:p>
            <a:pPr lvl="0" indent="-342900" marL="342900">
              <a:buAutoNum type="arabicPeriod"/>
            </a:pPr>
            <a:r>
              <a:rPr/>
              <a:t>Print the desired info to the screen</a:t>
            </a:r>
          </a:p>
          <a:p>
            <a:pPr lvl="1" indent="0">
              <a:buNone/>
            </a:pPr>
            <a:r>
              <a:rPr>
                <a:latin typeface="Courier"/>
              </a:rPr>
              <a:t>print(</a:t>
            </a:r>
            <a:r>
              <a:rPr>
                <a:solidFill>
                  <a:srgbClr val="4070A0"/>
                </a:solidFill>
                <a:latin typeface="Courier"/>
              </a:rPr>
              <a:t>"The interface {name} has ip address {ip}/{mask}"</a:t>
            </a:r>
            <a:r>
              <a:rPr>
                <a:latin typeface="Courier"/>
              </a:rPr>
              <a:t>.format(</a:t>
            </a:r>
            <a:br/>
            <a:r>
              <a:rPr>
                <a:latin typeface="Courier"/>
              </a:rPr>
              <a:t>        name </a:t>
            </a:r>
            <a:r>
              <a:rPr>
                <a:solidFill>
                  <a:srgbClr val="666666"/>
                </a:solidFill>
                <a:latin typeface="Courier"/>
              </a:rPr>
              <a:t>=</a:t>
            </a:r>
            <a:r>
              <a:rPr>
                <a:latin typeface="Courier"/>
              </a:rPr>
              <a:t> name,</a:t>
            </a:r>
            <a:br/>
            <a:r>
              <a:rPr>
                <a:latin typeface="Courier"/>
              </a:rPr>
              <a:t>        ip </a:t>
            </a:r>
            <a:r>
              <a:rPr>
                <a:solidFill>
                  <a:srgbClr val="666666"/>
                </a:solidFill>
                <a:latin typeface="Courier"/>
              </a:rPr>
              <a:t>=</a:t>
            </a:r>
            <a:r>
              <a:rPr>
                <a:latin typeface="Courier"/>
              </a:rPr>
              <a:t> ip,</a:t>
            </a:r>
            <a:br/>
            <a:r>
              <a:rPr>
                <a:latin typeface="Courier"/>
              </a:rPr>
              <a:t>        mask </a:t>
            </a:r>
            <a:r>
              <a:rPr>
                <a:solidFill>
                  <a:srgbClr val="666666"/>
                </a:solidFill>
                <a:latin typeface="Courier"/>
              </a:rPr>
              <a:t>=</a:t>
            </a:r>
            <a:r>
              <a:rPr>
                <a:latin typeface="Courier"/>
              </a:rPr>
              <a:t> netmask,</a:t>
            </a:r>
            <a:br/>
            <a:r>
              <a:rPr>
                <a:latin typeface="Courier"/>
              </a:rPr>
              <a:t>        )</a:t>
            </a:r>
            <a:br/>
            <a:r>
              <a:rPr>
                <a:latin typeface="Courier"/>
              </a:rPr>
              <a:t>    )</a:t>
            </a:r>
          </a:p>
          <a:p>
            <a:pPr lvl="0" indent="0" marL="0">
              <a:spcBef>
                <a:spcPts val="3000"/>
              </a:spcBef>
              <a:buNone/>
            </a:pPr>
            <a:r>
              <a:rPr b="1"/>
              <a:t>Modify Network Configuration Details with CLI with </a:t>
            </a:r>
            <a:r>
              <a:rPr b="1">
                <a:latin typeface="Courier"/>
              </a:rPr>
              <a:t>netmiko_example2.py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Python dictionary with new Loopback Details</a:t>
            </a:r>
          </a:p>
          <a:p>
            <a:pPr lvl="1" indent="0">
              <a:buNone/>
            </a:pPr>
            <a:r>
              <a:rPr>
                <a:latin typeface="Courier"/>
              </a:rPr>
              <a:t>loopback </a:t>
            </a:r>
            <a:r>
              <a:rPr>
                <a:solidFill>
                  <a:srgbClr val="666666"/>
                </a:solidFill>
                <a:latin typeface="Courier"/>
              </a:rPr>
              <a:t>=</a:t>
            </a:r>
            <a:r>
              <a:rPr>
                <a:latin typeface="Courier"/>
              </a:rPr>
              <a:t> {</a:t>
            </a:r>
            <a:r>
              <a:rPr>
                <a:solidFill>
                  <a:srgbClr val="4070A0"/>
                </a:solidFill>
                <a:latin typeface="Courier"/>
              </a:rPr>
              <a:t>"int_name"</a:t>
            </a:r>
            <a:r>
              <a:rPr>
                <a:latin typeface="Courier"/>
              </a:rPr>
              <a:t>: </a:t>
            </a:r>
            <a:r>
              <a:rPr>
                <a:solidFill>
                  <a:srgbClr val="4070A0"/>
                </a:solidFill>
                <a:latin typeface="Courier"/>
              </a:rPr>
              <a:t>"Loopback103"</a:t>
            </a:r>
            <a:r>
              <a:rPr>
                <a:latin typeface="Courier"/>
              </a:rPr>
              <a:t>,</a:t>
            </a:r>
            <a:br/>
            <a:r>
              <a:rPr>
                <a:latin typeface="Courier"/>
              </a:rPr>
              <a:t>            </a:t>
            </a:r>
            <a:r>
              <a:rPr>
                <a:solidFill>
                  <a:srgbClr val="4070A0"/>
                </a:solidFill>
                <a:latin typeface="Courier"/>
              </a:rPr>
              <a:t>"description"</a:t>
            </a:r>
            <a:r>
              <a:rPr>
                <a:latin typeface="Courier"/>
              </a:rPr>
              <a:t>: </a:t>
            </a:r>
            <a:r>
              <a:rPr>
                <a:solidFill>
                  <a:srgbClr val="4070A0"/>
                </a:solidFill>
                <a:latin typeface="Courier"/>
              </a:rPr>
              <a:t>"Demo interface by CLI and netmiko"</a:t>
            </a:r>
            <a:r>
              <a:rPr>
                <a:latin typeface="Courier"/>
              </a:rPr>
              <a:t>,</a:t>
            </a:r>
            <a:br/>
            <a:r>
              <a:rPr>
                <a:latin typeface="Courier"/>
              </a:rPr>
              <a:t>            </a:t>
            </a:r>
            <a:r>
              <a:rPr>
                <a:solidFill>
                  <a:srgbClr val="4070A0"/>
                </a:solidFill>
                <a:latin typeface="Courier"/>
              </a:rPr>
              <a:t>"ip"</a:t>
            </a:r>
            <a:r>
              <a:rPr>
                <a:latin typeface="Courier"/>
              </a:rPr>
              <a:t>: </a:t>
            </a:r>
            <a:r>
              <a:rPr>
                <a:solidFill>
                  <a:srgbClr val="4070A0"/>
                </a:solidFill>
                <a:latin typeface="Courier"/>
              </a:rPr>
              <a:t>"192.168.103.1"</a:t>
            </a:r>
            <a:r>
              <a:rPr>
                <a:latin typeface="Courier"/>
              </a:rPr>
              <a:t>,</a:t>
            </a:r>
            <a:br/>
            <a:r>
              <a:rPr>
                <a:latin typeface="Courier"/>
              </a:rPr>
              <a:t>            </a:t>
            </a:r>
            <a:r>
              <a:rPr>
                <a:solidFill>
                  <a:srgbClr val="4070A0"/>
                </a:solidFill>
                <a:latin typeface="Courier"/>
              </a:rPr>
              <a:t>"netmask"</a:t>
            </a:r>
            <a:r>
              <a:rPr>
                <a:latin typeface="Courier"/>
              </a:rPr>
              <a:t>: </a:t>
            </a:r>
            <a:r>
              <a:rPr>
                <a:solidFill>
                  <a:srgbClr val="4070A0"/>
                </a:solidFill>
                <a:latin typeface="Courier"/>
              </a:rPr>
              <a:t>"255.255.255.0"</a:t>
            </a:r>
            <a:r>
              <a:rPr>
                <a:latin typeface="Courier"/>
              </a:rPr>
              <a:t>}</a:t>
            </a:r>
          </a:p>
          <a:p>
            <a:pPr lvl="0" indent="-342900" marL="342900">
              <a:buAutoNum type="arabicPeriod"/>
            </a:pPr>
            <a:r>
              <a:rPr/>
              <a:t>Create a CLI configuration</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"interface {}"</a:t>
            </a:r>
            <a:r>
              <a:rPr>
                <a:latin typeface="Courier"/>
              </a:rPr>
              <a:t>.format(loopback[</a:t>
            </a:r>
            <a:r>
              <a:rPr>
                <a:solidFill>
                  <a:srgbClr val="4070A0"/>
                </a:solidFill>
                <a:latin typeface="Courier"/>
              </a:rPr>
              <a:t>"int_name"</a:t>
            </a:r>
            <a:r>
              <a:rPr>
                <a:latin typeface="Courier"/>
              </a:rPr>
              <a:t>]),</a:t>
            </a:r>
            <a:br/>
            <a:r>
              <a:rPr>
                <a:latin typeface="Courier"/>
              </a:rPr>
              <a:t>    </a:t>
            </a:r>
            <a:r>
              <a:rPr>
                <a:solidFill>
                  <a:srgbClr val="4070A0"/>
                </a:solidFill>
                <a:latin typeface="Courier"/>
              </a:rPr>
              <a:t>"description {}"</a:t>
            </a:r>
            <a:r>
              <a:rPr>
                <a:latin typeface="Courier"/>
              </a:rPr>
              <a:t>.format(loopback[</a:t>
            </a:r>
            <a:r>
              <a:rPr>
                <a:solidFill>
                  <a:srgbClr val="4070A0"/>
                </a:solidFill>
                <a:latin typeface="Courier"/>
              </a:rPr>
              <a:t>"description"</a:t>
            </a:r>
            <a:r>
              <a:rPr>
                <a:latin typeface="Courier"/>
              </a:rPr>
              <a:t>]),</a:t>
            </a:r>
            <a:br/>
            <a:r>
              <a:rPr>
                <a:latin typeface="Courier"/>
              </a:rPr>
              <a:t>    </a:t>
            </a:r>
            <a:r>
              <a:rPr>
                <a:solidFill>
                  <a:srgbClr val="4070A0"/>
                </a:solidFill>
                <a:latin typeface="Courier"/>
              </a:rPr>
              <a:t>"ip address {} {}"</a:t>
            </a:r>
            <a:r>
              <a:rPr>
                <a:latin typeface="Courier"/>
              </a:rPr>
              <a:t>.format(loopback[</a:t>
            </a:r>
            <a:r>
              <a:rPr>
                <a:solidFill>
                  <a:srgbClr val="4070A0"/>
                </a:solidFill>
                <a:latin typeface="Courier"/>
              </a:rPr>
              <a:t>"ip"</a:t>
            </a:r>
            <a:r>
              <a:rPr>
                <a:latin typeface="Courier"/>
              </a:rPr>
              <a:t>], loopback[</a:t>
            </a:r>
            <a:r>
              <a:rPr>
                <a:solidFill>
                  <a:srgbClr val="4070A0"/>
                </a:solidFill>
                <a:latin typeface="Courier"/>
              </a:rPr>
              <a:t>"netmask"</a:t>
            </a:r>
            <a:r>
              <a:rPr>
                <a:latin typeface="Courier"/>
              </a:rPr>
              <a:t>]),</a:t>
            </a:r>
            <a:br/>
            <a:r>
              <a:rPr>
                <a:latin typeface="Courier"/>
              </a:rPr>
              <a:t>    </a:t>
            </a:r>
            <a:r>
              <a:rPr>
                <a:solidFill>
                  <a:srgbClr val="4070A0"/>
                </a:solidFill>
                <a:latin typeface="Courier"/>
              </a:rPr>
              <a:t>"no shut"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retrieve the new configuration.</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0" indent="0" marL="0">
              <a:spcBef>
                <a:spcPts val="3000"/>
              </a:spcBef>
              <a:buNone/>
            </a:pPr>
            <a:r>
              <a:rPr b="1"/>
              <a:t>Delete Network Configuration Details with CLI with </a:t>
            </a:r>
            <a:r>
              <a:rPr b="1">
                <a:latin typeface="Courier"/>
              </a:rPr>
              <a:t>netmiko_example3.py</a:t>
            </a:r>
          </a:p>
          <a:p>
            <a:pPr lvl="0" indent="-342900" marL="342900">
              <a:buAutoNum type="arabicPeriod"/>
            </a:pPr>
            <a:r>
              <a:rPr/>
              <a:t>Continuing from previous exercise. If starting from new interpreter, execute these steps.</a:t>
            </a:r>
          </a:p>
          <a:p>
            <a:pPr lvl="1" indent="0">
              <a:buNone/>
            </a:pPr>
            <a:r>
              <a:rPr>
                <a:latin typeface="Courier"/>
              </a:rPr>
              <a:t>from netmiko import ConnectHandler</a:t>
            </a:r>
            <a:br/>
            <a:r>
              <a:rPr>
                <a:latin typeface="Courier"/>
              </a:rPr>
              <a:t>import re, sys</a:t>
            </a:r>
            <a:br/>
            <a:r>
              <a:rPr>
                <a:latin typeface="Courier"/>
              </a:rPr>
              <a:t>sys.path.append(</a:t>
            </a:r>
            <a:r>
              <a:rPr>
                <a:solidFill>
                  <a:srgbClr val="4070A0"/>
                </a:solidFill>
                <a:latin typeface="Courier"/>
              </a:rPr>
              <a:t>".."</a:t>
            </a:r>
            <a:r>
              <a:rPr>
                <a:latin typeface="Courier"/>
              </a:rPr>
              <a:t>)</a:t>
            </a:r>
            <a:br/>
            <a:r>
              <a:rPr>
                <a:latin typeface="Courier"/>
              </a:rPr>
              <a:t>from device_info import vagrant_iosxe as device</a:t>
            </a:r>
            <a:br/>
            <a:r>
              <a:rPr>
                <a:latin typeface="Courier"/>
              </a:rPr>
              <a:t>device[</a:t>
            </a:r>
            <a:r>
              <a:rPr>
                <a:solidFill>
                  <a:srgbClr val="4070A0"/>
                </a:solidFill>
                <a:latin typeface="Courier"/>
              </a:rPr>
              <a:t>"device_type"</a:t>
            </a:r>
            <a:r>
              <a:rPr>
                <a:latin typeface="Courier"/>
              </a:rPr>
              <a:t>] </a:t>
            </a:r>
            <a:r>
              <a:rPr>
                <a:solidFill>
                  <a:srgbClr val="666666"/>
                </a:solidFill>
                <a:latin typeface="Courier"/>
              </a:rPr>
              <a:t>=</a:t>
            </a:r>
            <a:r>
              <a:rPr>
                <a:latin typeface="Courier"/>
              </a:rPr>
              <a:t> </a:t>
            </a:r>
            <a:r>
              <a:rPr>
                <a:solidFill>
                  <a:srgbClr val="4070A0"/>
                </a:solidFill>
                <a:latin typeface="Courier"/>
              </a:rPr>
              <a:t>"cisco_ios"</a:t>
            </a:r>
            <a:br/>
            <a:r>
              <a:rPr>
                <a:latin typeface="Courier"/>
              </a:rPr>
              <a:t>show_interface_config_temp </a:t>
            </a:r>
            <a:r>
              <a:rPr>
                <a:solidFill>
                  <a:srgbClr val="666666"/>
                </a:solidFill>
                <a:latin typeface="Courier"/>
              </a:rPr>
              <a:t>=</a:t>
            </a:r>
            <a:r>
              <a:rPr>
                <a:latin typeface="Courier"/>
              </a:rPr>
              <a:t> </a:t>
            </a:r>
            <a:r>
              <a:rPr>
                <a:solidFill>
                  <a:srgbClr val="4070A0"/>
                </a:solidFill>
                <a:latin typeface="Courier"/>
              </a:rPr>
              <a:t>"show running-config interface {}"</a:t>
            </a:r>
            <a:br/>
            <a:r>
              <a:rPr>
                <a:latin typeface="Courier"/>
              </a:rPr>
              <a:t>ch </a:t>
            </a:r>
            <a:r>
              <a:rPr>
                <a:solidFill>
                  <a:srgbClr val="666666"/>
                </a:solidFill>
                <a:latin typeface="Courier"/>
              </a:rPr>
              <a:t>=</a:t>
            </a:r>
            <a:r>
              <a:rPr>
                <a:latin typeface="Courier"/>
              </a:rPr>
              <a:t> ConnectHandler(ip </a:t>
            </a:r>
            <a:r>
              <a:rPr>
                <a:solidFill>
                  <a:srgbClr val="666666"/>
                </a:solidFill>
                <a:latin typeface="Courier"/>
              </a:rPr>
              <a:t>=</a:t>
            </a:r>
            <a:r>
              <a:rPr>
                <a:latin typeface="Courier"/>
              </a:rPr>
              <a:t> device[</a:t>
            </a:r>
            <a:r>
              <a:rPr>
                <a:solidFill>
                  <a:srgbClr val="4070A0"/>
                </a:solidFill>
                <a:latin typeface="Courier"/>
              </a:rPr>
              <a:t>"address"</a:t>
            </a:r>
            <a:r>
              <a:rPr>
                <a:latin typeface="Courier"/>
              </a:rPr>
              <a:t>],</a:t>
            </a:r>
            <a:br/>
            <a:r>
              <a:rPr>
                <a:latin typeface="Courier"/>
              </a:rPr>
              <a:t>                    port </a:t>
            </a:r>
            <a:r>
              <a:rPr>
                <a:solidFill>
                  <a:srgbClr val="666666"/>
                </a:solidFill>
                <a:latin typeface="Courier"/>
              </a:rPr>
              <a:t>=</a:t>
            </a:r>
            <a:r>
              <a:rPr>
                <a:latin typeface="Courier"/>
              </a:rPr>
              <a:t> device[</a:t>
            </a:r>
            <a:r>
              <a:rPr>
                <a:solidFill>
                  <a:srgbClr val="4070A0"/>
                </a:solidFill>
                <a:latin typeface="Courier"/>
              </a:rPr>
              <a:t>"ssh_port"</a:t>
            </a:r>
            <a:r>
              <a:rPr>
                <a:latin typeface="Courier"/>
              </a:rPr>
              <a:t>],</a:t>
            </a:r>
            <a:br/>
            <a:r>
              <a:rPr>
                <a:latin typeface="Courier"/>
              </a:rPr>
              <a:t>                    username </a:t>
            </a:r>
            <a:r>
              <a:rPr>
                <a:solidFill>
                  <a:srgbClr val="666666"/>
                </a:solidFill>
                <a:latin typeface="Courier"/>
              </a:rPr>
              <a:t>=</a:t>
            </a:r>
            <a:r>
              <a:rPr>
                <a:latin typeface="Courier"/>
              </a:rPr>
              <a:t> device[</a:t>
            </a:r>
            <a:r>
              <a:rPr>
                <a:solidFill>
                  <a:srgbClr val="4070A0"/>
                </a:solidFill>
                <a:latin typeface="Courier"/>
              </a:rPr>
              <a:t>"username"</a:t>
            </a:r>
            <a:r>
              <a:rPr>
                <a:latin typeface="Courier"/>
              </a:rPr>
              <a:t>],</a:t>
            </a:r>
            <a:br/>
            <a:r>
              <a:rPr>
                <a:latin typeface="Courier"/>
              </a:rPr>
              <a:t>                    password </a:t>
            </a:r>
            <a:r>
              <a:rPr>
                <a:solidFill>
                  <a:srgbClr val="666666"/>
                </a:solidFill>
                <a:latin typeface="Courier"/>
              </a:rPr>
              <a:t>=</a:t>
            </a:r>
            <a:r>
              <a:rPr>
                <a:latin typeface="Courier"/>
              </a:rPr>
              <a:t> device[</a:t>
            </a:r>
            <a:r>
              <a:rPr>
                <a:solidFill>
                  <a:srgbClr val="4070A0"/>
                </a:solidFill>
                <a:latin typeface="Courier"/>
              </a:rPr>
              <a:t>"password"</a:t>
            </a:r>
            <a:r>
              <a:rPr>
                <a:latin typeface="Courier"/>
              </a:rPr>
              <a:t>],</a:t>
            </a:r>
            <a:br/>
            <a:r>
              <a:rPr>
                <a:latin typeface="Courier"/>
              </a:rPr>
              <a:t>                    device_type </a:t>
            </a:r>
            <a:r>
              <a:rPr>
                <a:solidFill>
                  <a:srgbClr val="666666"/>
                </a:solidFill>
                <a:latin typeface="Courier"/>
              </a:rPr>
              <a:t>=</a:t>
            </a:r>
            <a:r>
              <a:rPr>
                <a:latin typeface="Courier"/>
              </a:rPr>
              <a:t> device[</a:t>
            </a:r>
            <a:r>
              <a:rPr>
                <a:solidFill>
                  <a:srgbClr val="4070A0"/>
                </a:solidFill>
                <a:latin typeface="Courier"/>
              </a:rPr>
              <a:t>"device_type"</a:t>
            </a:r>
            <a:r>
              <a:rPr>
                <a:latin typeface="Courier"/>
              </a:rPr>
              <a:t>])</a:t>
            </a:r>
          </a:p>
          <a:p>
            <a:pPr lvl="0" indent="-342900" marL="342900">
              <a:buAutoNum type="arabicPeriod"/>
            </a:pPr>
            <a:r>
              <a:rPr/>
              <a:t>Create a new CLI configuration to delete the interface.</a:t>
            </a:r>
          </a:p>
          <a:p>
            <a:pPr lvl="1" indent="0">
              <a:buNone/>
            </a:pPr>
            <a:r>
              <a:rPr>
                <a:latin typeface="Courier"/>
              </a:rPr>
              <a:t>interface_config </a:t>
            </a:r>
            <a:r>
              <a:rPr>
                <a:solidFill>
                  <a:srgbClr val="666666"/>
                </a:solidFill>
                <a:latin typeface="Courier"/>
              </a:rPr>
              <a:t>=</a:t>
            </a:r>
            <a:r>
              <a:rPr>
                <a:latin typeface="Courier"/>
              </a:rPr>
              <a:t> [</a:t>
            </a:r>
            <a:br/>
            <a:r>
              <a:rPr>
                <a:latin typeface="Courier"/>
              </a:rPr>
              <a:t>    </a:t>
            </a:r>
            <a:r>
              <a:rPr>
                <a:solidFill>
                  <a:srgbClr val="4070A0"/>
                </a:solidFill>
                <a:latin typeface="Courier"/>
              </a:rPr>
              <a:t>"no interface {}"</a:t>
            </a:r>
            <a:r>
              <a:rPr>
                <a:latin typeface="Courier"/>
              </a:rPr>
              <a:t>.format(loopback[</a:t>
            </a:r>
            <a:r>
              <a:rPr>
                <a:solidFill>
                  <a:srgbClr val="4070A0"/>
                </a:solidFill>
                <a:latin typeface="Courier"/>
              </a:rPr>
              <a:t>"int_name"</a:t>
            </a:r>
            <a:r>
              <a:rPr>
                <a:latin typeface="Courier"/>
              </a:rPr>
              <a:t>])</a:t>
            </a:r>
            <a:br/>
            <a:r>
              <a:rPr>
                <a:latin typeface="Courier"/>
              </a:rPr>
              <a:t>]</a:t>
            </a:r>
          </a:p>
          <a:p>
            <a:pPr lvl="0" indent="-342900" marL="342900">
              <a:buAutoNum type="arabicPeriod"/>
            </a:pPr>
            <a:r>
              <a:rPr/>
              <a:t>Send configuration to device</a:t>
            </a:r>
          </a:p>
          <a:p>
            <a:pPr lvl="1" indent="0">
              <a:buNone/>
            </a:pPr>
            <a:r>
              <a:rPr>
                <a:latin typeface="Courier"/>
              </a:rPr>
              <a:t>output </a:t>
            </a:r>
            <a:r>
              <a:rPr>
                <a:solidFill>
                  <a:srgbClr val="666666"/>
                </a:solidFill>
                <a:latin typeface="Courier"/>
              </a:rPr>
              <a:t>=</a:t>
            </a:r>
            <a:r>
              <a:rPr>
                <a:latin typeface="Courier"/>
              </a:rPr>
              <a:t> ch.send_config_set(interface_config)</a:t>
            </a:r>
          </a:p>
          <a:p>
            <a:pPr lvl="0" indent="-342900" marL="342900">
              <a:buAutoNum type="arabicPeriod"/>
            </a:pPr>
            <a:r>
              <a:rPr/>
              <a:t>Print the raw command output to the screen</a:t>
            </a:r>
          </a:p>
          <a:p>
            <a:pPr lvl="1" indent="0">
              <a:buNone/>
            </a:pPr>
            <a:r>
              <a:rPr>
                <a:latin typeface="Courier"/>
              </a:rPr>
              <a:t>print(</a:t>
            </a:r>
            <a:r>
              <a:rPr>
                <a:solidFill>
                  <a:srgbClr val="4070A0"/>
                </a:solidFill>
                <a:latin typeface="Courier"/>
              </a:rPr>
              <a:t>"The following configuration was sent: "</a:t>
            </a:r>
            <a:r>
              <a:rPr>
                <a:latin typeface="Courier"/>
              </a:rPr>
              <a:t>)</a:t>
            </a:r>
            <a:br/>
            <a:r>
              <a:rPr>
                <a:latin typeface="Courier"/>
              </a:rPr>
              <a:t>print(output)</a:t>
            </a:r>
          </a:p>
          <a:p>
            <a:pPr lvl="0" indent="-342900" marL="342900">
              <a:buAutoNum type="arabicPeriod"/>
            </a:pPr>
            <a:r>
              <a:rPr/>
              <a:t>Create a CLI command to verify configuration removed.</a:t>
            </a:r>
          </a:p>
          <a:p>
            <a:pPr lvl="1" indent="0">
              <a:buNone/>
            </a:pPr>
            <a:r>
              <a:rPr>
                <a:latin typeface="Courier"/>
              </a:rPr>
              <a:t>command </a:t>
            </a:r>
            <a:r>
              <a:rPr>
                <a:solidFill>
                  <a:srgbClr val="666666"/>
                </a:solidFill>
                <a:latin typeface="Courier"/>
              </a:rPr>
              <a:t>=</a:t>
            </a:r>
            <a:r>
              <a:rPr>
                <a:latin typeface="Courier"/>
              </a:rPr>
              <a:t> show_interface_config_temp.format(</a:t>
            </a:r>
            <a:r>
              <a:rPr>
                <a:solidFill>
                  <a:srgbClr val="4070A0"/>
                </a:solidFill>
                <a:latin typeface="Courier"/>
              </a:rPr>
              <a:t>"Loopback103"</a:t>
            </a:r>
            <a:r>
              <a:rPr>
                <a:latin typeface="Courier"/>
              </a:rPr>
              <a:t>)</a:t>
            </a:r>
            <a:br/>
            <a:r>
              <a:rPr>
                <a:latin typeface="Courier"/>
              </a:rPr>
              <a:t>interface </a:t>
            </a:r>
            <a:r>
              <a:rPr>
                <a:solidFill>
                  <a:srgbClr val="666666"/>
                </a:solidFill>
                <a:latin typeface="Courier"/>
              </a:rPr>
              <a:t>=</a:t>
            </a:r>
            <a:r>
              <a:rPr>
                <a:latin typeface="Courier"/>
              </a:rPr>
              <a:t> ch.send_command(command)</a:t>
            </a:r>
            <a:br/>
            <a:r>
              <a:rPr>
                <a:latin typeface="Courier"/>
              </a:rPr>
              <a:t>print(interface)</a:t>
            </a:r>
          </a:p>
          <a:p>
            <a:pPr lvl="1" indent="0" marL="342900">
              <a:buNone/>
            </a:pPr>
            <a:r>
              <a:rPr i="1"/>
              <a:t>Note: attempting to view the configuration of a non-existing interface will generate a CLI error. This output is expected, and one of the reasons APIs like NETCONF or RESTCONF are better suited to programmatic interactions.</a:t>
            </a:r>
          </a:p>
          <a:p>
            <a:pPr lvl="0" indent="0" marL="0">
              <a:spcBef>
                <a:spcPts val="3000"/>
              </a:spcBef>
              <a:buNone/>
            </a:pPr>
            <a:r>
              <a:rPr b="1"/>
              <a:t>End the CLI connection to the device</a:t>
            </a:r>
          </a:p>
          <a:p>
            <a:pPr lvl="0" indent="-342900" marL="342900">
              <a:buAutoNum type="arabicPeriod"/>
            </a:pPr>
            <a:r>
              <a:rPr/>
              <a:t>Disconnect from the device.</a:t>
            </a:r>
          </a:p>
          <a:p>
            <a:pPr lvl="1" indent="0">
              <a:buNone/>
            </a:pPr>
            <a:r>
              <a:rPr>
                <a:latin typeface="Courier"/>
              </a:rPr>
              <a:t>ch.disconnect()</a:t>
            </a:r>
          </a:p>
          <a:p>
            <a:pPr lvl="0" indent="-342900" marL="342900">
              <a:buAutoNum type="arabicPeriod"/>
            </a:pPr>
            <a:r>
              <a:rPr/>
              <a:t>End the Python interpreter.</a:t>
            </a:r>
          </a:p>
          <a:p>
            <a:pPr lvl="1" indent="0">
              <a:buNone/>
            </a:pPr>
            <a:r>
              <a:rPr>
                <a:latin typeface="Courier"/>
              </a:rPr>
              <a:t>exit()</a:t>
            </a:r>
          </a:p>
          <a:p>
            <a:pPr lvl="0" indent="0" marL="0">
              <a:spcBef>
                <a:spcPts val="3000"/>
              </a:spcBef>
              <a:buNone/>
            </a:pPr>
            <a:r>
              <a:rPr b="1"/>
              <a:t>Other Cool Python Stuff</a:t>
            </a:r>
          </a:p>
          <a:p>
            <a:pPr lvl="0" indent="0" marL="0">
              <a:spcBef>
                <a:spcPts val="3000"/>
              </a:spcBef>
              <a:buNone/>
            </a:pPr>
            <a:r>
              <a:rPr b="1"/>
              <a:t>Introduction to pyATS</a:t>
            </a:r>
          </a:p>
          <a:p>
            <a:pPr lvl="0" indent="0" marL="0">
              <a:buNone/>
            </a:pPr>
            <a:r>
              <a:rPr>
                <a:hlinkClick r:id="rId35"/>
              </a:rPr>
              <a:t>pyATS</a:t>
            </a:r>
            <a:r>
              <a:rPr/>
              <a:t> is a network testing tool developed by Cisco and made available for free, with significant elements of the underlying code open source.</a:t>
            </a:r>
          </a:p>
          <a:p>
            <a:pPr lvl="0" indent="0" marL="0">
              <a:buNone/>
            </a:pPr>
            <a:r>
              <a:rPr/>
              <a:t>pyATS offers network developers the ability to profile the network state of hardware, interfaces, protocols, etc… before, during and after changes, to ensure the network is operating as designed, and identify problems before the dreaded phone call. To enable this level of robust testing, pyATS offers a standard way to communicate with network elements and standardize the data returned into native Python objects. This core functionality opens up a lot of flexibility on how pyATS can be used by network developers.</a:t>
            </a:r>
          </a:p>
          <a:p>
            <a:pPr lvl="0" indent="0" marL="0">
              <a:buNone/>
            </a:pPr>
            <a:r>
              <a:rPr/>
              <a:t>In the following exercises, you will get a brief introduction to pyATS to connect and learn about device details.</a:t>
            </a:r>
          </a:p>
          <a:p>
            <a:pPr lvl="0" indent="0" marL="0">
              <a:spcBef>
                <a:spcPts val="3000"/>
              </a:spcBef>
              <a:buNone/>
            </a:pPr>
            <a:r>
              <a:rPr b="1"/>
              <a:t>Connect and Interact with a Device</a:t>
            </a:r>
          </a:p>
          <a:p>
            <a:pPr lvl="0" indent="-342900" marL="342900">
              <a:buAutoNum type="arabicPeriod"/>
            </a:pPr>
            <a:r>
              <a:rPr/>
              <a:t>From the root of the </a:t>
            </a:r>
            <a:r>
              <a:rPr>
                <a:latin typeface="Courier"/>
              </a:rPr>
              <a:t>python_networking</a:t>
            </a:r>
            <a:r>
              <a:rPr/>
              <a:t> repository, change into the exercise directory.</a:t>
            </a:r>
          </a:p>
          <a:p>
            <a:pPr lvl="1" indent="0">
              <a:buNone/>
            </a:pPr>
            <a:r>
              <a:rPr>
                <a:latin typeface="Courier"/>
              </a:rPr>
              <a:t>cd network_testing/pyats</a:t>
            </a:r>
          </a:p>
          <a:p>
            <a:pPr lvl="0" indent="-342900" marL="342900">
              <a:buAutoNum type="arabicPeriod"/>
            </a:pPr>
            <a:r>
              <a:rPr/>
              <a:t>Start an interactive Python interpreter. Example below:</a:t>
            </a:r>
          </a:p>
          <a:p>
            <a:pPr lvl="1" indent="0">
              <a:buNone/>
            </a:pPr>
            <a:r>
              <a:rPr i="1">
                <a:solidFill>
                  <a:srgbClr val="60A0B0"/>
                </a:solidFill>
                <a:latin typeface="Courier"/>
              </a:rPr>
              <a:t># ipython</a:t>
            </a:r>
            <a:br/>
            <a:br/>
            <a:r>
              <a:rPr>
                <a:latin typeface="Courier"/>
              </a:rPr>
              <a:t>Python </a:t>
            </a:r>
            <a:r>
              <a:rPr>
                <a:solidFill>
                  <a:srgbClr val="40A070"/>
                </a:solidFill>
                <a:latin typeface="Courier"/>
              </a:rPr>
              <a:t>3.6.5</a:t>
            </a:r>
            <a:r>
              <a:rPr>
                <a:latin typeface="Courier"/>
              </a:rPr>
              <a:t> (default, Apr </a:t>
            </a:r>
            <a:r>
              <a:rPr>
                <a:solidFill>
                  <a:srgbClr val="40A070"/>
                </a:solidFill>
                <a:latin typeface="Courier"/>
              </a:rPr>
              <a:t>10</a:t>
            </a:r>
            <a:r>
              <a:rPr>
                <a:latin typeface="Courier"/>
              </a:rPr>
              <a:t> </a:t>
            </a:r>
            <a:r>
              <a:rPr>
                <a:solidFill>
                  <a:srgbClr val="40A070"/>
                </a:solidFill>
                <a:latin typeface="Courier"/>
              </a:rPr>
              <a:t>2018</a:t>
            </a:r>
            <a:r>
              <a:rPr>
                <a:latin typeface="Courier"/>
              </a:rPr>
              <a:t>, </a:t>
            </a:r>
            <a:r>
              <a:rPr>
                <a:solidFill>
                  <a:srgbClr val="40A070"/>
                </a:solidFill>
                <a:latin typeface="Courier"/>
              </a:rPr>
              <a:t>17</a:t>
            </a:r>
            <a:r>
              <a:rPr>
                <a:latin typeface="Courier"/>
              </a:rPr>
              <a:t>:</a:t>
            </a:r>
            <a:r>
              <a:rPr>
                <a:solidFill>
                  <a:srgbClr val="40A070"/>
                </a:solidFill>
                <a:latin typeface="Courier"/>
              </a:rPr>
              <a:t>0</a:t>
            </a:r>
            <a:r>
              <a:rPr b="1">
                <a:solidFill>
                  <a:srgbClr val="FF0000"/>
                </a:solidFill>
                <a:latin typeface="Courier"/>
              </a:rPr>
              <a:t>8</a:t>
            </a:r>
            <a:r>
              <a:rPr>
                <a:latin typeface="Courier"/>
              </a:rPr>
              <a:t>:</a:t>
            </a:r>
            <a:r>
              <a:rPr>
                <a:solidFill>
                  <a:srgbClr val="40A070"/>
                </a:solidFill>
                <a:latin typeface="Courier"/>
              </a:rPr>
              <a:t>37</a:t>
            </a:r>
            <a:r>
              <a:rPr>
                <a:latin typeface="Courier"/>
              </a:rPr>
              <a:t>)</a:t>
            </a:r>
            <a:br/>
            <a:r>
              <a:rPr>
                <a:latin typeface="Courier"/>
              </a:rPr>
              <a:t>Type </a:t>
            </a:r>
            <a:r>
              <a:rPr>
                <a:solidFill>
                  <a:srgbClr val="4070A0"/>
                </a:solidFill>
                <a:latin typeface="Courier"/>
              </a:rPr>
              <a:t>'copyright'</a:t>
            </a:r>
            <a:r>
              <a:rPr>
                <a:latin typeface="Courier"/>
              </a:rPr>
              <a:t>, </a:t>
            </a:r>
            <a:r>
              <a:rPr>
                <a:solidFill>
                  <a:srgbClr val="4070A0"/>
                </a:solidFill>
                <a:latin typeface="Courier"/>
              </a:rPr>
              <a:t>'credits'</a:t>
            </a:r>
            <a:r>
              <a:rPr>
                <a:latin typeface="Courier"/>
              </a:rPr>
              <a:t> </a:t>
            </a:r>
            <a:r>
              <a:rPr b="1">
                <a:solidFill>
                  <a:srgbClr val="007020"/>
                </a:solidFill>
                <a:latin typeface="Courier"/>
              </a:rPr>
              <a:t>or</a:t>
            </a:r>
            <a:r>
              <a:rPr>
                <a:latin typeface="Courier"/>
              </a:rPr>
              <a:t> </a:t>
            </a:r>
            <a:r>
              <a:rPr>
                <a:solidFill>
                  <a:srgbClr val="4070A0"/>
                </a:solidFill>
                <a:latin typeface="Courier"/>
              </a:rPr>
              <a:t>'license'</a:t>
            </a:r>
            <a:r>
              <a:rPr>
                <a:latin typeface="Courier"/>
              </a:rPr>
              <a:t> </a:t>
            </a:r>
            <a:r>
              <a:rPr b="1">
                <a:solidFill>
                  <a:srgbClr val="007020"/>
                </a:solidFill>
                <a:latin typeface="Courier"/>
              </a:rPr>
              <a:t>for</a:t>
            </a:r>
            <a:r>
              <a:rPr>
                <a:latin typeface="Courier"/>
              </a:rPr>
              <a:t> more information</a:t>
            </a:r>
            <a:br/>
            <a:r>
              <a:rPr>
                <a:latin typeface="Courier"/>
              </a:rPr>
              <a:t>IPython </a:t>
            </a:r>
            <a:r>
              <a:rPr>
                <a:solidFill>
                  <a:srgbClr val="40A070"/>
                </a:solidFill>
                <a:latin typeface="Courier"/>
              </a:rPr>
              <a:t>6.5.0</a:t>
            </a:r>
            <a:r>
              <a:rPr>
                <a:latin typeface="Courier"/>
              </a:rPr>
              <a:t> </a:t>
            </a:r>
            <a:r>
              <a:rPr>
                <a:solidFill>
                  <a:srgbClr val="666666"/>
                </a:solidFill>
                <a:latin typeface="Courier"/>
              </a:rPr>
              <a:t>--</a:t>
            </a:r>
            <a:r>
              <a:rPr>
                <a:latin typeface="Courier"/>
              </a:rPr>
              <a:t> An enhanced Interactive Python. Type </a:t>
            </a:r>
            <a:r>
              <a:rPr>
                <a:solidFill>
                  <a:srgbClr val="4070A0"/>
                </a:solidFill>
                <a:latin typeface="Courier"/>
              </a:rPr>
              <a:t>'?'</a:t>
            </a:r>
            <a:r>
              <a:rPr>
                <a:latin typeface="Courier"/>
              </a:rPr>
              <a:t> </a:t>
            </a:r>
            <a:r>
              <a:rPr b="1">
                <a:solidFill>
                  <a:srgbClr val="007020"/>
                </a:solidFill>
                <a:latin typeface="Courier"/>
              </a:rPr>
              <a:t>for</a:t>
            </a:r>
            <a:r>
              <a:rPr>
                <a:latin typeface="Courier"/>
              </a:rPr>
              <a:t> help.</a:t>
            </a:r>
            <a:br/>
            <a:br/>
            <a:r>
              <a:rPr>
                <a:latin typeface="Courier"/>
              </a:rPr>
              <a:t>In [</a:t>
            </a:r>
            <a:r>
              <a:rPr>
                <a:solidFill>
                  <a:srgbClr val="40A070"/>
                </a:solidFill>
                <a:latin typeface="Courier"/>
              </a:rPr>
              <a:t>1</a:t>
            </a:r>
            <a:r>
              <a:rPr>
                <a:latin typeface="Courier"/>
              </a:rPr>
              <a:t>]:</a:t>
            </a:r>
          </a:p>
          <a:p>
            <a:pPr lvl="0" indent="-342900" marL="342900">
              <a:buAutoNum type="arabicPeriod"/>
            </a:pPr>
            <a:r>
              <a:rPr/>
              <a:t>Import in pyATS libraries and tools</a:t>
            </a:r>
          </a:p>
          <a:p>
            <a:pPr lvl="1" indent="0">
              <a:buNone/>
            </a:pPr>
            <a:r>
              <a:rPr>
                <a:latin typeface="Courier"/>
              </a:rPr>
              <a:t>from genie.conf import Genie</a:t>
            </a:r>
            <a:br/>
            <a:r>
              <a:rPr>
                <a:latin typeface="Courier"/>
              </a:rPr>
              <a:t>from ats.topology import loader</a:t>
            </a:r>
            <a:br/>
            <a:r>
              <a:rPr>
                <a:latin typeface="Courier"/>
              </a:rPr>
              <a:t>from genie.abstract import Lookup</a:t>
            </a:r>
            <a:br/>
            <a:r>
              <a:rPr>
                <a:latin typeface="Courier"/>
              </a:rPr>
              <a:t>from genie.libs import ops </a:t>
            </a:r>
            <a:r>
              <a:rPr i="1">
                <a:solidFill>
                  <a:srgbClr val="60A0B0"/>
                </a:solidFill>
                <a:latin typeface="Courier"/>
              </a:rPr>
              <a:t># noqa</a:t>
            </a:r>
          </a:p>
          <a:p>
            <a:pPr lvl="0" indent="-342900" marL="342900">
              <a:buAutoNum type="arabicPeriod"/>
            </a:pPr>
            <a:r>
              <a:rPr/>
              <a:t>Read and process the testbed (inventory) file</a:t>
            </a:r>
          </a:p>
          <a:p>
            <a:pPr lvl="1" indent="0">
              <a:buNone/>
            </a:pPr>
            <a:r>
              <a:rPr>
                <a:latin typeface="Courier"/>
              </a:rPr>
              <a:t>genie_testbed </a:t>
            </a:r>
            <a:r>
              <a:rPr>
                <a:solidFill>
                  <a:srgbClr val="666666"/>
                </a:solidFill>
                <a:latin typeface="Courier"/>
              </a:rPr>
              <a:t>=</a:t>
            </a:r>
            <a:r>
              <a:rPr>
                <a:latin typeface="Courier"/>
              </a:rPr>
              <a:t> Genie.init(</a:t>
            </a:r>
            <a:r>
              <a:rPr>
                <a:solidFill>
                  <a:srgbClr val="4070A0"/>
                </a:solidFill>
                <a:latin typeface="Courier"/>
              </a:rPr>
              <a:t>"./default_testbed.yaml"</a:t>
            </a:r>
            <a:r>
              <a:rPr>
                <a:latin typeface="Courier"/>
              </a:rPr>
              <a:t>)</a:t>
            </a:r>
          </a:p>
          <a:p>
            <a:pPr lvl="0" indent="-342900" marL="342900">
              <a:buAutoNum type="arabicPeriod"/>
            </a:pPr>
            <a:r>
              <a:rPr/>
              <a:t>Create a pyATS device object from testbed</a:t>
            </a:r>
          </a:p>
          <a:p>
            <a:pPr lvl="1" indent="0">
              <a:buNone/>
            </a:pPr>
            <a:r>
              <a:rPr>
                <a:latin typeface="Courier"/>
              </a:rPr>
              <a:t>vagrant_iosxe1 </a:t>
            </a:r>
            <a:r>
              <a:rPr>
                <a:solidFill>
                  <a:srgbClr val="666666"/>
                </a:solidFill>
                <a:latin typeface="Courier"/>
              </a:rPr>
              <a:t>=</a:t>
            </a:r>
            <a:r>
              <a:rPr>
                <a:latin typeface="Courier"/>
              </a:rPr>
              <a:t> genie_testbed.devices[</a:t>
            </a:r>
            <a:r>
              <a:rPr>
                <a:solidFill>
                  <a:srgbClr val="4070A0"/>
                </a:solidFill>
                <a:latin typeface="Courier"/>
              </a:rPr>
              <a:t>"vagrant-iosxe1"</a:t>
            </a:r>
            <a:r>
              <a:rPr>
                <a:latin typeface="Courier"/>
              </a:rPr>
              <a:t>]</a:t>
            </a:r>
          </a:p>
          <a:p>
            <a:pPr lvl="0" indent="-342900" marL="342900">
              <a:buAutoNum type="arabicPeriod"/>
            </a:pPr>
            <a:r>
              <a:rPr/>
              <a:t>Connect to the device</a:t>
            </a:r>
          </a:p>
          <a:p>
            <a:pPr lvl="1" indent="0">
              <a:buNone/>
            </a:pPr>
            <a:r>
              <a:rPr>
                <a:latin typeface="Courier"/>
              </a:rPr>
              <a:t>vagrant_iosxe1.connect()</a:t>
            </a:r>
          </a:p>
          <a:p>
            <a:pPr lvl="1"/>
            <a:r>
              <a:rPr/>
              <a:t>pyATS establishes a connection to the device</a:t>
            </a:r>
          </a:p>
          <a:p>
            <a:pPr lvl="0" indent="-342900" marL="342900">
              <a:buAutoNum type="arabicPeriod"/>
            </a:pPr>
            <a:r>
              <a:rPr/>
              <a:t>Create an abstract device to standardize Python API and code for platform</a:t>
            </a:r>
          </a:p>
          <a:p>
            <a:pPr lvl="1" indent="0">
              <a:buNone/>
            </a:pPr>
            <a:r>
              <a:rPr>
                <a:latin typeface="Courier"/>
              </a:rPr>
              <a:t>vagrant_iosxe1_abstract </a:t>
            </a:r>
            <a:r>
              <a:rPr>
                <a:solidFill>
                  <a:srgbClr val="666666"/>
                </a:solidFill>
                <a:latin typeface="Courier"/>
              </a:rPr>
              <a:t>=</a:t>
            </a:r>
            <a:r>
              <a:rPr>
                <a:latin typeface="Courier"/>
              </a:rPr>
              <a:t> Lookup.from_device(vagrant_iosxe1)</a:t>
            </a:r>
          </a:p>
          <a:p>
            <a:pPr lvl="0" indent="-342900" marL="342900">
              <a:buAutoNum type="arabicPeriod"/>
            </a:pPr>
            <a:r>
              <a:rPr/>
              <a:t>Using the abstract device, learn about the Interfaces on the end device</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Print out the interface details that were learned</a:t>
            </a:r>
          </a:p>
          <a:p>
            <a:pPr lvl="1" indent="0">
              <a:buNone/>
            </a:pPr>
            <a:r>
              <a:rPr>
                <a:latin typeface="Courier"/>
              </a:rPr>
              <a:t>vagrant_iosxe1_interfaces.info</a:t>
            </a:r>
          </a:p>
          <a:p>
            <a:pPr lvl="0" indent="-342900" marL="342900">
              <a:buAutoNum type="arabicPeriod"/>
            </a:pPr>
            <a:r>
              <a:rPr/>
              <a:t>Display a single interface from the device</a:t>
            </a:r>
          </a:p>
          <a:p>
            <a:pPr lvl="1" indent="0">
              <a:buNone/>
            </a:pPr>
            <a:r>
              <a:rPr>
                <a:latin typeface="Courier"/>
              </a:rPr>
              <a:t>vagrant_iosxe1_interfaces.info[</a:t>
            </a:r>
            <a:r>
              <a:rPr>
                <a:solidFill>
                  <a:srgbClr val="4070A0"/>
                </a:solidFill>
                <a:latin typeface="Courier"/>
              </a:rPr>
              <a:t>"GigabitEthernet1"</a:t>
            </a:r>
            <a:r>
              <a:rPr>
                <a:latin typeface="Courier"/>
              </a:rPr>
              <a:t>]</a:t>
            </a:r>
          </a:p>
          <a:p>
            <a:pPr lvl="0" indent="-342900" marL="342900">
              <a:buAutoNum type="arabicPeriod"/>
            </a:pPr>
            <a:r>
              <a:rPr/>
              <a:t>Print the mac address for the interface</a:t>
            </a:r>
          </a:p>
          <a:p>
            <a:pPr lvl="1" indent="0">
              <a:buNone/>
            </a:pPr>
            <a:r>
              <a:rPr>
                <a:latin typeface="Courier"/>
              </a:rPr>
              <a:t>vagrant_iosxe1_interfaces.info[</a:t>
            </a:r>
            <a:r>
              <a:rPr>
                <a:solidFill>
                  <a:srgbClr val="4070A0"/>
                </a:solidFill>
                <a:latin typeface="Courier"/>
              </a:rPr>
              <a:t>"GigabitEthernet1"</a:t>
            </a:r>
            <a:r>
              <a:rPr>
                <a:latin typeface="Courier"/>
              </a:rPr>
              <a:t>][</a:t>
            </a:r>
            <a:r>
              <a:rPr>
                <a:solidFill>
                  <a:srgbClr val="4070A0"/>
                </a:solidFill>
                <a:latin typeface="Courier"/>
              </a:rPr>
              <a:t>"mac_address"</a:t>
            </a:r>
            <a:r>
              <a:rPr>
                <a:latin typeface="Courier"/>
              </a:rPr>
              <a:t>]</a:t>
            </a:r>
          </a:p>
          <a:p>
            <a:pPr lvl="0" indent="-342900" marL="342900">
              <a:buAutoNum type="arabicPeriod"/>
            </a:pPr>
            <a:r>
              <a:rPr/>
              <a:t>Notice that there was no parsing of command line output needed to access this data</a:t>
            </a:r>
          </a:p>
          <a:p>
            <a:pPr lvl="0" indent="-342900" marL="342900">
              <a:buAutoNum type="arabicPeriod"/>
            </a:pPr>
            <a:r>
              <a:rPr/>
              <a:t>Execute a command on the device and print the output</a:t>
            </a:r>
          </a:p>
          <a:p>
            <a:pPr lvl="1" indent="0">
              <a:buNone/>
            </a:pPr>
            <a:r>
              <a:rPr>
                <a:latin typeface="Courier"/>
              </a:rPr>
              <a:t>print(vagrant_iosxe1.execute(</a:t>
            </a:r>
            <a:r>
              <a:rPr>
                <a:solidFill>
                  <a:srgbClr val="4070A0"/>
                </a:solidFill>
                <a:latin typeface="Courier"/>
              </a:rPr>
              <a:t>"show version"</a:t>
            </a:r>
            <a:r>
              <a:rPr>
                <a:latin typeface="Courier"/>
              </a:rPr>
              <a:t>))</a:t>
            </a:r>
          </a:p>
          <a:p>
            <a:pPr lvl="0" indent="-342900" marL="342900">
              <a:buAutoNum type="arabicPeriod"/>
            </a:pPr>
            <a:r>
              <a:rPr/>
              <a:t>Or store the output into a variable</a:t>
            </a:r>
          </a:p>
          <a:p>
            <a:pPr lvl="1" indent="0">
              <a:buNone/>
            </a:pPr>
            <a:r>
              <a:rPr>
                <a:latin typeface="Courier"/>
              </a:rPr>
              <a:t>version </a:t>
            </a:r>
            <a:r>
              <a:rPr>
                <a:solidFill>
                  <a:srgbClr val="666666"/>
                </a:solidFill>
                <a:latin typeface="Courier"/>
              </a:rPr>
              <a:t>=</a:t>
            </a:r>
            <a:r>
              <a:rPr>
                <a:latin typeface="Courier"/>
              </a:rPr>
              <a:t> vagrant_iosxe1.execute(</a:t>
            </a:r>
            <a:r>
              <a:rPr>
                <a:solidFill>
                  <a:srgbClr val="4070A0"/>
                </a:solidFill>
                <a:latin typeface="Courier"/>
              </a:rPr>
              <a:t>"show version"</a:t>
            </a:r>
            <a:r>
              <a:rPr>
                <a:latin typeface="Courier"/>
              </a:rPr>
              <a:t>)</a:t>
            </a:r>
          </a:p>
          <a:p>
            <a:pPr lvl="0" indent="-342900" marL="342900">
              <a:buAutoNum type="arabicPeriod"/>
            </a:pPr>
            <a:r>
              <a:rPr/>
              <a:t>Send a configuration command to the device</a:t>
            </a:r>
          </a:p>
          <a:p>
            <a:pPr lvl="1" indent="0">
              <a:buNone/>
            </a:pPr>
            <a:r>
              <a:rPr>
                <a:latin typeface="Courier"/>
              </a:rPr>
              <a:t>vagrant_iosxe1.configure(</a:t>
            </a:r>
            <a:r>
              <a:rPr>
                <a:solidFill>
                  <a:srgbClr val="4070A0"/>
                </a:solidFill>
                <a:latin typeface="Courier"/>
              </a:rPr>
              <a:t>"ntp server 10.10.10.10"</a:t>
            </a:r>
            <a:r>
              <a:rPr>
                <a:latin typeface="Courier"/>
              </a:rPr>
              <a:t>)</a:t>
            </a:r>
          </a:p>
          <a:p>
            <a:pPr lvl="0" indent="-342900" marL="342900">
              <a:buAutoNum type="arabicPeriod"/>
            </a:pPr>
            <a:r>
              <a:rPr/>
              <a:t>Create a configuration command list and send to the device</a:t>
            </a:r>
          </a:p>
          <a:p>
            <a:pPr lvl="1" indent="0">
              <a:buNone/>
            </a:pPr>
            <a:r>
              <a:rPr>
                <a:latin typeface="Courier"/>
              </a:rPr>
              <a:t>config_loopback </a:t>
            </a:r>
            <a:r>
              <a:rPr>
                <a:solidFill>
                  <a:srgbClr val="666666"/>
                </a:solidFill>
                <a:latin typeface="Courier"/>
              </a:rPr>
              <a:t>=</a:t>
            </a:r>
            <a:r>
              <a:rPr>
                <a:latin typeface="Courier"/>
              </a:rPr>
              <a:t> [</a:t>
            </a:r>
            <a:br/>
            <a:r>
              <a:rPr>
                <a:latin typeface="Courier"/>
              </a:rPr>
              <a:t>                    </a:t>
            </a:r>
            <a:r>
              <a:rPr>
                <a:solidFill>
                  <a:srgbClr val="4070A0"/>
                </a:solidFill>
                <a:latin typeface="Courier"/>
              </a:rPr>
              <a:t>"interface Loopback201"</a:t>
            </a:r>
            <a:r>
              <a:rPr>
                <a:latin typeface="Courier"/>
              </a:rPr>
              <a:t>,</a:t>
            </a:r>
            <a:br/>
            <a:r>
              <a:rPr>
                <a:latin typeface="Courier"/>
              </a:rPr>
              <a:t>                    </a:t>
            </a:r>
            <a:r>
              <a:rPr>
                <a:solidFill>
                  <a:srgbClr val="4070A0"/>
                </a:solidFill>
                <a:latin typeface="Courier"/>
              </a:rPr>
              <a:t>"description Configured by pyATS"</a:t>
            </a:r>
            <a:r>
              <a:rPr>
                <a:latin typeface="Courier"/>
              </a:rPr>
              <a:t>,</a:t>
            </a:r>
            <a:br/>
            <a:r>
              <a:rPr>
                <a:latin typeface="Courier"/>
              </a:rPr>
              <a:t>                    </a:t>
            </a:r>
            <a:r>
              <a:rPr>
                <a:solidFill>
                  <a:srgbClr val="4070A0"/>
                </a:solidFill>
                <a:latin typeface="Courier"/>
              </a:rPr>
              <a:t>"ip address 172.16.201.1 255.255.255.0"</a:t>
            </a:r>
            <a:r>
              <a:rPr>
                <a:latin typeface="Courier"/>
              </a:rPr>
              <a:t>,</a:t>
            </a:r>
            <a:br/>
            <a:r>
              <a:rPr>
                <a:latin typeface="Courier"/>
              </a:rPr>
              <a:t>                    </a:t>
            </a:r>
            <a:r>
              <a:rPr>
                <a:solidFill>
                  <a:srgbClr val="4070A0"/>
                </a:solidFill>
                <a:latin typeface="Courier"/>
              </a:rPr>
              <a:t>"no shut"</a:t>
            </a:r>
            <a:br/>
            <a:r>
              <a:rPr>
                <a:latin typeface="Courier"/>
              </a:rPr>
              <a:t>                  ]</a:t>
            </a:r>
            <a:br/>
            <a:r>
              <a:rPr>
                <a:latin typeface="Courier"/>
              </a:rPr>
              <a:t>vagrant_iosxe1.configure(config_loopback)</a:t>
            </a:r>
          </a:p>
          <a:p>
            <a:pPr lvl="0" indent="-342900" marL="342900">
              <a:buAutoNum type="arabicPeriod"/>
            </a:pPr>
            <a:r>
              <a:rPr/>
              <a:t>Re-learn the interfaces</a:t>
            </a:r>
          </a:p>
          <a:p>
            <a:pPr lvl="1" indent="0">
              <a:buNone/>
            </a:pPr>
            <a:r>
              <a:rPr>
                <a:latin typeface="Courier"/>
              </a:rPr>
              <a:t>vagrant_iosxe1_interfaces </a:t>
            </a:r>
            <a:r>
              <a:rPr>
                <a:solidFill>
                  <a:srgbClr val="666666"/>
                </a:solidFill>
                <a:latin typeface="Courier"/>
              </a:rPr>
              <a:t>=</a:t>
            </a:r>
            <a:r>
              <a:rPr>
                <a:latin typeface="Courier"/>
              </a:rPr>
              <a:t> vagrant_iosxe1_abstract.ops.interface.interface.Interface(vagrant_iosxe1)</a:t>
            </a:r>
            <a:br/>
            <a:r>
              <a:rPr>
                <a:latin typeface="Courier"/>
              </a:rPr>
              <a:t>vagrant_iosxe1_interfaces.learn()</a:t>
            </a:r>
          </a:p>
          <a:p>
            <a:pPr lvl="0" indent="-342900" marL="342900">
              <a:buAutoNum type="arabicPeriod"/>
            </a:pPr>
            <a:r>
              <a:rPr/>
              <a:t>Get details about new interface</a:t>
            </a:r>
          </a:p>
          <a:p>
            <a:pPr lvl="1" indent="0">
              <a:buNone/>
            </a:pPr>
            <a:r>
              <a:rPr>
                <a:latin typeface="Courier"/>
              </a:rPr>
              <a:t>vagrant_iosxe1_interfaces.info[</a:t>
            </a:r>
            <a:r>
              <a:rPr>
                <a:solidFill>
                  <a:srgbClr val="4070A0"/>
                </a:solidFill>
                <a:latin typeface="Courier"/>
              </a:rPr>
              <a:t>"Loopback201"</a:t>
            </a:r>
            <a:r>
              <a:rPr>
                <a:latin typeface="Courier"/>
              </a:rPr>
              <a:t>]</a:t>
            </a:r>
          </a:p>
          <a:p>
            <a:pPr lvl="0" indent="-342900" marL="342900">
              <a:buAutoNum type="arabicPeriod"/>
            </a:pPr>
            <a:r>
              <a:rPr/>
              <a:t>Disconnect from the devices</a:t>
            </a:r>
          </a:p>
          <a:p>
            <a:pPr lvl="1" indent="0">
              <a:buNone/>
            </a:pPr>
            <a:r>
              <a:rPr>
                <a:latin typeface="Courier"/>
              </a:rPr>
              <a:t>vagrant_iosxe1.disconnect()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2022-04-22T22:37:43Z</dcterms:created>
  <dcterms:modified xsi:type="dcterms:W3CDTF">2022-04-22T22:37:43Z</dcterms:modified>
</cp:coreProperties>
</file>

<file path=docProps/custom.xml><?xml version="1.0" encoding="utf-8"?>
<Properties xmlns="http://schemas.openxmlformats.org/officeDocument/2006/custom-properties" xmlns:vt="http://schemas.openxmlformats.org/officeDocument/2006/docPropsVTypes"/>
</file>