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Widget Basics</a:t>
            </a:r>
          </a:p>
        </p:txBody>
      </p:sp>
      <p:sp>
        <p:nvSpPr>
          <p:cNvPr id="3" name="Content Placeholder 2"/>
          <p:cNvSpPr>
            <a:spLocks noGrp="1"/>
          </p:cNvSpPr>
          <p:nvPr>
            <p:ph idx="1"/>
          </p:nvPr>
        </p:nvSpPr>
        <p:spPr/>
        <p:txBody>
          <a:bodyPr/>
          <a:lstStyle/>
          <a:p>
            <a:pPr lvl="0" indent="0" marL="0">
              <a:buNone/>
            </a:pPr>
            <a:r>
              <a:rPr/>
              <a:t>In this lecture we will continue to build off our understanding of </a:t>
            </a:r>
            <a:r>
              <a:rPr b="1"/>
              <a:t>interact</a:t>
            </a:r>
            <a:r>
              <a:rPr/>
              <a:t> and </a:t>
            </a:r>
            <a:r>
              <a:rPr b="1"/>
              <a:t>interactive</a:t>
            </a:r>
            <a:r>
              <a:rPr/>
              <a:t> to begin using full widgets!</a:t>
            </a:r>
          </a:p>
          <a:p>
            <a:pPr lvl="0" indent="0" marL="0">
              <a:spcBef>
                <a:spcPts val="3000"/>
              </a:spcBef>
              <a:buNone/>
            </a:pPr>
            <a:r>
              <a:rPr b="1"/>
              <a:t>What are widgets?</a:t>
            </a:r>
          </a:p>
          <a:p>
            <a:pPr lvl="0" indent="0" marL="0">
              <a:buNone/>
            </a:pPr>
            <a:r>
              <a:rPr/>
              <a:t>Widgets are eventful python objects that have a representation in the browser, often as a control like a slider, textbox, etc.</a:t>
            </a:r>
          </a:p>
          <a:p>
            <a:pPr lvl="0" indent="0" marL="0">
              <a:spcBef>
                <a:spcPts val="3000"/>
              </a:spcBef>
              <a:buNone/>
            </a:pPr>
            <a:r>
              <a:rPr b="1"/>
              <a:t>What can they be used for?</a:t>
            </a:r>
          </a:p>
          <a:p>
            <a:pPr lvl="0" indent="0" marL="0">
              <a:buNone/>
            </a:pPr>
            <a:r>
              <a:rPr/>
              <a:t>You can use widgets to build </a:t>
            </a:r>
            <a:r>
              <a:rPr b="1"/>
              <a:t>interactive GUIs</a:t>
            </a:r>
            <a:r>
              <a:rPr/>
              <a:t> for your notebooks.</a:t>
            </a:r>
            <a:br/>
            <a:r>
              <a:rPr/>
              <a:t>You can also use widgets to </a:t>
            </a:r>
            <a:r>
              <a:rPr b="1"/>
              <a:t>synchronize stateful and stateless information</a:t>
            </a:r>
            <a:r>
              <a:rPr/>
              <a:t> between Python and JavaScript.</a:t>
            </a:r>
          </a:p>
          <a:p>
            <a:pPr lvl="0" indent="0" marL="0">
              <a:spcBef>
                <a:spcPts val="3000"/>
              </a:spcBef>
              <a:buNone/>
            </a:pPr>
            <a:r>
              <a:rPr b="1"/>
              <a:t>Using widgets</a:t>
            </a:r>
          </a:p>
          <a:p>
            <a:pPr lvl="0" indent="0" marL="0">
              <a:buNone/>
            </a:pPr>
            <a:r>
              <a:rPr/>
              <a:t>To use the widget framework, you need to import </a:t>
            </a:r>
            <a:r>
              <a:rPr>
                <a:latin typeface="Courier"/>
              </a:rPr>
              <a:t>ipywidgets</a:t>
            </a:r>
            <a:r>
              <a:rPr/>
              <a:t>.</a:t>
            </a:r>
          </a:p>
          <a:p>
            <a:pPr lvl="0" indent="0">
              <a:buNone/>
            </a:pPr>
            <a:r>
              <a:rPr>
                <a:latin typeface="Courier"/>
              </a:rPr>
              <a:t>import ipywidgets as widgets</a:t>
            </a:r>
          </a:p>
          <a:p>
            <a:pPr lvl="0" indent="0" marL="0">
              <a:spcBef>
                <a:spcPts val="3000"/>
              </a:spcBef>
              <a:buNone/>
            </a:pPr>
            <a:r>
              <a:rPr b="1"/>
              <a:t>repr</a:t>
            </a:r>
          </a:p>
          <a:p>
            <a:pPr lvl="0" indent="0" marL="0">
              <a:buNone/>
            </a:pPr>
            <a:r>
              <a:rPr/>
              <a:t>Widgets have their own display </a:t>
            </a:r>
            <a:r>
              <a:rPr>
                <a:latin typeface="Courier"/>
              </a:rPr>
              <a:t>repr</a:t>
            </a:r>
            <a:r>
              <a:rPr/>
              <a:t> which allows them to be displayed using IPython’s display framework. Constructing and returning an </a:t>
            </a:r>
            <a:r>
              <a:rPr>
                <a:latin typeface="Courier"/>
              </a:rPr>
              <a:t>IntSlider</a:t>
            </a:r>
            <a:r>
              <a:rPr/>
              <a:t> automatically displays the widget (as seen below). Widgets are displayed inside the output area below the code cell. Clearing cell output will also remove the widget.</a:t>
            </a:r>
          </a:p>
          <a:p>
            <a:pPr lvl="0" indent="0">
              <a:buNone/>
            </a:pPr>
            <a:r>
              <a:rPr>
                <a:latin typeface="Courier"/>
              </a:rPr>
              <a:t>widgets.IntSlider()</a:t>
            </a:r>
          </a:p>
          <a:p>
            <a:pPr lvl="0" indent="0" marL="0">
              <a:buNone/>
            </a:pPr>
            <a:r>
              <a:rPr/>
              <a:t>Failed to display Jupyter Widget of type IntSlider.</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marL="0">
              <a:spcBef>
                <a:spcPts val="3000"/>
              </a:spcBef>
              <a:buNone/>
            </a:pPr>
            <a:r>
              <a:rPr b="1"/>
              <a:t>display()</a:t>
            </a:r>
          </a:p>
          <a:p>
            <a:pPr lvl="0" indent="0" marL="0">
              <a:buNone/>
            </a:pPr>
            <a:r>
              <a:rPr/>
              <a:t>You can also explicitly display the widget using </a:t>
            </a:r>
            <a:r>
              <a:rPr>
                <a:latin typeface="Courier"/>
              </a:rPr>
              <a:t>display(...)</a:t>
            </a:r>
            <a:r>
              <a:rPr/>
              <a:t>.</a:t>
            </a:r>
          </a:p>
          <a:p>
            <a:pPr lvl="0" indent="0">
              <a:buNone/>
            </a:pPr>
            <a:r>
              <a:rPr>
                <a:latin typeface="Courier"/>
              </a:rPr>
              <a:t>from IPython.display import display</a:t>
            </a:r>
            <a:br/>
            <a:r>
              <a:rPr>
                <a:latin typeface="Courier"/>
              </a:rPr>
              <a:t>w </a:t>
            </a:r>
            <a:r>
              <a:rPr>
                <a:solidFill>
                  <a:srgbClr val="666666"/>
                </a:solidFill>
                <a:latin typeface="Courier"/>
              </a:rPr>
              <a:t>=</a:t>
            </a:r>
            <a:r>
              <a:rPr>
                <a:latin typeface="Courier"/>
              </a:rPr>
              <a:t> widgets.IntSlider()</a:t>
            </a:r>
            <a:br/>
            <a:r>
              <a:rPr>
                <a:latin typeface="Courier"/>
              </a:rPr>
              <a:t>display(w)</a:t>
            </a:r>
          </a:p>
          <a:p>
            <a:pPr lvl="0" indent="0" marL="0">
              <a:buNone/>
            </a:pPr>
            <a:r>
              <a:rPr/>
              <a:t>Failed to display Jupyter Widget of type IntSlider.</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marL="0">
              <a:spcBef>
                <a:spcPts val="3000"/>
              </a:spcBef>
              <a:buNone/>
            </a:pPr>
            <a:r>
              <a:rPr b="1"/>
              <a:t>Multiple display() calls</a:t>
            </a:r>
          </a:p>
          <a:p>
            <a:pPr lvl="0" indent="0" marL="0">
              <a:buNone/>
            </a:pPr>
            <a:r>
              <a:rPr/>
              <a:t>If you display the same widget twice, the displayed instances in the front-end will remain in sync with each other. Try dragging the slider below and watch the slider above.</a:t>
            </a:r>
          </a:p>
          <a:p>
            <a:pPr lvl="0" indent="0">
              <a:buNone/>
            </a:pPr>
            <a:r>
              <a:rPr>
                <a:latin typeface="Courier"/>
              </a:rPr>
              <a:t>display(w)</a:t>
            </a:r>
          </a:p>
          <a:p>
            <a:pPr lvl="0" indent="0" marL="0">
              <a:buNone/>
            </a:pPr>
            <a:r>
              <a:rPr/>
              <a:t>Failed to display Jupyter Widget of type IntSlider.</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marL="0">
              <a:spcBef>
                <a:spcPts val="3000"/>
              </a:spcBef>
              <a:buNone/>
            </a:pPr>
            <a:r>
              <a:rPr b="1"/>
              <a:t>Closing widgets</a:t>
            </a:r>
          </a:p>
          <a:p>
            <a:pPr lvl="0" indent="0" marL="0">
              <a:buNone/>
            </a:pPr>
            <a:r>
              <a:rPr/>
              <a:t>You can close a widget by calling its </a:t>
            </a:r>
            <a:r>
              <a:rPr>
                <a:latin typeface="Courier"/>
              </a:rPr>
              <a:t>close()</a:t>
            </a:r>
            <a:r>
              <a:rPr/>
              <a:t> method.</a:t>
            </a:r>
          </a:p>
          <a:p>
            <a:pPr lvl="0" indent="0">
              <a:buNone/>
            </a:pPr>
            <a:r>
              <a:rPr>
                <a:latin typeface="Courier"/>
              </a:rPr>
              <a:t>display(w)</a:t>
            </a:r>
          </a:p>
          <a:p>
            <a:pPr lvl="0" indent="0" marL="0">
              <a:buNone/>
            </a:pPr>
            <a:r>
              <a:rPr/>
              <a:t>Failed to display Jupyter Widget of type IntSlider.</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a:buNone/>
            </a:pPr>
            <a:r>
              <a:rPr>
                <a:latin typeface="Courier"/>
              </a:rPr>
              <a:t>w.close()</a:t>
            </a:r>
          </a:p>
          <a:p>
            <a:pPr lvl="0" indent="0" marL="0">
              <a:spcBef>
                <a:spcPts val="3000"/>
              </a:spcBef>
              <a:buNone/>
            </a:pPr>
            <a:r>
              <a:rPr b="1"/>
              <a:t>Widget properties</a:t>
            </a:r>
          </a:p>
          <a:p>
            <a:pPr lvl="0" indent="0" marL="0">
              <a:buNone/>
            </a:pPr>
            <a:r>
              <a:rPr/>
              <a:t>All of the IPython widgets share a similar naming scheme. To read the value of a widget, you can query its </a:t>
            </a:r>
            <a:r>
              <a:rPr>
                <a:latin typeface="Courier"/>
              </a:rPr>
              <a:t>value</a:t>
            </a:r>
            <a:r>
              <a:rPr/>
              <a:t> property.</a:t>
            </a:r>
          </a:p>
          <a:p>
            <a:pPr lvl="0" indent="0">
              <a:buNone/>
            </a:pPr>
            <a:r>
              <a:rPr>
                <a:latin typeface="Courier"/>
              </a:rPr>
              <a:t>w </a:t>
            </a:r>
            <a:r>
              <a:rPr>
                <a:solidFill>
                  <a:srgbClr val="666666"/>
                </a:solidFill>
                <a:latin typeface="Courier"/>
              </a:rPr>
              <a:t>=</a:t>
            </a:r>
            <a:r>
              <a:rPr>
                <a:latin typeface="Courier"/>
              </a:rPr>
              <a:t> widgets.IntSlider()</a:t>
            </a:r>
            <a:br/>
            <a:r>
              <a:rPr>
                <a:latin typeface="Courier"/>
              </a:rPr>
              <a:t>display(w)</a:t>
            </a:r>
          </a:p>
          <a:p>
            <a:pPr lvl="0" indent="0" marL="0">
              <a:buNone/>
            </a:pPr>
            <a:r>
              <a:rPr/>
              <a:t>Failed to display Jupyter Widget of type IntSlider.</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a:buNone/>
            </a:pPr>
            <a:r>
              <a:rPr>
                <a:latin typeface="Courier"/>
              </a:rPr>
              <a:t>w.value</a:t>
            </a:r>
          </a:p>
          <a:p>
            <a:pPr lvl="0" indent="0">
              <a:buNone/>
            </a:pPr>
            <a:r>
              <a:rPr>
                <a:latin typeface="Courier"/>
              </a:rPr>
              <a:t>0</a:t>
            </a:r>
          </a:p>
          <a:p>
            <a:pPr lvl="0" indent="0" marL="0">
              <a:buNone/>
            </a:pPr>
            <a:r>
              <a:rPr/>
              <a:t>Similarly, to set a widget’s value, you can set its </a:t>
            </a:r>
            <a:r>
              <a:rPr>
                <a:latin typeface="Courier"/>
              </a:rPr>
              <a:t>value</a:t>
            </a:r>
            <a:r>
              <a:rPr/>
              <a:t> property.</a:t>
            </a:r>
          </a:p>
          <a:p>
            <a:pPr lvl="0" indent="0">
              <a:buNone/>
            </a:pPr>
            <a:r>
              <a:rPr>
                <a:latin typeface="Courier"/>
              </a:rPr>
              <a:t>w.value </a:t>
            </a:r>
            <a:r>
              <a:rPr>
                <a:solidFill>
                  <a:srgbClr val="666666"/>
                </a:solidFill>
                <a:latin typeface="Courier"/>
              </a:rPr>
              <a:t>=</a:t>
            </a:r>
            <a:r>
              <a:rPr>
                <a:latin typeface="Courier"/>
              </a:rPr>
              <a:t> </a:t>
            </a:r>
            <a:r>
              <a:rPr>
                <a:solidFill>
                  <a:srgbClr val="40A070"/>
                </a:solidFill>
                <a:latin typeface="Courier"/>
              </a:rPr>
              <a:t>100</a:t>
            </a:r>
          </a:p>
          <a:p>
            <a:pPr lvl="0" indent="0" marL="0">
              <a:spcBef>
                <a:spcPts val="3000"/>
              </a:spcBef>
              <a:buNone/>
            </a:pPr>
            <a:r>
              <a:rPr b="1"/>
              <a:t>Keys</a:t>
            </a:r>
          </a:p>
          <a:p>
            <a:pPr lvl="0" indent="0" marL="0">
              <a:buNone/>
            </a:pPr>
            <a:r>
              <a:rPr/>
              <a:t>In addition to </a:t>
            </a:r>
            <a:r>
              <a:rPr>
                <a:latin typeface="Courier"/>
              </a:rPr>
              <a:t>value</a:t>
            </a:r>
            <a:r>
              <a:rPr/>
              <a:t>, most widgets share </a:t>
            </a:r>
            <a:r>
              <a:rPr>
                <a:latin typeface="Courier"/>
              </a:rPr>
              <a:t>keys</a:t>
            </a:r>
            <a:r>
              <a:rPr/>
              <a:t>, </a:t>
            </a:r>
            <a:r>
              <a:rPr>
                <a:latin typeface="Courier"/>
              </a:rPr>
              <a:t>description</a:t>
            </a:r>
            <a:r>
              <a:rPr/>
              <a:t>, and </a:t>
            </a:r>
            <a:r>
              <a:rPr>
                <a:latin typeface="Courier"/>
              </a:rPr>
              <a:t>disabled</a:t>
            </a:r>
            <a:r>
              <a:rPr/>
              <a:t>. To see the entire list of synchronized, stateful properties of any specific widget, you can query the </a:t>
            </a:r>
            <a:r>
              <a:rPr>
                <a:latin typeface="Courier"/>
              </a:rPr>
              <a:t>keys</a:t>
            </a:r>
            <a:r>
              <a:rPr/>
              <a:t> property.</a:t>
            </a:r>
          </a:p>
          <a:p>
            <a:pPr lvl="0" indent="0">
              <a:buNone/>
            </a:pPr>
            <a:r>
              <a:rPr>
                <a:latin typeface="Courier"/>
              </a:rPr>
              <a:t>w.keys</a:t>
            </a:r>
          </a:p>
          <a:p>
            <a:pPr lvl="0" indent="0">
              <a:buNone/>
            </a:pPr>
            <a:r>
              <a:rPr>
                <a:latin typeface="Courier"/>
              </a:rPr>
              <a:t>['_dom_classes',
 '_model_module',
 '_model_module_version',
 '_model_name',
 '_view_count',
 '_view_module',
 '_view_module_version',
 '_view_name',
 'continuous_update',
 'description',
 'disabled',
 'layout',
 'max',
 'min',
 'orientation',
 'readout',
 'readout_format',
 'step',
 'style',
 'value']</a:t>
            </a:r>
          </a:p>
          <a:p>
            <a:pPr lvl="0" indent="0" marL="0">
              <a:spcBef>
                <a:spcPts val="3000"/>
              </a:spcBef>
              <a:buNone/>
            </a:pPr>
            <a:r>
              <a:rPr b="1"/>
              <a:t>Shorthand for setting the initial values of widget properties</a:t>
            </a:r>
          </a:p>
          <a:p>
            <a:pPr lvl="0" indent="0" marL="0">
              <a:buNone/>
            </a:pPr>
            <a:r>
              <a:rPr/>
              <a:t>While creating a widget, you can set some or all of the initial values of that widget by defining them as keyword arguments in the widget’s constructor (as seen below).</a:t>
            </a:r>
          </a:p>
          <a:p>
            <a:pPr lvl="0" indent="0">
              <a:buNone/>
            </a:pPr>
            <a:r>
              <a:rPr>
                <a:latin typeface="Courier"/>
              </a:rPr>
              <a:t>widgets.Text(value</a:t>
            </a:r>
            <a:r>
              <a:rPr>
                <a:solidFill>
                  <a:srgbClr val="666666"/>
                </a:solidFill>
                <a:latin typeface="Courier"/>
              </a:rPr>
              <a:t>=</a:t>
            </a:r>
            <a:r>
              <a:rPr>
                <a:solidFill>
                  <a:srgbClr val="4070A0"/>
                </a:solidFill>
                <a:latin typeface="Courier"/>
              </a:rPr>
              <a:t>'Hello World!'</a:t>
            </a:r>
            <a:r>
              <a:rPr>
                <a:latin typeface="Courier"/>
              </a:rPr>
              <a:t>, disabled</a:t>
            </a:r>
            <a:r>
              <a:rPr>
                <a:solidFill>
                  <a:srgbClr val="666666"/>
                </a:solidFill>
                <a:latin typeface="Courier"/>
              </a:rPr>
              <a:t>=</a:t>
            </a:r>
            <a:r>
              <a:rPr>
                <a:solidFill>
                  <a:srgbClr val="19177C"/>
                </a:solidFill>
                <a:latin typeface="Courier"/>
              </a:rPr>
              <a:t>True</a:t>
            </a:r>
            <a:r>
              <a:rPr>
                <a:latin typeface="Courier"/>
              </a:rPr>
              <a:t>)</a:t>
            </a:r>
          </a:p>
          <a:p>
            <a:pPr lvl="0" indent="0" marL="0">
              <a:buNone/>
            </a:pPr>
            <a:r>
              <a:rPr/>
              <a:t>Failed to display Jupyter Widget of type Text.</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marL="0">
              <a:spcBef>
                <a:spcPts val="3000"/>
              </a:spcBef>
              <a:buNone/>
            </a:pPr>
            <a:r>
              <a:rPr b="1"/>
              <a:t>Linking two similar widgets</a:t>
            </a:r>
          </a:p>
          <a:p>
            <a:pPr lvl="0" indent="0" marL="0">
              <a:buNone/>
            </a:pPr>
            <a:r>
              <a:rPr/>
              <a:t>If you need to display the same value two different ways, you’ll have to use two different widgets. Instead of attempting to manually synchronize the values of the two widgets, you can use the </a:t>
            </a:r>
            <a:r>
              <a:rPr>
                <a:latin typeface="Courier"/>
              </a:rPr>
              <a:t>link</a:t>
            </a:r>
            <a:r>
              <a:rPr/>
              <a:t> or </a:t>
            </a:r>
            <a:r>
              <a:rPr>
                <a:latin typeface="Courier"/>
              </a:rPr>
              <a:t>jslink</a:t>
            </a:r>
            <a:r>
              <a:rPr/>
              <a:t> function to link two properties together (the difference between these is discussed in Widget Events). Below, the values of two widgets are linked together.</a:t>
            </a:r>
          </a:p>
          <a:p>
            <a:pPr lvl="0" indent="0">
              <a:buNone/>
            </a:pPr>
            <a:r>
              <a:rPr>
                <a:latin typeface="Courier"/>
              </a:rPr>
              <a:t>a </a:t>
            </a:r>
            <a:r>
              <a:rPr>
                <a:solidFill>
                  <a:srgbClr val="666666"/>
                </a:solidFill>
                <a:latin typeface="Courier"/>
              </a:rPr>
              <a:t>=</a:t>
            </a:r>
            <a:r>
              <a:rPr>
                <a:latin typeface="Courier"/>
              </a:rPr>
              <a:t> widgets.FloatText()</a:t>
            </a:r>
            <a:br/>
            <a:r>
              <a:rPr>
                <a:latin typeface="Courier"/>
              </a:rPr>
              <a:t>b </a:t>
            </a:r>
            <a:r>
              <a:rPr>
                <a:solidFill>
                  <a:srgbClr val="666666"/>
                </a:solidFill>
                <a:latin typeface="Courier"/>
              </a:rPr>
              <a:t>=</a:t>
            </a:r>
            <a:r>
              <a:rPr>
                <a:latin typeface="Courier"/>
              </a:rPr>
              <a:t> widgets.FloatSlider()</a:t>
            </a:r>
            <a:br/>
            <a:r>
              <a:rPr>
                <a:latin typeface="Courier"/>
              </a:rPr>
              <a:t>display(a,b)</a:t>
            </a:r>
            <a:br/>
            <a:br/>
            <a:r>
              <a:rPr>
                <a:latin typeface="Courier"/>
              </a:rPr>
              <a:t>mylink </a:t>
            </a:r>
            <a:r>
              <a:rPr>
                <a:solidFill>
                  <a:srgbClr val="666666"/>
                </a:solidFill>
                <a:latin typeface="Courier"/>
              </a:rPr>
              <a:t>=</a:t>
            </a:r>
            <a:r>
              <a:rPr>
                <a:latin typeface="Courier"/>
              </a:rPr>
              <a:t> widgets.jslink((a, </a:t>
            </a:r>
            <a:r>
              <a:rPr>
                <a:solidFill>
                  <a:srgbClr val="4070A0"/>
                </a:solidFill>
                <a:latin typeface="Courier"/>
              </a:rPr>
              <a:t>'value'</a:t>
            </a:r>
            <a:r>
              <a:rPr>
                <a:latin typeface="Courier"/>
              </a:rPr>
              <a:t>), (b, </a:t>
            </a:r>
            <a:r>
              <a:rPr>
                <a:solidFill>
                  <a:srgbClr val="4070A0"/>
                </a:solidFill>
                <a:latin typeface="Courier"/>
              </a:rPr>
              <a:t>'value'</a:t>
            </a:r>
            <a:r>
              <a:rPr>
                <a:latin typeface="Courier"/>
              </a:rPr>
              <a:t>))</a:t>
            </a:r>
          </a:p>
          <a:p>
            <a:pPr lvl="0" indent="0" marL="0">
              <a:buNone/>
            </a:pPr>
            <a:r>
              <a:rPr/>
              <a:t>Failed to display Jupyter Widget of type FloatText.</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marL="0">
              <a:buNone/>
            </a:pPr>
            <a:r>
              <a:rPr/>
              <a:t>Failed to display Jupyter Widget of type FloatSlider.</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marL="0">
              <a:spcBef>
                <a:spcPts val="3000"/>
              </a:spcBef>
              <a:buNone/>
            </a:pPr>
            <a:r>
              <a:rPr b="1"/>
              <a:t>Unlinking widgets</a:t>
            </a:r>
          </a:p>
          <a:p>
            <a:pPr lvl="0" indent="0" marL="0">
              <a:buNone/>
            </a:pPr>
            <a:r>
              <a:rPr/>
              <a:t>Unlinking the widgets is simple. All you have to do is call </a:t>
            </a:r>
            <a:r>
              <a:rPr>
                <a:latin typeface="Courier"/>
              </a:rPr>
              <a:t>.unlink</a:t>
            </a:r>
            <a:r>
              <a:rPr/>
              <a:t> on the link object. Try changing one of the widgets above after unlinking to see that they can be independently changed.</a:t>
            </a:r>
          </a:p>
          <a:p>
            <a:pPr lvl="0" indent="0">
              <a:buNone/>
            </a:pPr>
            <a:r>
              <a:rPr>
                <a:latin typeface="Courier"/>
              </a:rPr>
              <a:t>mylink.unlink()</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You should now be beginning to have an understanding of how Widgets can interact with each other and how you can begin to specify widget details.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2022-04-22T22:37:45Z</dcterms:created>
  <dcterms:modified xsi:type="dcterms:W3CDTF">2022-04-22T22:37:45Z</dcterms:modified>
</cp:coreProperties>
</file>

<file path=docProps/custom.xml><?xml version="1.0" encoding="utf-8"?>
<Properties xmlns="http://schemas.openxmlformats.org/officeDocument/2006/custom-properties" xmlns:vt="http://schemas.openxmlformats.org/officeDocument/2006/docPropsVTypes"/>
</file>