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ipywidgets.readthedocs.io/en/latest/examples/Widget%20Events.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Widget Events</a:t>
            </a:r>
          </a:p>
        </p:txBody>
      </p:sp>
      <p:sp>
        <p:nvSpPr>
          <p:cNvPr id="3" name="Content Placeholder 2"/>
          <p:cNvSpPr>
            <a:spLocks noGrp="1"/>
          </p:cNvSpPr>
          <p:nvPr>
            <p:ph idx="1"/>
          </p:nvPr>
        </p:nvSpPr>
        <p:spPr/>
        <p:txBody>
          <a:bodyPr/>
          <a:lstStyle/>
          <a:p>
            <a:pPr lvl="0" indent="0" marL="0">
              <a:buNone/>
            </a:pPr>
            <a:r>
              <a:rPr/>
              <a:t>In this lecture we will discuss widget events, such as button clicks!</a:t>
            </a:r>
          </a:p>
          <a:p>
            <a:pPr lvl="0" indent="0" marL="0">
              <a:spcBef>
                <a:spcPts val="3000"/>
              </a:spcBef>
              <a:buNone/>
            </a:pPr>
            <a:r>
              <a:rPr b="1"/>
              <a:t>Special events</a:t>
            </a:r>
          </a:p>
          <a:p>
            <a:pPr lvl="0" indent="0" marL="0">
              <a:buNone/>
            </a:pPr>
            <a:r>
              <a:rPr/>
              <a:t>The </a:t>
            </a:r>
            <a:r>
              <a:rPr>
                <a:latin typeface="Courier"/>
              </a:rPr>
              <a:t>Button</a:t>
            </a:r>
            <a:r>
              <a:rPr/>
              <a:t> is not used to represent a data type. Instead the button widget is used to handle mouse clicks. The </a:t>
            </a:r>
            <a:r>
              <a:rPr>
                <a:latin typeface="Courier"/>
              </a:rPr>
              <a:t>on_click</a:t>
            </a:r>
            <a:r>
              <a:rPr/>
              <a:t> method of the </a:t>
            </a:r>
            <a:r>
              <a:rPr>
                <a:latin typeface="Courier"/>
              </a:rPr>
              <a:t>Button</a:t>
            </a:r>
            <a:r>
              <a:rPr/>
              <a:t> can be used to register a function to be called when the button is clicked. The docstring of the </a:t>
            </a:r>
            <a:r>
              <a:rPr>
                <a:latin typeface="Courier"/>
              </a:rPr>
              <a:t>on_click</a:t>
            </a:r>
            <a:r>
              <a:rPr/>
              <a:t> can be seen below.</a:t>
            </a:r>
          </a:p>
          <a:p>
            <a:pPr lvl="0" indent="0">
              <a:buNone/>
            </a:pPr>
            <a:r>
              <a:rPr>
                <a:latin typeface="Courier"/>
              </a:rPr>
              <a:t>import ipywidgets as widgets</a:t>
            </a:r>
            <a:br/>
            <a:br/>
            <a:r>
              <a:rPr>
                <a:latin typeface="Courier"/>
              </a:rPr>
              <a:t>print(widgets.Button.on_click.__doc__)</a:t>
            </a:r>
          </a:p>
          <a:p>
            <a:pPr lvl="0" indent="0" marL="0">
              <a:spcBef>
                <a:spcPts val="3000"/>
              </a:spcBef>
              <a:buNone/>
            </a:pPr>
            <a:r>
              <a:rPr b="1"/>
              <a:t>Example #1 - on_click</a:t>
            </a:r>
          </a:p>
          <a:p>
            <a:pPr lvl="0" indent="0" marL="0">
              <a:buNone/>
            </a:pPr>
            <a:r>
              <a:rPr/>
              <a:t>Since button clicks are stateless, they are transmitted from the front-end to the back-end using custom messages. By using the </a:t>
            </a:r>
            <a:r>
              <a:rPr>
                <a:latin typeface="Courier"/>
              </a:rPr>
              <a:t>on_click</a:t>
            </a:r>
            <a:r>
              <a:rPr/>
              <a:t> method, a button that prints a message when it has been clicked is shown below.</a:t>
            </a:r>
          </a:p>
          <a:p>
            <a:pPr lvl="0" indent="0">
              <a:buNone/>
            </a:pPr>
            <a:r>
              <a:rPr>
                <a:latin typeface="Courier"/>
              </a:rPr>
              <a:t>from IPython.display import display</a:t>
            </a:r>
            <a:br/>
            <a:r>
              <a:rPr>
                <a:latin typeface="Courier"/>
              </a:rPr>
              <a:t>button </a:t>
            </a:r>
            <a:r>
              <a:rPr>
                <a:solidFill>
                  <a:srgbClr val="666666"/>
                </a:solidFill>
                <a:latin typeface="Courier"/>
              </a:rPr>
              <a:t>=</a:t>
            </a:r>
            <a:r>
              <a:rPr>
                <a:latin typeface="Courier"/>
              </a:rPr>
              <a:t> widgets.Button(description</a:t>
            </a:r>
            <a:r>
              <a:rPr>
                <a:solidFill>
                  <a:srgbClr val="666666"/>
                </a:solidFill>
                <a:latin typeface="Courier"/>
              </a:rPr>
              <a:t>=</a:t>
            </a:r>
            <a:r>
              <a:rPr>
                <a:solidFill>
                  <a:srgbClr val="4070A0"/>
                </a:solidFill>
                <a:latin typeface="Courier"/>
              </a:rPr>
              <a:t>"Click Me!"</a:t>
            </a:r>
            <a:r>
              <a:rPr>
                <a:latin typeface="Courier"/>
              </a:rPr>
              <a:t>)</a:t>
            </a:r>
            <a:br/>
            <a:r>
              <a:rPr>
                <a:latin typeface="Courier"/>
              </a:rPr>
              <a:t>display(button)</a:t>
            </a:r>
            <a:br/>
            <a:br/>
            <a:r>
              <a:rPr b="1">
                <a:solidFill>
                  <a:srgbClr val="007020"/>
                </a:solidFill>
                <a:latin typeface="Courier"/>
              </a:rPr>
              <a:t>def</a:t>
            </a:r>
            <a:r>
              <a:rPr>
                <a:latin typeface="Courier"/>
              </a:rPr>
              <a:t> on_button_clicked(b):</a:t>
            </a:r>
            <a:br/>
            <a:r>
              <a:rPr>
                <a:latin typeface="Courier"/>
              </a:rPr>
              <a:t>    print(</a:t>
            </a:r>
            <a:r>
              <a:rPr>
                <a:solidFill>
                  <a:srgbClr val="4070A0"/>
                </a:solidFill>
                <a:latin typeface="Courier"/>
              </a:rPr>
              <a:t>"Button clicked."</a:t>
            </a:r>
            <a:r>
              <a:rPr>
                <a:latin typeface="Courier"/>
              </a:rPr>
              <a:t>)</a:t>
            </a:r>
            <a:br/>
            <a:br/>
            <a:r>
              <a:rPr>
                <a:latin typeface="Courier"/>
              </a:rPr>
              <a:t>button.on_click(on_button_clicked)</a:t>
            </a:r>
          </a:p>
          <a:p>
            <a:pPr lvl="0" indent="0" marL="0">
              <a:spcBef>
                <a:spcPts val="3000"/>
              </a:spcBef>
              <a:buNone/>
            </a:pPr>
            <a:r>
              <a:rPr b="1"/>
              <a:t>Example #2 - on_submit</a:t>
            </a:r>
          </a:p>
          <a:p>
            <a:pPr lvl="0" indent="0" marL="0">
              <a:buNone/>
            </a:pPr>
            <a:r>
              <a:rPr/>
              <a:t>The </a:t>
            </a:r>
            <a:r>
              <a:rPr>
                <a:latin typeface="Courier"/>
              </a:rPr>
              <a:t>Text</a:t>
            </a:r>
            <a:r>
              <a:rPr/>
              <a:t> widget also has a special </a:t>
            </a:r>
            <a:r>
              <a:rPr>
                <a:latin typeface="Courier"/>
              </a:rPr>
              <a:t>on_submit</a:t>
            </a:r>
            <a:r>
              <a:rPr/>
              <a:t> event. The </a:t>
            </a:r>
            <a:r>
              <a:rPr>
                <a:latin typeface="Courier"/>
              </a:rPr>
              <a:t>on_submit</a:t>
            </a:r>
            <a:r>
              <a:rPr/>
              <a:t> event fires when the user hits enter.</a:t>
            </a:r>
          </a:p>
          <a:p>
            <a:pPr lvl="0" indent="0">
              <a:buNone/>
            </a:pPr>
            <a:r>
              <a:rPr>
                <a:latin typeface="Courier"/>
              </a:rPr>
              <a:t>text </a:t>
            </a:r>
            <a:r>
              <a:rPr>
                <a:solidFill>
                  <a:srgbClr val="666666"/>
                </a:solidFill>
                <a:latin typeface="Courier"/>
              </a:rPr>
              <a:t>=</a:t>
            </a:r>
            <a:r>
              <a:rPr>
                <a:latin typeface="Courier"/>
              </a:rPr>
              <a:t> widgets.Text()</a:t>
            </a:r>
            <a:br/>
            <a:r>
              <a:rPr>
                <a:latin typeface="Courier"/>
              </a:rPr>
              <a:t>display(text)</a:t>
            </a:r>
            <a:br/>
            <a:br/>
            <a:r>
              <a:rPr b="1">
                <a:solidFill>
                  <a:srgbClr val="007020"/>
                </a:solidFill>
                <a:latin typeface="Courier"/>
              </a:rPr>
              <a:t>def</a:t>
            </a:r>
            <a:r>
              <a:rPr>
                <a:latin typeface="Courier"/>
              </a:rPr>
              <a:t> handle_submit(sender):</a:t>
            </a:r>
            <a:br/>
            <a:r>
              <a:rPr>
                <a:latin typeface="Courier"/>
              </a:rPr>
              <a:t>    print(text.value)</a:t>
            </a:r>
            <a:br/>
            <a:br/>
            <a:r>
              <a:rPr>
                <a:latin typeface="Courier"/>
              </a:rPr>
              <a:t>text.on_submit(handle_submit)</a:t>
            </a:r>
          </a:p>
          <a:p>
            <a:pPr lvl="0" indent="0" marL="0">
              <a:spcBef>
                <a:spcPts val="3000"/>
              </a:spcBef>
              <a:buNone/>
            </a:pPr>
            <a:r>
              <a:rPr b="1"/>
              <a:t>Traitlet events</a:t>
            </a:r>
          </a:p>
          <a:p>
            <a:pPr lvl="0" indent="0" marL="0">
              <a:buNone/>
            </a:pPr>
            <a:r>
              <a:rPr/>
              <a:t>Widget properties are IPython traitlets and traitlets are eventful. To handle changes, the </a:t>
            </a:r>
            <a:r>
              <a:rPr>
                <a:latin typeface="Courier"/>
              </a:rPr>
              <a:t>observe</a:t>
            </a:r>
            <a:r>
              <a:rPr/>
              <a:t> method of the widget can be used to register a callback. The docstring for </a:t>
            </a:r>
            <a:r>
              <a:rPr>
                <a:latin typeface="Courier"/>
              </a:rPr>
              <a:t>observe</a:t>
            </a:r>
            <a:r>
              <a:rPr/>
              <a:t> can be seen below.</a:t>
            </a:r>
          </a:p>
          <a:p>
            <a:pPr lvl="0" indent="0">
              <a:buNone/>
            </a:pPr>
            <a:r>
              <a:rPr>
                <a:latin typeface="Courier"/>
              </a:rPr>
              <a:t>print(widgets.Widget.observe.__doc__)</a:t>
            </a:r>
          </a:p>
          <a:p>
            <a:pPr lvl="0" indent="0" marL="0">
              <a:spcBef>
                <a:spcPts val="3000"/>
              </a:spcBef>
              <a:buNone/>
            </a:pPr>
            <a:r>
              <a:rPr b="1"/>
              <a:t>Signatures</a:t>
            </a:r>
          </a:p>
          <a:p>
            <a:pPr lvl="0" indent="0" marL="0">
              <a:buNone/>
            </a:pPr>
            <a:r>
              <a:rPr/>
              <a:t>Mentioned in the docstring, the callback registered must have the signature </a:t>
            </a:r>
            <a:r>
              <a:rPr>
                <a:latin typeface="Courier"/>
              </a:rPr>
              <a:t>handler(change)</a:t>
            </a:r>
            <a:r>
              <a:rPr/>
              <a:t> where </a:t>
            </a:r>
            <a:r>
              <a:rPr>
                <a:latin typeface="Courier"/>
              </a:rPr>
              <a:t>change</a:t>
            </a:r>
            <a:r>
              <a:rPr/>
              <a:t> is a dictionary holding the information about the change.</a:t>
            </a:r>
          </a:p>
          <a:p>
            <a:pPr lvl="0" indent="0" marL="0">
              <a:buNone/>
            </a:pPr>
            <a:r>
              <a:rPr/>
              <a:t>Using this method, an example of how to output an </a:t>
            </a:r>
            <a:r>
              <a:rPr>
                <a:latin typeface="Courier"/>
              </a:rPr>
              <a:t>IntSlider</a:t>
            </a:r>
            <a:r>
              <a:rPr/>
              <a:t>’s value as it is changed can be seen below.</a:t>
            </a:r>
          </a:p>
          <a:p>
            <a:pPr lvl="0" indent="0">
              <a:buNone/>
            </a:pPr>
            <a:r>
              <a:rPr>
                <a:latin typeface="Courier"/>
              </a:rPr>
              <a:t>int_range </a:t>
            </a:r>
            <a:r>
              <a:rPr>
                <a:solidFill>
                  <a:srgbClr val="666666"/>
                </a:solidFill>
                <a:latin typeface="Courier"/>
              </a:rPr>
              <a:t>=</a:t>
            </a:r>
            <a:r>
              <a:rPr>
                <a:latin typeface="Courier"/>
              </a:rPr>
              <a:t> widgets.IntSlider()</a:t>
            </a:r>
            <a:br/>
            <a:r>
              <a:rPr>
                <a:latin typeface="Courier"/>
              </a:rPr>
              <a:t>display(int_range)</a:t>
            </a:r>
            <a:br/>
            <a:br/>
            <a:r>
              <a:rPr b="1">
                <a:solidFill>
                  <a:srgbClr val="007020"/>
                </a:solidFill>
                <a:latin typeface="Courier"/>
              </a:rPr>
              <a:t>def</a:t>
            </a:r>
            <a:r>
              <a:rPr>
                <a:latin typeface="Courier"/>
              </a:rPr>
              <a:t> on_value_change(change):</a:t>
            </a:r>
            <a:br/>
            <a:r>
              <a:rPr>
                <a:latin typeface="Courier"/>
              </a:rPr>
              <a:t>    print(change[</a:t>
            </a:r>
            <a:r>
              <a:rPr>
                <a:solidFill>
                  <a:srgbClr val="4070A0"/>
                </a:solidFill>
                <a:latin typeface="Courier"/>
              </a:rPr>
              <a:t>'new'</a:t>
            </a:r>
            <a:r>
              <a:rPr>
                <a:latin typeface="Courier"/>
              </a:rPr>
              <a:t>])</a:t>
            </a:r>
            <a:br/>
            <a:br/>
            <a:r>
              <a:rPr>
                <a:latin typeface="Courier"/>
              </a:rPr>
              <a:t>int_range.observe(on_value_change, names</a:t>
            </a:r>
            <a:r>
              <a:rPr>
                <a:solidFill>
                  <a:srgbClr val="666666"/>
                </a:solidFill>
                <a:latin typeface="Courier"/>
              </a:rPr>
              <a:t>=</a:t>
            </a:r>
            <a:r>
              <a:rPr>
                <a:solidFill>
                  <a:srgbClr val="4070A0"/>
                </a:solidFill>
                <a:latin typeface="Courier"/>
              </a:rPr>
              <a:t>'value'</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 Widgets</a:t>
            </a:r>
          </a:p>
        </p:txBody>
      </p:sp>
      <p:sp>
        <p:nvSpPr>
          <p:cNvPr id="3" name="Content Placeholder 2"/>
          <p:cNvSpPr>
            <a:spLocks noGrp="1"/>
          </p:cNvSpPr>
          <p:nvPr>
            <p:ph idx="1"/>
          </p:nvPr>
        </p:nvSpPr>
        <p:spPr/>
        <p:txBody>
          <a:bodyPr/>
          <a:lstStyle/>
          <a:p>
            <a:pPr lvl="0" indent="0" marL="0">
              <a:buNone/>
            </a:pPr>
            <a:r>
              <a:rPr/>
              <a:t>Often, you may want to simply link widget attributes together. Synchronization of attributes can be done in a simpler way than by using bare traitlets events.</a:t>
            </a:r>
          </a:p>
          <a:p>
            <a:pPr lvl="0" indent="0" marL="0">
              <a:spcBef>
                <a:spcPts val="3000"/>
              </a:spcBef>
              <a:buNone/>
            </a:pPr>
            <a:r>
              <a:rPr b="1"/>
              <a:t>Linking traitlets attributes in the kernel¶</a:t>
            </a:r>
          </a:p>
          <a:p>
            <a:pPr lvl="0" indent="0" marL="0">
              <a:buNone/>
            </a:pPr>
            <a:r>
              <a:rPr/>
              <a:t>The first method is to use the </a:t>
            </a:r>
            <a:r>
              <a:rPr>
                <a:latin typeface="Courier"/>
              </a:rPr>
              <a:t>link</a:t>
            </a:r>
            <a:r>
              <a:rPr/>
              <a:t> and </a:t>
            </a:r>
            <a:r>
              <a:rPr>
                <a:latin typeface="Courier"/>
              </a:rPr>
              <a:t>dlink</a:t>
            </a:r>
            <a:r>
              <a:rPr/>
              <a:t> functions from the </a:t>
            </a:r>
            <a:r>
              <a:rPr>
                <a:latin typeface="Courier"/>
              </a:rPr>
              <a:t>traitlets</a:t>
            </a:r>
            <a:r>
              <a:rPr/>
              <a:t> module. This only works if we are interacting with a live kernel.</a:t>
            </a:r>
          </a:p>
          <a:p>
            <a:pPr lvl="0" indent="0">
              <a:buNone/>
            </a:pPr>
            <a:r>
              <a:rPr>
                <a:latin typeface="Courier"/>
              </a:rPr>
              <a:t>import traitlets</a:t>
            </a:r>
          </a:p>
          <a:p>
            <a:pPr lvl="0" indent="0">
              <a:buNone/>
            </a:pPr>
            <a:r>
              <a:rPr i="1">
                <a:solidFill>
                  <a:srgbClr val="60A0B0"/>
                </a:solidFill>
                <a:latin typeface="Courier"/>
              </a:rPr>
              <a:t># Create Caption</a:t>
            </a:r>
            <a:br/>
            <a:r>
              <a:rPr>
                <a:latin typeface="Courier"/>
              </a:rPr>
              <a:t>caption </a:t>
            </a:r>
            <a:r>
              <a:rPr>
                <a:solidFill>
                  <a:srgbClr val="666666"/>
                </a:solidFill>
                <a:latin typeface="Courier"/>
              </a:rPr>
              <a:t>=</a:t>
            </a:r>
            <a:r>
              <a:rPr>
                <a:latin typeface="Courier"/>
              </a:rPr>
              <a:t> widgets.Label(value </a:t>
            </a:r>
            <a:r>
              <a:rPr>
                <a:solidFill>
                  <a:srgbClr val="666666"/>
                </a:solidFill>
                <a:latin typeface="Courier"/>
              </a:rPr>
              <a:t>=</a:t>
            </a:r>
            <a:r>
              <a:rPr>
                <a:latin typeface="Courier"/>
              </a:rPr>
              <a:t> </a:t>
            </a:r>
            <a:r>
              <a:rPr>
                <a:solidFill>
                  <a:srgbClr val="4070A0"/>
                </a:solidFill>
                <a:latin typeface="Courier"/>
              </a:rPr>
              <a:t>'The values of slider1 and slider2 are synchronized'</a:t>
            </a:r>
            <a:r>
              <a:rPr>
                <a:latin typeface="Courier"/>
              </a:rPr>
              <a:t>)</a:t>
            </a:r>
            <a:br/>
            <a:br/>
            <a:r>
              <a:rPr i="1">
                <a:solidFill>
                  <a:srgbClr val="60A0B0"/>
                </a:solidFill>
                <a:latin typeface="Courier"/>
              </a:rPr>
              <a:t># Create IntSliders</a:t>
            </a:r>
            <a:br/>
            <a:r>
              <a:rPr>
                <a:latin typeface="Courier"/>
              </a:rPr>
              <a:t>slider1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'Slider 1'</a:t>
            </a:r>
            <a:r>
              <a:rPr>
                <a:latin typeface="Courier"/>
              </a:rPr>
              <a:t>)</a:t>
            </a:r>
            <a:br/>
            <a:r>
              <a:rPr>
                <a:latin typeface="Courier"/>
              </a:rPr>
              <a:t>slider2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'Slider 2'</a:t>
            </a:r>
            <a:r>
              <a:rPr>
                <a:latin typeface="Courier"/>
              </a:rPr>
              <a:t>)</a:t>
            </a:r>
            <a:br/>
            <a:br/>
            <a:r>
              <a:rPr i="1">
                <a:solidFill>
                  <a:srgbClr val="60A0B0"/>
                </a:solidFill>
                <a:latin typeface="Courier"/>
              </a:rPr>
              <a:t># Use trailets to link</a:t>
            </a:r>
            <a:br/>
            <a:r>
              <a:rPr>
                <a:latin typeface="Courier"/>
              </a:rPr>
              <a:t>l </a:t>
            </a:r>
            <a:r>
              <a:rPr>
                <a:solidFill>
                  <a:srgbClr val="666666"/>
                </a:solidFill>
                <a:latin typeface="Courier"/>
              </a:rPr>
              <a:t>=</a:t>
            </a:r>
            <a:r>
              <a:rPr>
                <a:latin typeface="Courier"/>
              </a:rPr>
              <a:t> traitlets.link((slider1, </a:t>
            </a:r>
            <a:r>
              <a:rPr>
                <a:solidFill>
                  <a:srgbClr val="4070A0"/>
                </a:solidFill>
                <a:latin typeface="Courier"/>
              </a:rPr>
              <a:t>'value'</a:t>
            </a:r>
            <a:r>
              <a:rPr>
                <a:latin typeface="Courier"/>
              </a:rPr>
              <a:t>), (slider2, </a:t>
            </a:r>
            <a:r>
              <a:rPr>
                <a:solidFill>
                  <a:srgbClr val="4070A0"/>
                </a:solidFill>
                <a:latin typeface="Courier"/>
              </a:rPr>
              <a:t>'value'</a:t>
            </a:r>
            <a:r>
              <a:rPr>
                <a:latin typeface="Courier"/>
              </a:rPr>
              <a:t>))</a:t>
            </a:r>
            <a:br/>
            <a:br/>
            <a:r>
              <a:rPr i="1">
                <a:solidFill>
                  <a:srgbClr val="60A0B0"/>
                </a:solidFill>
                <a:latin typeface="Courier"/>
              </a:rPr>
              <a:t># Display!</a:t>
            </a:r>
            <a:br/>
            <a:r>
              <a:rPr>
                <a:latin typeface="Courier"/>
              </a:rPr>
              <a:t>display(caption, slider1, slider2)</a:t>
            </a:r>
          </a:p>
          <a:p>
            <a:pPr lvl="0" indent="0">
              <a:buNone/>
            </a:pPr>
            <a:r>
              <a:rPr i="1">
                <a:solidFill>
                  <a:srgbClr val="60A0B0"/>
                </a:solidFill>
                <a:latin typeface="Courier"/>
              </a:rPr>
              <a:t># Create Caption</a:t>
            </a:r>
            <a:br/>
            <a:r>
              <a:rPr>
                <a:latin typeface="Courier"/>
              </a:rPr>
              <a:t>caption </a:t>
            </a:r>
            <a:r>
              <a:rPr>
                <a:solidFill>
                  <a:srgbClr val="666666"/>
                </a:solidFill>
                <a:latin typeface="Courier"/>
              </a:rPr>
              <a:t>=</a:t>
            </a:r>
            <a:r>
              <a:rPr>
                <a:latin typeface="Courier"/>
              </a:rPr>
              <a:t> widgets.Label(value</a:t>
            </a:r>
            <a:r>
              <a:rPr>
                <a:solidFill>
                  <a:srgbClr val="666666"/>
                </a:solidFill>
                <a:latin typeface="Courier"/>
              </a:rPr>
              <a:t>=</a:t>
            </a:r>
            <a:r>
              <a:rPr>
                <a:solidFill>
                  <a:srgbClr val="4070A0"/>
                </a:solidFill>
                <a:latin typeface="Courier"/>
              </a:rPr>
              <a:t>'Changes in source values are reflected in target1'</a:t>
            </a:r>
            <a:r>
              <a:rPr>
                <a:latin typeface="Courier"/>
              </a:rPr>
              <a:t>)</a:t>
            </a:r>
            <a:br/>
            <a:br/>
            <a:r>
              <a:rPr i="1">
                <a:solidFill>
                  <a:srgbClr val="60A0B0"/>
                </a:solidFill>
                <a:latin typeface="Courier"/>
              </a:rPr>
              <a:t># Create Sliders</a:t>
            </a:r>
            <a:br/>
            <a:r>
              <a:rPr>
                <a:latin typeface="Courier"/>
              </a:rPr>
              <a:t>source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'Source'</a:t>
            </a:r>
            <a:r>
              <a:rPr>
                <a:latin typeface="Courier"/>
              </a:rPr>
              <a:t>)</a:t>
            </a:r>
            <a:br/>
            <a:r>
              <a:rPr>
                <a:latin typeface="Courier"/>
              </a:rPr>
              <a:t>target1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'Target 1'</a:t>
            </a:r>
            <a:r>
              <a:rPr>
                <a:latin typeface="Courier"/>
              </a:rPr>
              <a:t>)</a:t>
            </a:r>
            <a:br/>
            <a:br/>
            <a:r>
              <a:rPr i="1">
                <a:solidFill>
                  <a:srgbClr val="60A0B0"/>
                </a:solidFill>
                <a:latin typeface="Courier"/>
              </a:rPr>
              <a:t># Use dlink</a:t>
            </a:r>
            <a:br/>
            <a:r>
              <a:rPr>
                <a:latin typeface="Courier"/>
              </a:rPr>
              <a:t>dl </a:t>
            </a:r>
            <a:r>
              <a:rPr>
                <a:solidFill>
                  <a:srgbClr val="666666"/>
                </a:solidFill>
                <a:latin typeface="Courier"/>
              </a:rPr>
              <a:t>=</a:t>
            </a:r>
            <a:r>
              <a:rPr>
                <a:latin typeface="Courier"/>
              </a:rPr>
              <a:t> traitlets.dlink((source, </a:t>
            </a:r>
            <a:r>
              <a:rPr>
                <a:solidFill>
                  <a:srgbClr val="4070A0"/>
                </a:solidFill>
                <a:latin typeface="Courier"/>
              </a:rPr>
              <a:t>'value'</a:t>
            </a:r>
            <a:r>
              <a:rPr>
                <a:latin typeface="Courier"/>
              </a:rPr>
              <a:t>), (target1, </a:t>
            </a:r>
            <a:r>
              <a:rPr>
                <a:solidFill>
                  <a:srgbClr val="4070A0"/>
                </a:solidFill>
                <a:latin typeface="Courier"/>
              </a:rPr>
              <a:t>'value'</a:t>
            </a:r>
            <a:r>
              <a:rPr>
                <a:latin typeface="Courier"/>
              </a:rPr>
              <a:t>))</a:t>
            </a:r>
            <a:br/>
            <a:r>
              <a:rPr>
                <a:latin typeface="Courier"/>
              </a:rPr>
              <a:t>display(caption, source, target1)</a:t>
            </a:r>
          </a:p>
          <a:p>
            <a:pPr lvl="0" indent="0" marL="0">
              <a:buNone/>
            </a:pPr>
            <a:r>
              <a:rPr/>
              <a:t>Function </a:t>
            </a:r>
            <a:r>
              <a:rPr>
                <a:latin typeface="Courier"/>
              </a:rPr>
              <a:t>traitlets.link</a:t>
            </a:r>
            <a:r>
              <a:rPr/>
              <a:t> and </a:t>
            </a:r>
            <a:r>
              <a:rPr>
                <a:latin typeface="Courier"/>
              </a:rPr>
              <a:t>traitlets.dlink</a:t>
            </a:r>
            <a:r>
              <a:rPr/>
              <a:t> return a </a:t>
            </a:r>
            <a:r>
              <a:rPr>
                <a:latin typeface="Courier"/>
              </a:rPr>
              <a:t>Link</a:t>
            </a:r>
            <a:r>
              <a:rPr/>
              <a:t> or </a:t>
            </a:r>
            <a:r>
              <a:rPr>
                <a:latin typeface="Courier"/>
              </a:rPr>
              <a:t>DLink</a:t>
            </a:r>
            <a:r>
              <a:rPr/>
              <a:t> object. The link can be broken by calling the </a:t>
            </a:r>
            <a:r>
              <a:rPr>
                <a:latin typeface="Courier"/>
              </a:rPr>
              <a:t>unlink</a:t>
            </a:r>
            <a:r>
              <a:rPr/>
              <a:t> method.</a:t>
            </a:r>
          </a:p>
          <a:p>
            <a:pPr lvl="0" indent="0">
              <a:buNone/>
            </a:pPr>
            <a:r>
              <a:rPr i="1">
                <a:solidFill>
                  <a:srgbClr val="60A0B0"/>
                </a:solidFill>
                <a:latin typeface="Courier"/>
              </a:rPr>
              <a:t># May get an error depending on order of cells being run!</a:t>
            </a:r>
            <a:br/>
            <a:r>
              <a:rPr>
                <a:latin typeface="Courier"/>
              </a:rPr>
              <a:t>l.unlink()</a:t>
            </a:r>
            <a:br/>
            <a:r>
              <a:rPr>
                <a:latin typeface="Courier"/>
              </a:rPr>
              <a:t>dl.unlink()</a:t>
            </a:r>
          </a:p>
          <a:p>
            <a:pPr lvl="0" indent="0" marL="0">
              <a:spcBef>
                <a:spcPts val="3000"/>
              </a:spcBef>
              <a:buNone/>
            </a:pPr>
            <a:r>
              <a:rPr b="1"/>
              <a:t>Registering callbacks to trait changes in the kernel</a:t>
            </a:r>
          </a:p>
          <a:p>
            <a:pPr lvl="0" indent="0" marL="0">
              <a:buNone/>
            </a:pPr>
            <a:r>
              <a:rPr/>
              <a:t>Since attributes of widgets on the Python side are traitlets, you can register handlers to the change events whenever the model gets updates from the front-end.</a:t>
            </a:r>
          </a:p>
          <a:p>
            <a:pPr lvl="0" indent="0" marL="0">
              <a:buNone/>
            </a:pPr>
            <a:r>
              <a:rPr/>
              <a:t>The handler passed to observe will be called with one change argument. The change object holds at least a </a:t>
            </a:r>
            <a:r>
              <a:rPr>
                <a:latin typeface="Courier"/>
              </a:rPr>
              <a:t>type</a:t>
            </a:r>
            <a:r>
              <a:rPr/>
              <a:t> key and a </a:t>
            </a:r>
            <a:r>
              <a:rPr>
                <a:latin typeface="Courier"/>
              </a:rPr>
              <a:t>name</a:t>
            </a:r>
            <a:r>
              <a:rPr/>
              <a:t> key, corresponding respectively to the type of notification and the name of the attribute that triggered the notification.</a:t>
            </a:r>
          </a:p>
          <a:p>
            <a:pPr lvl="0" indent="0" marL="0">
              <a:buNone/>
            </a:pPr>
            <a:r>
              <a:rPr/>
              <a:t>Other keys may be passed depending on the value of </a:t>
            </a:r>
            <a:r>
              <a:rPr>
                <a:latin typeface="Courier"/>
              </a:rPr>
              <a:t>type</a:t>
            </a:r>
            <a:r>
              <a:rPr/>
              <a:t>. In the case where type is </a:t>
            </a:r>
            <a:r>
              <a:rPr>
                <a:latin typeface="Courier"/>
              </a:rPr>
              <a:t>change</a:t>
            </a:r>
            <a:r>
              <a:rPr/>
              <a:t>, we also have the following keys: * </a:t>
            </a:r>
            <a:r>
              <a:rPr>
                <a:latin typeface="Courier"/>
              </a:rPr>
              <a:t>owner</a:t>
            </a:r>
            <a:r>
              <a:rPr/>
              <a:t> : the HasTraits instance * </a:t>
            </a:r>
            <a:r>
              <a:rPr>
                <a:latin typeface="Courier"/>
              </a:rPr>
              <a:t>old</a:t>
            </a:r>
            <a:r>
              <a:rPr/>
              <a:t> : the old value of the modified trait attribute * </a:t>
            </a:r>
            <a:r>
              <a:rPr>
                <a:latin typeface="Courier"/>
              </a:rPr>
              <a:t>new</a:t>
            </a:r>
            <a:r>
              <a:rPr/>
              <a:t> : the new value of the modified trait attribute * </a:t>
            </a:r>
            <a:r>
              <a:rPr>
                <a:latin typeface="Courier"/>
              </a:rPr>
              <a:t>name</a:t>
            </a:r>
            <a:r>
              <a:rPr/>
              <a:t> : the name of the modified trait attribute.</a:t>
            </a:r>
          </a:p>
          <a:p>
            <a:pPr lvl="0" indent="0">
              <a:buNone/>
            </a:pPr>
            <a:r>
              <a:rPr>
                <a:latin typeface="Courier"/>
              </a:rPr>
              <a:t>caption </a:t>
            </a:r>
            <a:r>
              <a:rPr>
                <a:solidFill>
                  <a:srgbClr val="666666"/>
                </a:solidFill>
                <a:latin typeface="Courier"/>
              </a:rPr>
              <a:t>=</a:t>
            </a:r>
            <a:r>
              <a:rPr>
                <a:latin typeface="Courier"/>
              </a:rPr>
              <a:t> widgets.Label(value</a:t>
            </a:r>
            <a:r>
              <a:rPr>
                <a:solidFill>
                  <a:srgbClr val="666666"/>
                </a:solidFill>
                <a:latin typeface="Courier"/>
              </a:rPr>
              <a:t>=</a:t>
            </a:r>
            <a:r>
              <a:rPr>
                <a:solidFill>
                  <a:srgbClr val="4070A0"/>
                </a:solidFill>
                <a:latin typeface="Courier"/>
              </a:rPr>
              <a:t>'The values of range1 and range2 are synchronized'</a:t>
            </a:r>
            <a:r>
              <a:rPr>
                <a:latin typeface="Courier"/>
              </a:rPr>
              <a:t>)</a:t>
            </a:r>
            <a:br/>
            <a:r>
              <a:rPr>
                <a:latin typeface="Courier"/>
              </a:rPr>
              <a:t>slider </a:t>
            </a:r>
            <a:r>
              <a:rPr>
                <a:solidFill>
                  <a:srgbClr val="666666"/>
                </a:solidFill>
                <a:latin typeface="Courier"/>
              </a:rPr>
              <a:t>=</a:t>
            </a:r>
            <a:r>
              <a:rPr>
                <a:latin typeface="Courier"/>
              </a:rPr>
              <a:t> widgets.IntSlider(min</a:t>
            </a:r>
            <a:r>
              <a:rPr>
                <a:solidFill>
                  <a:srgbClr val="666666"/>
                </a:solidFill>
                <a:latin typeface="Courier"/>
              </a:rPr>
              <a:t>=-</a:t>
            </a:r>
            <a:r>
              <a:rPr>
                <a:solidFill>
                  <a:srgbClr val="40A070"/>
                </a:solidFill>
                <a:latin typeface="Courier"/>
              </a:rPr>
              <a:t>5</a:t>
            </a:r>
            <a:r>
              <a:rPr>
                <a:latin typeface="Courier"/>
              </a:rPr>
              <a:t>, max</a:t>
            </a:r>
            <a:r>
              <a:rPr>
                <a:solidFill>
                  <a:srgbClr val="666666"/>
                </a:solidFill>
                <a:latin typeface="Courier"/>
              </a:rPr>
              <a:t>=</a:t>
            </a:r>
            <a:r>
              <a:rPr>
                <a:solidFill>
                  <a:srgbClr val="40A070"/>
                </a:solidFill>
                <a:latin typeface="Courier"/>
              </a:rPr>
              <a:t>5</a:t>
            </a:r>
            <a:r>
              <a:rPr>
                <a:latin typeface="Courier"/>
              </a:rPr>
              <a:t>, value</a:t>
            </a:r>
            <a:r>
              <a:rPr>
                <a:solidFill>
                  <a:srgbClr val="666666"/>
                </a:solidFill>
                <a:latin typeface="Courier"/>
              </a:rPr>
              <a:t>=</a:t>
            </a:r>
            <a:r>
              <a:rPr>
                <a:solidFill>
                  <a:srgbClr val="40A070"/>
                </a:solidFill>
                <a:latin typeface="Courier"/>
              </a:rPr>
              <a:t>1</a:t>
            </a:r>
            <a:r>
              <a:rPr>
                <a:latin typeface="Courier"/>
              </a:rPr>
              <a:t>, description</a:t>
            </a:r>
            <a:r>
              <a:rPr>
                <a:solidFill>
                  <a:srgbClr val="666666"/>
                </a:solidFill>
                <a:latin typeface="Courier"/>
              </a:rPr>
              <a:t>=</a:t>
            </a:r>
            <a:r>
              <a:rPr>
                <a:solidFill>
                  <a:srgbClr val="4070A0"/>
                </a:solidFill>
                <a:latin typeface="Courier"/>
              </a:rPr>
              <a:t>'Slider'</a:t>
            </a:r>
            <a:r>
              <a:rPr>
                <a:latin typeface="Courier"/>
              </a:rPr>
              <a:t>)</a:t>
            </a:r>
            <a:br/>
            <a:br/>
            <a:r>
              <a:rPr b="1">
                <a:solidFill>
                  <a:srgbClr val="007020"/>
                </a:solidFill>
                <a:latin typeface="Courier"/>
              </a:rPr>
              <a:t>def</a:t>
            </a:r>
            <a:r>
              <a:rPr>
                <a:latin typeface="Courier"/>
              </a:rPr>
              <a:t> handle_slider_change(change):</a:t>
            </a:r>
            <a:br/>
            <a:r>
              <a:rPr>
                <a:latin typeface="Courier"/>
              </a:rPr>
              <a:t>    caption.value </a:t>
            </a:r>
            <a:r>
              <a:rPr>
                <a:solidFill>
                  <a:srgbClr val="666666"/>
                </a:solidFill>
                <a:latin typeface="Courier"/>
              </a:rPr>
              <a:t>=</a:t>
            </a:r>
            <a:r>
              <a:rPr>
                <a:latin typeface="Courier"/>
              </a:rPr>
              <a:t> </a:t>
            </a:r>
            <a:r>
              <a:rPr>
                <a:solidFill>
                  <a:srgbClr val="4070A0"/>
                </a:solidFill>
                <a:latin typeface="Courier"/>
              </a:rPr>
              <a:t>'The slider value is '</a:t>
            </a:r>
            <a:r>
              <a:rPr>
                <a:latin typeface="Courier"/>
              </a:rPr>
              <a:t> </a:t>
            </a:r>
            <a:r>
              <a:rPr>
                <a:solidFill>
                  <a:srgbClr val="666666"/>
                </a:solidFill>
                <a:latin typeface="Courier"/>
              </a:rPr>
              <a:t>+</a:t>
            </a:r>
            <a:r>
              <a:rPr>
                <a:latin typeface="Courier"/>
              </a:rPr>
              <a:t> (</a:t>
            </a:r>
            <a:br/>
            <a:r>
              <a:rPr>
                <a:latin typeface="Courier"/>
              </a:rPr>
              <a:t>        </a:t>
            </a:r>
            <a:r>
              <a:rPr>
                <a:solidFill>
                  <a:srgbClr val="4070A0"/>
                </a:solidFill>
                <a:latin typeface="Courier"/>
              </a:rPr>
              <a:t>'negative'</a:t>
            </a:r>
            <a:r>
              <a:rPr>
                <a:latin typeface="Courier"/>
              </a:rPr>
              <a:t> </a:t>
            </a:r>
            <a:r>
              <a:rPr b="1">
                <a:solidFill>
                  <a:srgbClr val="007020"/>
                </a:solidFill>
                <a:latin typeface="Courier"/>
              </a:rPr>
              <a:t>if</a:t>
            </a:r>
            <a:r>
              <a:rPr>
                <a:latin typeface="Courier"/>
              </a:rPr>
              <a:t> change.new </a:t>
            </a:r>
            <a:r>
              <a:rPr>
                <a:solidFill>
                  <a:srgbClr val="666666"/>
                </a:solidFill>
                <a:latin typeface="Courier"/>
              </a:rPr>
              <a:t>&lt;</a:t>
            </a:r>
            <a:r>
              <a:rPr>
                <a:latin typeface="Courier"/>
              </a:rPr>
              <a:t> </a:t>
            </a:r>
            <a:r>
              <a:rPr>
                <a:solidFill>
                  <a:srgbClr val="40A070"/>
                </a:solidFill>
                <a:latin typeface="Courier"/>
              </a:rPr>
              <a:t>0</a:t>
            </a:r>
            <a:r>
              <a:rPr>
                <a:latin typeface="Courier"/>
              </a:rPr>
              <a:t> </a:t>
            </a:r>
            <a:r>
              <a:rPr b="1">
                <a:solidFill>
                  <a:srgbClr val="007020"/>
                </a:solidFill>
                <a:latin typeface="Courier"/>
              </a:rPr>
              <a:t>else</a:t>
            </a:r>
            <a:r>
              <a:rPr>
                <a:latin typeface="Courier"/>
              </a:rPr>
              <a:t> </a:t>
            </a:r>
            <a:r>
              <a:rPr>
                <a:solidFill>
                  <a:srgbClr val="4070A0"/>
                </a:solidFill>
                <a:latin typeface="Courier"/>
              </a:rPr>
              <a:t>'nonnegative'</a:t>
            </a:r>
            <a:br/>
            <a:r>
              <a:rPr>
                <a:latin typeface="Courier"/>
              </a:rPr>
              <a:t>    )</a:t>
            </a:r>
            <a:br/>
            <a:br/>
            <a:r>
              <a:rPr>
                <a:latin typeface="Courier"/>
              </a:rPr>
              <a:t>slider.observe(handle_slider_change, names</a:t>
            </a:r>
            <a:r>
              <a:rPr>
                <a:solidFill>
                  <a:srgbClr val="666666"/>
                </a:solidFill>
                <a:latin typeface="Courier"/>
              </a:rPr>
              <a:t>=</a:t>
            </a:r>
            <a:r>
              <a:rPr>
                <a:solidFill>
                  <a:srgbClr val="4070A0"/>
                </a:solidFill>
                <a:latin typeface="Courier"/>
              </a:rPr>
              <a:t>'value'</a:t>
            </a:r>
            <a:r>
              <a:rPr>
                <a:latin typeface="Courier"/>
              </a:rPr>
              <a:t>)</a:t>
            </a:r>
            <a:br/>
            <a:br/>
            <a:r>
              <a:rPr>
                <a:latin typeface="Courier"/>
              </a:rPr>
              <a:t>display(caption, slider)</a:t>
            </a:r>
          </a:p>
          <a:p>
            <a:pPr lvl="0" indent="0" marL="0">
              <a:spcBef>
                <a:spcPts val="3000"/>
              </a:spcBef>
              <a:buNone/>
            </a:pPr>
            <a:r>
              <a:rPr b="1"/>
              <a:t>Linking widgets attributes from the client side</a:t>
            </a:r>
          </a:p>
          <a:p>
            <a:pPr lvl="0" indent="0" marL="0">
              <a:buNone/>
            </a:pPr>
            <a:r>
              <a:rPr/>
              <a:t>When synchronizing traitlets attributes, you may experience a lag because of the latency due to the roundtrip to the server side. You can also directly link widget attributes in the browser using the link widgets, in either a unidirectional or a bidirectional fashion.</a:t>
            </a:r>
          </a:p>
          <a:p>
            <a:pPr lvl="0" indent="0" marL="0">
              <a:buNone/>
            </a:pPr>
            <a:r>
              <a:rPr/>
              <a:t>Javascript links persist when embedding widgets in html web pages without a kernel.</a:t>
            </a:r>
          </a:p>
          <a:p>
            <a:pPr lvl="0" indent="0">
              <a:buNone/>
            </a:pPr>
            <a:r>
              <a:rPr i="1">
                <a:solidFill>
                  <a:srgbClr val="60A0B0"/>
                </a:solidFill>
                <a:latin typeface="Courier"/>
              </a:rPr>
              <a:t># NO LAG VERSION</a:t>
            </a:r>
            <a:br/>
            <a:r>
              <a:rPr>
                <a:latin typeface="Courier"/>
              </a:rPr>
              <a:t>caption </a:t>
            </a:r>
            <a:r>
              <a:rPr>
                <a:solidFill>
                  <a:srgbClr val="666666"/>
                </a:solidFill>
                <a:latin typeface="Courier"/>
              </a:rPr>
              <a:t>=</a:t>
            </a:r>
            <a:r>
              <a:rPr>
                <a:latin typeface="Courier"/>
              </a:rPr>
              <a:t> widgets.Label(value </a:t>
            </a:r>
            <a:r>
              <a:rPr>
                <a:solidFill>
                  <a:srgbClr val="666666"/>
                </a:solidFill>
                <a:latin typeface="Courier"/>
              </a:rPr>
              <a:t>=</a:t>
            </a:r>
            <a:r>
              <a:rPr>
                <a:latin typeface="Courier"/>
              </a:rPr>
              <a:t> </a:t>
            </a:r>
            <a:r>
              <a:rPr>
                <a:solidFill>
                  <a:srgbClr val="4070A0"/>
                </a:solidFill>
                <a:latin typeface="Courier"/>
              </a:rPr>
              <a:t>'The values of range1 and range2 are synchronized'</a:t>
            </a:r>
            <a:r>
              <a:rPr>
                <a:latin typeface="Courier"/>
              </a:rPr>
              <a:t>)</a:t>
            </a:r>
            <a:br/>
            <a:br/>
            <a:r>
              <a:rPr>
                <a:latin typeface="Courier"/>
              </a:rPr>
              <a:t>range1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'Range 1'</a:t>
            </a:r>
            <a:r>
              <a:rPr>
                <a:latin typeface="Courier"/>
              </a:rPr>
              <a:t>)</a:t>
            </a:r>
            <a:br/>
            <a:r>
              <a:rPr>
                <a:latin typeface="Courier"/>
              </a:rPr>
              <a:t>range2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'Range 2'</a:t>
            </a:r>
            <a:r>
              <a:rPr>
                <a:latin typeface="Courier"/>
              </a:rPr>
              <a:t>)</a:t>
            </a:r>
            <a:br/>
            <a:br/>
            <a:r>
              <a:rPr>
                <a:latin typeface="Courier"/>
              </a:rPr>
              <a:t>l </a:t>
            </a:r>
            <a:r>
              <a:rPr>
                <a:solidFill>
                  <a:srgbClr val="666666"/>
                </a:solidFill>
                <a:latin typeface="Courier"/>
              </a:rPr>
              <a:t>=</a:t>
            </a:r>
            <a:r>
              <a:rPr>
                <a:latin typeface="Courier"/>
              </a:rPr>
              <a:t> widgets.jslink((range1, </a:t>
            </a:r>
            <a:r>
              <a:rPr>
                <a:solidFill>
                  <a:srgbClr val="4070A0"/>
                </a:solidFill>
                <a:latin typeface="Courier"/>
              </a:rPr>
              <a:t>'value'</a:t>
            </a:r>
            <a:r>
              <a:rPr>
                <a:latin typeface="Courier"/>
              </a:rPr>
              <a:t>), (range2, </a:t>
            </a:r>
            <a:r>
              <a:rPr>
                <a:solidFill>
                  <a:srgbClr val="4070A0"/>
                </a:solidFill>
                <a:latin typeface="Courier"/>
              </a:rPr>
              <a:t>'value'</a:t>
            </a:r>
            <a:r>
              <a:rPr>
                <a:latin typeface="Courier"/>
              </a:rPr>
              <a:t>))</a:t>
            </a:r>
            <a:br/>
            <a:r>
              <a:rPr>
                <a:latin typeface="Courier"/>
              </a:rPr>
              <a:t>display(caption, range1, range2)</a:t>
            </a:r>
          </a:p>
          <a:p>
            <a:pPr lvl="0" indent="0">
              <a:buNone/>
            </a:pPr>
            <a:r>
              <a:rPr i="1">
                <a:solidFill>
                  <a:srgbClr val="60A0B0"/>
                </a:solidFill>
                <a:latin typeface="Courier"/>
              </a:rPr>
              <a:t># NO LAG VERSION</a:t>
            </a:r>
            <a:br/>
            <a:r>
              <a:rPr>
                <a:latin typeface="Courier"/>
              </a:rPr>
              <a:t>caption </a:t>
            </a:r>
            <a:r>
              <a:rPr>
                <a:solidFill>
                  <a:srgbClr val="666666"/>
                </a:solidFill>
                <a:latin typeface="Courier"/>
              </a:rPr>
              <a:t>=</a:t>
            </a:r>
            <a:r>
              <a:rPr>
                <a:latin typeface="Courier"/>
              </a:rPr>
              <a:t> widgets.Label(value </a:t>
            </a:r>
            <a:r>
              <a:rPr>
                <a:solidFill>
                  <a:srgbClr val="666666"/>
                </a:solidFill>
                <a:latin typeface="Courier"/>
              </a:rPr>
              <a:t>=</a:t>
            </a:r>
            <a:r>
              <a:rPr>
                <a:latin typeface="Courier"/>
              </a:rPr>
              <a:t> </a:t>
            </a:r>
            <a:r>
              <a:rPr>
                <a:solidFill>
                  <a:srgbClr val="4070A0"/>
                </a:solidFill>
                <a:latin typeface="Courier"/>
              </a:rPr>
              <a:t>'Changes in source_range values are reflected in target_range'</a:t>
            </a:r>
            <a:r>
              <a:rPr>
                <a:latin typeface="Courier"/>
              </a:rPr>
              <a:t>)</a:t>
            </a:r>
            <a:br/>
            <a:br/>
            <a:r>
              <a:rPr>
                <a:latin typeface="Courier"/>
              </a:rPr>
              <a:t>source_range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'Source range'</a:t>
            </a:r>
            <a:r>
              <a:rPr>
                <a:latin typeface="Courier"/>
              </a:rPr>
              <a:t>)</a:t>
            </a:r>
            <a:br/>
            <a:r>
              <a:rPr>
                <a:latin typeface="Courier"/>
              </a:rPr>
              <a:t>target_range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'Target range'</a:t>
            </a:r>
            <a:r>
              <a:rPr>
                <a:latin typeface="Courier"/>
              </a:rPr>
              <a:t>)</a:t>
            </a:r>
            <a:br/>
            <a:br/>
            <a:r>
              <a:rPr>
                <a:latin typeface="Courier"/>
              </a:rPr>
              <a:t>dl </a:t>
            </a:r>
            <a:r>
              <a:rPr>
                <a:solidFill>
                  <a:srgbClr val="666666"/>
                </a:solidFill>
                <a:latin typeface="Courier"/>
              </a:rPr>
              <a:t>=</a:t>
            </a:r>
            <a:r>
              <a:rPr>
                <a:latin typeface="Courier"/>
              </a:rPr>
              <a:t> widgets.jsdlink((source_range, </a:t>
            </a:r>
            <a:r>
              <a:rPr>
                <a:solidFill>
                  <a:srgbClr val="4070A0"/>
                </a:solidFill>
                <a:latin typeface="Courier"/>
              </a:rPr>
              <a:t>'value'</a:t>
            </a:r>
            <a:r>
              <a:rPr>
                <a:latin typeface="Courier"/>
              </a:rPr>
              <a:t>), (target_range, </a:t>
            </a:r>
            <a:r>
              <a:rPr>
                <a:solidFill>
                  <a:srgbClr val="4070A0"/>
                </a:solidFill>
                <a:latin typeface="Courier"/>
              </a:rPr>
              <a:t>'value'</a:t>
            </a:r>
            <a:r>
              <a:rPr>
                <a:latin typeface="Courier"/>
              </a:rPr>
              <a:t>))</a:t>
            </a:r>
            <a:br/>
            <a:r>
              <a:rPr>
                <a:latin typeface="Courier"/>
              </a:rPr>
              <a:t>display(caption, source_range, target_range)</a:t>
            </a:r>
          </a:p>
          <a:p>
            <a:pPr lvl="0" indent="0" marL="0">
              <a:buNone/>
            </a:pPr>
            <a:r>
              <a:rPr/>
              <a:t>Function </a:t>
            </a:r>
            <a:r>
              <a:rPr>
                <a:latin typeface="Courier"/>
              </a:rPr>
              <a:t>widgets.jslink</a:t>
            </a:r>
            <a:r>
              <a:rPr/>
              <a:t> returns a </a:t>
            </a:r>
            <a:r>
              <a:rPr>
                <a:latin typeface="Courier"/>
              </a:rPr>
              <a:t>Link</a:t>
            </a:r>
            <a:r>
              <a:rPr/>
              <a:t> widget. The link can be broken by calling the </a:t>
            </a:r>
            <a:r>
              <a:rPr>
                <a:latin typeface="Courier"/>
              </a:rPr>
              <a:t>unlink</a:t>
            </a:r>
            <a:r>
              <a:rPr/>
              <a:t> method.</a:t>
            </a:r>
          </a:p>
          <a:p>
            <a:pPr lvl="0" indent="0">
              <a:buNone/>
            </a:pPr>
            <a:r>
              <a:rPr>
                <a:latin typeface="Courier"/>
              </a:rPr>
              <a:t>l.unlink()</a:t>
            </a:r>
            <a:br/>
            <a:r>
              <a:rPr>
                <a:latin typeface="Courier"/>
              </a:rPr>
              <a:t>dl.unlink()</a:t>
            </a:r>
          </a:p>
          <a:p>
            <a:pPr lvl="0" indent="0" marL="0">
              <a:spcBef>
                <a:spcPts val="3000"/>
              </a:spcBef>
              <a:buNone/>
            </a:pPr>
            <a:r>
              <a:rPr b="1"/>
              <a:t>The difference between linking in the kernel and linking in the client</a:t>
            </a:r>
          </a:p>
          <a:p>
            <a:pPr lvl="0" indent="0" marL="0">
              <a:buNone/>
            </a:pPr>
            <a:r>
              <a:rPr/>
              <a:t>Linking in the kernel means linking via python. If two sliders are linked in the kernel, when one slider is changed the browser sends a message to the kernel (python in this case) updating the changed slider, the link widget in the kernel then propagates the change to the other slider object in the kernel, and then the other slider’s kernel object sends a message to the browser to update the other slider’s views in the browser. If the kernel is not running (as in a static web page), then the controls will not be linked.</a:t>
            </a:r>
          </a:p>
          <a:p>
            <a:pPr lvl="0" indent="0" marL="0">
              <a:buNone/>
            </a:pPr>
            <a:r>
              <a:rPr/>
              <a:t>Linking using jslink (i.e., on the browser side) means contructing the link in Javascript. When one slider is changed, Javascript running in the browser changes the value of the other slider in the browser, without needing to communicate with the kernel at all. If the sliders are attached to kernel objects, each slider will update their kernel-side objects independently.</a:t>
            </a:r>
          </a:p>
          <a:p>
            <a:pPr lvl="0" indent="0" marL="0">
              <a:buNone/>
            </a:pPr>
            <a:r>
              <a:rPr/>
              <a:t>To see the difference between the two, go to the </a:t>
            </a:r>
            <a:r>
              <a:rPr>
                <a:hlinkClick r:id="rId2"/>
              </a:rPr>
              <a:t>ipywidgets documentation</a:t>
            </a:r>
            <a:r>
              <a:rPr/>
              <a:t> and try out the sliders near the bottom. The ones linked in the kernel with </a:t>
            </a:r>
            <a:r>
              <a:rPr>
                <a:latin typeface="Courier"/>
              </a:rPr>
              <a:t>link</a:t>
            </a:r>
            <a:r>
              <a:rPr/>
              <a:t> and </a:t>
            </a:r>
            <a:r>
              <a:rPr>
                <a:latin typeface="Courier"/>
              </a:rPr>
              <a:t>dlink</a:t>
            </a:r>
            <a:r>
              <a:rPr/>
              <a:t> are no longer linked, but the ones linked in the browser with </a:t>
            </a:r>
            <a:r>
              <a:rPr>
                <a:latin typeface="Courier"/>
              </a:rPr>
              <a:t>jslink</a:t>
            </a:r>
            <a:r>
              <a:rPr/>
              <a:t> and </a:t>
            </a:r>
            <a:r>
              <a:rPr>
                <a:latin typeface="Courier"/>
              </a:rPr>
              <a:t>jsdlink</a:t>
            </a:r>
            <a:r>
              <a:rPr/>
              <a:t> are still linked.</a:t>
            </a:r>
          </a:p>
          <a:p>
            <a:pPr lvl="0" indent="0" marL="0">
              <a:spcBef>
                <a:spcPts val="3000"/>
              </a:spcBef>
              <a:buNone/>
            </a:pPr>
            <a:r>
              <a:rPr b="1"/>
              <a:t>Continuous updates</a:t>
            </a:r>
          </a:p>
          <a:p>
            <a:pPr lvl="0" indent="0" marL="0">
              <a:buNone/>
            </a:pPr>
            <a:r>
              <a:rPr/>
              <a:t>Some widgets offer a choice with their </a:t>
            </a:r>
            <a:r>
              <a:rPr>
                <a:latin typeface="Courier"/>
              </a:rPr>
              <a:t>continuous_update</a:t>
            </a:r>
            <a:r>
              <a:rPr/>
              <a:t> attribute between continually updating values or only updating values when a user submits the value (for example, by pressing Enter or navigating away from the control). In the next example, we see the “Delayed” controls only transmit their value after the user finishes dragging the slider or submitting the textbox. The “Continuous” controls continually transmit their values as they are changed. Try typing a two-digit number into each of the text boxes, or dragging each of the sliders, to see the difference.</a:t>
            </a:r>
          </a:p>
          <a:p>
            <a:pPr lvl="0" indent="0">
              <a:buNone/>
            </a:pPr>
            <a:r>
              <a:rPr>
                <a:latin typeface="Courier"/>
              </a:rPr>
              <a:t>import traitlets</a:t>
            </a:r>
            <a:br/>
            <a:r>
              <a:rPr>
                <a:latin typeface="Courier"/>
              </a:rPr>
              <a:t>a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"Delayed"</a:t>
            </a: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b </a:t>
            </a:r>
            <a:r>
              <a:rPr>
                <a:solidFill>
                  <a:srgbClr val="666666"/>
                </a:solidFill>
                <a:latin typeface="Courier"/>
              </a:rPr>
              <a:t>=</a:t>
            </a:r>
            <a:r>
              <a:rPr>
                <a:latin typeface="Courier"/>
              </a:rPr>
              <a:t> widgets.IntText(description</a:t>
            </a:r>
            <a:r>
              <a:rPr>
                <a:solidFill>
                  <a:srgbClr val="666666"/>
                </a:solidFill>
                <a:latin typeface="Courier"/>
              </a:rPr>
              <a:t>=</a:t>
            </a:r>
            <a:r>
              <a:rPr>
                <a:solidFill>
                  <a:srgbClr val="4070A0"/>
                </a:solidFill>
                <a:latin typeface="Courier"/>
              </a:rPr>
              <a:t>"Delayed"</a:t>
            </a: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c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"Continuous"</a:t>
            </a:r>
            <a:r>
              <a:rPr>
                <a:latin typeface="Courier"/>
              </a:rPr>
              <a:t>, continuous_update</a:t>
            </a:r>
            <a:r>
              <a:rPr>
                <a:solidFill>
                  <a:srgbClr val="666666"/>
                </a:solidFill>
                <a:latin typeface="Courier"/>
              </a:rPr>
              <a:t>=</a:t>
            </a:r>
            <a:r>
              <a:rPr>
                <a:solidFill>
                  <a:srgbClr val="19177C"/>
                </a:solidFill>
                <a:latin typeface="Courier"/>
              </a:rPr>
              <a:t>True</a:t>
            </a:r>
            <a:r>
              <a:rPr>
                <a:latin typeface="Courier"/>
              </a:rPr>
              <a:t>)</a:t>
            </a:r>
            <a:br/>
            <a:r>
              <a:rPr>
                <a:latin typeface="Courier"/>
              </a:rPr>
              <a:t>d </a:t>
            </a:r>
            <a:r>
              <a:rPr>
                <a:solidFill>
                  <a:srgbClr val="666666"/>
                </a:solidFill>
                <a:latin typeface="Courier"/>
              </a:rPr>
              <a:t>=</a:t>
            </a:r>
            <a:r>
              <a:rPr>
                <a:latin typeface="Courier"/>
              </a:rPr>
              <a:t> widgets.IntText(description</a:t>
            </a:r>
            <a:r>
              <a:rPr>
                <a:solidFill>
                  <a:srgbClr val="666666"/>
                </a:solidFill>
                <a:latin typeface="Courier"/>
              </a:rPr>
              <a:t>=</a:t>
            </a:r>
            <a:r>
              <a:rPr>
                <a:solidFill>
                  <a:srgbClr val="4070A0"/>
                </a:solidFill>
                <a:latin typeface="Courier"/>
              </a:rPr>
              <a:t>"Continuous"</a:t>
            </a:r>
            <a:r>
              <a:rPr>
                <a:latin typeface="Courier"/>
              </a:rPr>
              <a:t>, continuous_update</a:t>
            </a:r>
            <a:r>
              <a:rPr>
                <a:solidFill>
                  <a:srgbClr val="666666"/>
                </a:solidFill>
                <a:latin typeface="Courier"/>
              </a:rPr>
              <a:t>=</a:t>
            </a:r>
            <a:r>
              <a:rPr>
                <a:solidFill>
                  <a:srgbClr val="19177C"/>
                </a:solidFill>
                <a:latin typeface="Courier"/>
              </a:rPr>
              <a:t>True</a:t>
            </a:r>
            <a:r>
              <a:rPr>
                <a:latin typeface="Courier"/>
              </a:rPr>
              <a:t>)</a:t>
            </a:r>
            <a:br/>
            <a:br/>
            <a:r>
              <a:rPr>
                <a:latin typeface="Courier"/>
              </a:rPr>
              <a:t>traitlets.link((a, </a:t>
            </a:r>
            <a:r>
              <a:rPr>
                <a:solidFill>
                  <a:srgbClr val="4070A0"/>
                </a:solidFill>
                <a:latin typeface="Courier"/>
              </a:rPr>
              <a:t>'value'</a:t>
            </a:r>
            <a:r>
              <a:rPr>
                <a:latin typeface="Courier"/>
              </a:rPr>
              <a:t>), (b, </a:t>
            </a:r>
            <a:r>
              <a:rPr>
                <a:solidFill>
                  <a:srgbClr val="4070A0"/>
                </a:solidFill>
                <a:latin typeface="Courier"/>
              </a:rPr>
              <a:t>'value'</a:t>
            </a:r>
            <a:r>
              <a:rPr>
                <a:latin typeface="Courier"/>
              </a:rPr>
              <a:t>))</a:t>
            </a:r>
            <a:br/>
            <a:r>
              <a:rPr>
                <a:latin typeface="Courier"/>
              </a:rPr>
              <a:t>traitlets.link((a, </a:t>
            </a:r>
            <a:r>
              <a:rPr>
                <a:solidFill>
                  <a:srgbClr val="4070A0"/>
                </a:solidFill>
                <a:latin typeface="Courier"/>
              </a:rPr>
              <a:t>'value'</a:t>
            </a:r>
            <a:r>
              <a:rPr>
                <a:latin typeface="Courier"/>
              </a:rPr>
              <a:t>), (c, </a:t>
            </a:r>
            <a:r>
              <a:rPr>
                <a:solidFill>
                  <a:srgbClr val="4070A0"/>
                </a:solidFill>
                <a:latin typeface="Courier"/>
              </a:rPr>
              <a:t>'value'</a:t>
            </a:r>
            <a:r>
              <a:rPr>
                <a:latin typeface="Courier"/>
              </a:rPr>
              <a:t>))</a:t>
            </a:r>
            <a:br/>
            <a:r>
              <a:rPr>
                <a:latin typeface="Courier"/>
              </a:rPr>
              <a:t>traitlets.link((a, </a:t>
            </a:r>
            <a:r>
              <a:rPr>
                <a:solidFill>
                  <a:srgbClr val="4070A0"/>
                </a:solidFill>
                <a:latin typeface="Courier"/>
              </a:rPr>
              <a:t>'value'</a:t>
            </a:r>
            <a:r>
              <a:rPr>
                <a:latin typeface="Courier"/>
              </a:rPr>
              <a:t>), (d, </a:t>
            </a:r>
            <a:r>
              <a:rPr>
                <a:solidFill>
                  <a:srgbClr val="4070A0"/>
                </a:solidFill>
                <a:latin typeface="Courier"/>
              </a:rPr>
              <a:t>'value'</a:t>
            </a:r>
            <a:r>
              <a:rPr>
                <a:latin typeface="Courier"/>
              </a:rPr>
              <a:t>))</a:t>
            </a:r>
            <a:br/>
            <a:r>
              <a:rPr>
                <a:latin typeface="Courier"/>
              </a:rPr>
              <a:t>widgets.VBox([a,b,c,d])</a:t>
            </a:r>
          </a:p>
          <a:p>
            <a:pPr lvl="0" indent="0" marL="0">
              <a:buNone/>
            </a:pPr>
            <a:r>
              <a:rPr/>
              <a:t>Sliders, </a:t>
            </a:r>
            <a:r>
              <a:rPr>
                <a:latin typeface="Courier"/>
              </a:rPr>
              <a:t>Text</a:t>
            </a:r>
            <a:r>
              <a:rPr/>
              <a:t>, and </a:t>
            </a:r>
            <a:r>
              <a:rPr>
                <a:latin typeface="Courier"/>
              </a:rPr>
              <a:t>Textarea</a:t>
            </a:r>
            <a:r>
              <a:rPr/>
              <a:t> controls default to </a:t>
            </a:r>
            <a:r>
              <a:rPr>
                <a:latin typeface="Courier"/>
              </a:rPr>
              <a:t>continuous_update=True</a:t>
            </a:r>
            <a:r>
              <a:rPr/>
              <a:t>. </a:t>
            </a:r>
            <a:r>
              <a:rPr>
                <a:latin typeface="Courier"/>
              </a:rPr>
              <a:t>IntText</a:t>
            </a:r>
            <a:r>
              <a:rPr/>
              <a:t> and other text boxes for entering integer or float numbers default to </a:t>
            </a:r>
            <a:r>
              <a:rPr>
                <a:latin typeface="Courier"/>
              </a:rPr>
              <a:t>continuous_update=False</a:t>
            </a:r>
            <a:r>
              <a:rPr/>
              <a:t> (since often you’ll want to type an entire number before submitting the value by pressing enter or navigating out of the 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You should now feel comfortable linking Widget events!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2022-04-22T22:37:46Z</dcterms:created>
  <dcterms:modified xsi:type="dcterms:W3CDTF">2022-04-22T22:37:46Z</dcterms:modified>
</cp:coreProperties>
</file>

<file path=docProps/custom.xml><?xml version="1.0" encoding="utf-8"?>
<Properties xmlns="http://schemas.openxmlformats.org/officeDocument/2006/custom-properties" xmlns:vt="http://schemas.openxmlformats.org/officeDocument/2006/docPropsVTypes"/>
</file>