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demy.com/python-and-django-full-stack-web-developer-bootcamp/"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Widget Styling</a:t>
            </a:r>
          </a:p>
        </p:txBody>
      </p:sp>
      <p:sp>
        <p:nvSpPr>
          <p:cNvPr id="3" name="Content Placeholder 2"/>
          <p:cNvSpPr>
            <a:spLocks noGrp="1"/>
          </p:cNvSpPr>
          <p:nvPr>
            <p:ph idx="1"/>
          </p:nvPr>
        </p:nvSpPr>
        <p:spPr/>
        <p:txBody>
          <a:bodyPr/>
          <a:lstStyle/>
          <a:p>
            <a:pPr lvl="0" indent="0" marL="0">
              <a:buNone/>
            </a:pPr>
            <a:r>
              <a:rPr/>
              <a:t>In this lecture we will learn about the various ways to style widgets!</a:t>
            </a:r>
          </a:p>
          <a:p>
            <a:pPr lvl="0" indent="0" marL="0">
              <a:spcBef>
                <a:spcPts val="3000"/>
              </a:spcBef>
              <a:buNone/>
            </a:pPr>
            <a:r>
              <a:rPr b="1">
                <a:latin typeface="Courier"/>
              </a:rPr>
              <a:t>style</a:t>
            </a:r>
            <a:r>
              <a:rPr b="1"/>
              <a:t> vs. </a:t>
            </a:r>
            <a:r>
              <a:rPr b="1">
                <a:latin typeface="Courier"/>
              </a:rPr>
              <a:t>layout</a:t>
            </a:r>
          </a:p>
          <a:p>
            <a:pPr lvl="0" indent="0" marL="0">
              <a:buNone/>
            </a:pPr>
            <a:r>
              <a:rPr/>
              <a:t>There are two ways to change the appearance of widgets in the browser. The first is through the </a:t>
            </a:r>
            <a:r>
              <a:rPr>
                <a:latin typeface="Courier"/>
              </a:rPr>
              <a:t>layout</a:t>
            </a:r>
            <a:r>
              <a:rPr/>
              <a:t> attribute which exposes layout-related CSS properties for the top-level DOM element of widgets, such as margins and positioning. The second is through the </a:t>
            </a:r>
            <a:r>
              <a:rPr>
                <a:latin typeface="Courier"/>
              </a:rPr>
              <a:t>style</a:t>
            </a:r>
            <a:r>
              <a:rPr/>
              <a:t> attribute which exposes non-layout related attributes like button color and font weight. While </a:t>
            </a:r>
            <a:r>
              <a:rPr>
                <a:latin typeface="Courier"/>
              </a:rPr>
              <a:t>layout</a:t>
            </a:r>
            <a:r>
              <a:rPr/>
              <a:t> is general to all widgets and containers of widgets, </a:t>
            </a:r>
            <a:r>
              <a:rPr>
                <a:latin typeface="Courier"/>
              </a:rPr>
              <a:t>style</a:t>
            </a:r>
            <a:r>
              <a:rPr/>
              <a:t> offers tools specific to each type of widget.</a:t>
            </a:r>
          </a:p>
          <a:p>
            <a:pPr lvl="0" indent="0" marL="0">
              <a:buNone/>
            </a:pPr>
            <a:r>
              <a:rPr/>
              <a:t>Thorough understanding of all that </a:t>
            </a:r>
            <a:r>
              <a:rPr>
                <a:latin typeface="Courier"/>
              </a:rPr>
              <a:t>layout</a:t>
            </a:r>
            <a:r>
              <a:rPr/>
              <a:t> has to offer requires knowledge of front-end web development, including HTML and CSS. This section provides a brief overview of things that can be adjusted using </a:t>
            </a:r>
            <a:r>
              <a:rPr>
                <a:latin typeface="Courier"/>
              </a:rPr>
              <a:t>layout</a:t>
            </a:r>
            <a:r>
              <a:rPr/>
              <a:t>. However, the full set of tools are provided in the separate notebook </a:t>
            </a:r>
            <a:r>
              <a:rPr b="1"/>
              <a:t>Advanced Widget Styling with Layout</a:t>
            </a:r>
            <a:r>
              <a:rPr/>
              <a:t>.</a:t>
            </a:r>
          </a:p>
          <a:p>
            <a:pPr lvl="0" indent="0" marL="0">
              <a:buNone/>
            </a:pPr>
            <a:r>
              <a:rPr/>
              <a:t>To learn more about web development, including HTML and CSS, check out the course </a:t>
            </a:r>
            <a:r>
              <a:rPr>
                <a:hlinkClick r:id="rId2"/>
              </a:rPr>
              <a:t>Python and Django Full Stack Web Developer Bootcamp</a:t>
            </a:r>
          </a:p>
          <a:p>
            <a:pPr lvl="0" indent="0" marL="0">
              <a:buNone/>
            </a:pPr>
            <a:r>
              <a:rPr/>
              <a:t>Basic styling is more intuitive as it relates directly to each type of widget. Here we provide a set of helpful examples of the </a:t>
            </a:r>
            <a:r>
              <a:rPr>
                <a:latin typeface="Courier"/>
              </a:rPr>
              <a:t>style</a:t>
            </a:r>
            <a:r>
              <a:rPr/>
              <a:t> attribute.</a:t>
            </a:r>
          </a:p>
          <a:p>
            <a:pPr lvl="0" indent="0" marL="0">
              <a:spcBef>
                <a:spcPts val="3000"/>
              </a:spcBef>
              <a:buNone/>
            </a:pPr>
            <a:r>
              <a:rPr b="1"/>
              <a:t>The </a:t>
            </a:r>
            <a:r>
              <a:rPr b="1">
                <a:latin typeface="Courier"/>
              </a:rPr>
              <a:t>layout</a:t>
            </a:r>
            <a:r>
              <a:rPr b="1"/>
              <a:t> attribute</a:t>
            </a:r>
          </a:p>
          <a:p>
            <a:pPr lvl="0" indent="0" marL="0">
              <a:buNone/>
            </a:pPr>
            <a:r>
              <a:rPr/>
              <a:t>Jupyter interactive widgets have a </a:t>
            </a:r>
            <a:r>
              <a:rPr>
                <a:latin typeface="Courier"/>
              </a:rPr>
              <a:t>layout</a:t>
            </a:r>
            <a:r>
              <a:rPr/>
              <a:t> attribute exposing a number of CSS properties that impact how widgets are laid out. These properties map to the values of the CSS properties of the same name (underscores being replaced with dashes), applied to the top DOM elements of the corresponding widget.</a:t>
            </a:r>
          </a:p>
          <a:p>
            <a:pPr lvl="0" indent="0" marL="0">
              <a:spcBef>
                <a:spcPts val="3000"/>
              </a:spcBef>
              <a:buNone/>
            </a:pPr>
            <a:r>
              <a:rPr b="1"/>
              <a:t>Sizes</a:t>
            </a:r>
          </a:p>
          <a:p>
            <a:pPr lvl="0"/>
            <a:r>
              <a:rPr>
                <a:latin typeface="Courier"/>
              </a:rPr>
              <a:t>height</a:t>
            </a:r>
          </a:p>
          <a:p>
            <a:pPr lvl="0"/>
            <a:r>
              <a:rPr>
                <a:latin typeface="Courier"/>
              </a:rPr>
              <a:t>width</a:t>
            </a:r>
          </a:p>
          <a:p>
            <a:pPr lvl="0"/>
            <a:r>
              <a:rPr>
                <a:latin typeface="Courier"/>
              </a:rPr>
              <a:t>max_height</a:t>
            </a:r>
          </a:p>
          <a:p>
            <a:pPr lvl="0"/>
            <a:r>
              <a:rPr>
                <a:latin typeface="Courier"/>
              </a:rPr>
              <a:t>max_width</a:t>
            </a:r>
          </a:p>
          <a:p>
            <a:pPr lvl="0"/>
            <a:r>
              <a:rPr>
                <a:latin typeface="Courier"/>
              </a:rPr>
              <a:t>min_height</a:t>
            </a:r>
          </a:p>
          <a:p>
            <a:pPr lvl="0"/>
            <a:r>
              <a:rPr>
                <a:latin typeface="Courier"/>
              </a:rPr>
              <a:t>min_width</a:t>
            </a:r>
          </a:p>
          <a:p>
            <a:pPr lvl="0" indent="0" marL="0">
              <a:spcBef>
                <a:spcPts val="3000"/>
              </a:spcBef>
              <a:buNone/>
            </a:pPr>
            <a:r>
              <a:rPr b="1"/>
              <a:t>Display</a:t>
            </a:r>
          </a:p>
          <a:p>
            <a:pPr lvl="0"/>
            <a:r>
              <a:rPr>
                <a:latin typeface="Courier"/>
              </a:rPr>
              <a:t>visibility</a:t>
            </a:r>
          </a:p>
          <a:p>
            <a:pPr lvl="0"/>
            <a:r>
              <a:rPr>
                <a:latin typeface="Courier"/>
              </a:rPr>
              <a:t>display</a:t>
            </a:r>
          </a:p>
          <a:p>
            <a:pPr lvl="0"/>
            <a:r>
              <a:rPr>
                <a:latin typeface="Courier"/>
              </a:rPr>
              <a:t>overflow</a:t>
            </a:r>
          </a:p>
          <a:p>
            <a:pPr lvl="0"/>
            <a:r>
              <a:rPr>
                <a:latin typeface="Courier"/>
              </a:rPr>
              <a:t>overflow_x</a:t>
            </a:r>
          </a:p>
          <a:p>
            <a:pPr lvl="0"/>
            <a:r>
              <a:rPr>
                <a:latin typeface="Courier"/>
              </a:rPr>
              <a:t>overflow_y</a:t>
            </a:r>
          </a:p>
          <a:p>
            <a:pPr lvl="0" indent="0" marL="0">
              <a:spcBef>
                <a:spcPts val="3000"/>
              </a:spcBef>
              <a:buNone/>
            </a:pPr>
            <a:r>
              <a:rPr b="1"/>
              <a:t>Box model</a:t>
            </a:r>
          </a:p>
          <a:p>
            <a:pPr lvl="0"/>
            <a:r>
              <a:rPr>
                <a:latin typeface="Courier"/>
              </a:rPr>
              <a:t>border</a:t>
            </a:r>
          </a:p>
          <a:p>
            <a:pPr lvl="0"/>
            <a:r>
              <a:rPr>
                <a:latin typeface="Courier"/>
              </a:rPr>
              <a:t>margin</a:t>
            </a:r>
          </a:p>
          <a:p>
            <a:pPr lvl="0"/>
            <a:r>
              <a:rPr>
                <a:latin typeface="Courier"/>
              </a:rPr>
              <a:t>padding</a:t>
            </a:r>
          </a:p>
          <a:p>
            <a:pPr lvl="0" indent="0" marL="0">
              <a:spcBef>
                <a:spcPts val="3000"/>
              </a:spcBef>
              <a:buNone/>
            </a:pPr>
            <a:r>
              <a:rPr b="1"/>
              <a:t>Positioning</a:t>
            </a:r>
          </a:p>
          <a:p>
            <a:pPr lvl="0"/>
            <a:r>
              <a:rPr>
                <a:latin typeface="Courier"/>
              </a:rPr>
              <a:t>top</a:t>
            </a:r>
          </a:p>
          <a:p>
            <a:pPr lvl="0"/>
            <a:r>
              <a:rPr>
                <a:latin typeface="Courier"/>
              </a:rPr>
              <a:t>left</a:t>
            </a:r>
          </a:p>
          <a:p>
            <a:pPr lvl="0"/>
            <a:r>
              <a:rPr>
                <a:latin typeface="Courier"/>
              </a:rPr>
              <a:t>bottom</a:t>
            </a:r>
          </a:p>
          <a:p>
            <a:pPr lvl="0"/>
            <a:r>
              <a:rPr>
                <a:latin typeface="Courier"/>
              </a:rPr>
              <a:t>right</a:t>
            </a:r>
          </a:p>
          <a:p>
            <a:pPr lvl="0" indent="0" marL="0">
              <a:spcBef>
                <a:spcPts val="3000"/>
              </a:spcBef>
              <a:buNone/>
            </a:pPr>
            <a:r>
              <a:rPr b="1"/>
              <a:t>Flexbox</a:t>
            </a:r>
          </a:p>
          <a:p>
            <a:pPr lvl="0"/>
            <a:r>
              <a:rPr>
                <a:latin typeface="Courier"/>
              </a:rPr>
              <a:t>order</a:t>
            </a:r>
          </a:p>
          <a:p>
            <a:pPr lvl="0"/>
            <a:r>
              <a:rPr>
                <a:latin typeface="Courier"/>
              </a:rPr>
              <a:t>flex_flow</a:t>
            </a:r>
          </a:p>
          <a:p>
            <a:pPr lvl="0"/>
            <a:r>
              <a:rPr>
                <a:latin typeface="Courier"/>
              </a:rPr>
              <a:t>align_items</a:t>
            </a:r>
          </a:p>
          <a:p>
            <a:pPr lvl="0"/>
            <a:r>
              <a:rPr>
                <a:latin typeface="Courier"/>
              </a:rPr>
              <a:t>flex</a:t>
            </a:r>
          </a:p>
          <a:p>
            <a:pPr lvl="0"/>
            <a:r>
              <a:rPr>
                <a:latin typeface="Courier"/>
              </a:rPr>
              <a:t>align_self</a:t>
            </a:r>
          </a:p>
          <a:p>
            <a:pPr lvl="0"/>
            <a:r>
              <a:rPr>
                <a:latin typeface="Courier"/>
              </a:rPr>
              <a:t>align_content</a:t>
            </a:r>
          </a:p>
          <a:p>
            <a:pPr lvl="0"/>
            <a:r>
              <a:rPr>
                <a:latin typeface="Courier"/>
              </a:rPr>
              <a:t>justify_content</a:t>
            </a:r>
          </a:p>
          <a:p>
            <a:pPr lvl="0" indent="0" marL="0">
              <a:spcBef>
                <a:spcPts val="3000"/>
              </a:spcBef>
              <a:buNone/>
            </a:pPr>
            <a:r>
              <a:rPr b="1"/>
              <a:t>A quick example of </a:t>
            </a:r>
            <a:r>
              <a:rPr b="1">
                <a:latin typeface="Courier"/>
              </a:rPr>
              <a:t>layout</a:t>
            </a:r>
          </a:p>
          <a:p>
            <a:pPr lvl="0" indent="0" marL="0">
              <a:buNone/>
            </a:pPr>
            <a:r>
              <a:rPr/>
              <a:t>We’ve already seen what a slider looks like without any layout adjustments:</a:t>
            </a:r>
          </a:p>
          <a:p>
            <a:pPr lvl="0" indent="0">
              <a:buNone/>
            </a:pPr>
            <a:r>
              <a:rPr>
                <a:latin typeface="Courier"/>
              </a:rPr>
              <a:t>import ipywidgets as widgets</a:t>
            </a:r>
            <a:br/>
            <a:r>
              <a:rPr>
                <a:latin typeface="Courier"/>
              </a:rPr>
              <a:t>from IPython.display import display</a:t>
            </a:r>
            <a:br/>
            <a:br/>
            <a:r>
              <a:rPr>
                <a:latin typeface="Courier"/>
              </a:rPr>
              <a:t>w </a:t>
            </a:r>
            <a:r>
              <a:rPr>
                <a:solidFill>
                  <a:srgbClr val="666666"/>
                </a:solidFill>
                <a:latin typeface="Courier"/>
              </a:rPr>
              <a:t>=</a:t>
            </a:r>
            <a:r>
              <a:rPr>
                <a:latin typeface="Courier"/>
              </a:rPr>
              <a:t> widgets.IntSlider()</a:t>
            </a:r>
            <a:br/>
            <a:r>
              <a:rPr>
                <a:latin typeface="Courier"/>
              </a:rPr>
              <a:t>display(w)</a:t>
            </a:r>
          </a:p>
          <a:p>
            <a:pPr lvl="0" indent="0" marL="0">
              <a:buNone/>
            </a:pPr>
            <a:r>
              <a:rPr/>
              <a:t>Let’s say we wanted to change two of the properties of this widget: </a:t>
            </a:r>
            <a:r>
              <a:rPr>
                <a:latin typeface="Courier"/>
              </a:rPr>
              <a:t>margin</a:t>
            </a:r>
            <a:r>
              <a:rPr/>
              <a:t> and </a:t>
            </a:r>
            <a:r>
              <a:rPr>
                <a:latin typeface="Courier"/>
              </a:rPr>
              <a:t>height</a:t>
            </a:r>
            <a:r>
              <a:rPr/>
              <a:t>. We want to center the slider in the output area and increase its height. This can be done by adding </a:t>
            </a:r>
            <a:r>
              <a:rPr>
                <a:latin typeface="Courier"/>
              </a:rPr>
              <a:t>layout</a:t>
            </a:r>
            <a:r>
              <a:rPr/>
              <a:t> attributes to </a:t>
            </a:r>
            <a:r>
              <a:rPr b="1"/>
              <a:t>w</a:t>
            </a:r>
          </a:p>
          <a:p>
            <a:pPr lvl="0" indent="0">
              <a:buNone/>
            </a:pPr>
            <a:r>
              <a:rPr>
                <a:latin typeface="Courier"/>
              </a:rPr>
              <a:t>w.layout.margin </a:t>
            </a:r>
            <a:r>
              <a:rPr>
                <a:solidFill>
                  <a:srgbClr val="666666"/>
                </a:solidFill>
                <a:latin typeface="Courier"/>
              </a:rPr>
              <a:t>=</a:t>
            </a:r>
            <a:r>
              <a:rPr>
                <a:latin typeface="Courier"/>
              </a:rPr>
              <a:t> </a:t>
            </a:r>
            <a:r>
              <a:rPr>
                <a:solidFill>
                  <a:srgbClr val="4070A0"/>
                </a:solidFill>
                <a:latin typeface="Courier"/>
              </a:rPr>
              <a:t>'auto'</a:t>
            </a:r>
            <a:br/>
            <a:r>
              <a:rPr>
                <a:latin typeface="Courier"/>
              </a:rPr>
              <a:t>w.layout.height </a:t>
            </a:r>
            <a:r>
              <a:rPr>
                <a:solidFill>
                  <a:srgbClr val="666666"/>
                </a:solidFill>
                <a:latin typeface="Courier"/>
              </a:rPr>
              <a:t>=</a:t>
            </a:r>
            <a:r>
              <a:rPr>
                <a:latin typeface="Courier"/>
              </a:rPr>
              <a:t> </a:t>
            </a:r>
            <a:r>
              <a:rPr>
                <a:solidFill>
                  <a:srgbClr val="4070A0"/>
                </a:solidFill>
                <a:latin typeface="Courier"/>
              </a:rPr>
              <a:t>'75px'</a:t>
            </a:r>
          </a:p>
          <a:p>
            <a:pPr lvl="0" indent="0" marL="0">
              <a:buNone/>
            </a:pPr>
            <a:r>
              <a:rPr/>
              <a:t>Notice that the slider changed positions on the page immediately!</a:t>
            </a:r>
          </a:p>
          <a:p>
            <a:pPr lvl="0" indent="0" marL="0">
              <a:buNone/>
            </a:pPr>
            <a:r>
              <a:rPr/>
              <a:t>Layout settings can be passed from one widget to another widget of the same type. Let’s first create a new IntSlider:</a:t>
            </a:r>
          </a:p>
          <a:p>
            <a:pPr lvl="0" indent="0">
              <a:buNone/>
            </a:pPr>
            <a:r>
              <a:rPr>
                <a:latin typeface="Courier"/>
              </a:rPr>
              <a:t>x </a:t>
            </a:r>
            <a:r>
              <a:rPr>
                <a:solidFill>
                  <a:srgbClr val="666666"/>
                </a:solidFill>
                <a:latin typeface="Courier"/>
              </a:rPr>
              <a:t>=</a:t>
            </a:r>
            <a:r>
              <a:rPr>
                <a:latin typeface="Courier"/>
              </a:rPr>
              <a:t> widgets.IntSlider(value</a:t>
            </a:r>
            <a:r>
              <a:rPr>
                <a:solidFill>
                  <a:srgbClr val="666666"/>
                </a:solidFill>
                <a:latin typeface="Courier"/>
              </a:rPr>
              <a:t>=</a:t>
            </a:r>
            <a:r>
              <a:rPr>
                <a:solidFill>
                  <a:srgbClr val="40A070"/>
                </a:solidFill>
                <a:latin typeface="Courier"/>
              </a:rPr>
              <a:t>15</a:t>
            </a:r>
            <a:r>
              <a:rPr>
                <a:latin typeface="Courier"/>
              </a:rPr>
              <a:t>,description</a:t>
            </a:r>
            <a:r>
              <a:rPr>
                <a:solidFill>
                  <a:srgbClr val="666666"/>
                </a:solidFill>
                <a:latin typeface="Courier"/>
              </a:rPr>
              <a:t>=</a:t>
            </a:r>
            <a:r>
              <a:rPr>
                <a:solidFill>
                  <a:srgbClr val="4070A0"/>
                </a:solidFill>
                <a:latin typeface="Courier"/>
              </a:rPr>
              <a:t>'New slider'</a:t>
            </a:r>
            <a:r>
              <a:rPr>
                <a:latin typeface="Courier"/>
              </a:rPr>
              <a:t>)</a:t>
            </a:r>
            <a:br/>
            <a:r>
              <a:rPr>
                <a:latin typeface="Courier"/>
              </a:rPr>
              <a:t>display(x)</a:t>
            </a:r>
          </a:p>
          <a:p>
            <a:pPr lvl="0" indent="0" marL="0">
              <a:buNone/>
            </a:pPr>
            <a:r>
              <a:rPr/>
              <a:t>Now assign </a:t>
            </a:r>
            <a:r>
              <a:rPr b="1"/>
              <a:t>w</a:t>
            </a:r>
            <a:r>
              <a:rPr/>
              <a:t>’s layout settings to </a:t>
            </a:r>
            <a:r>
              <a:rPr b="1"/>
              <a:t>x</a:t>
            </a:r>
            <a:r>
              <a:rPr/>
              <a:t>:</a:t>
            </a:r>
          </a:p>
          <a:p>
            <a:pPr lvl="0" indent="0">
              <a:buNone/>
            </a:pPr>
            <a:r>
              <a:rPr>
                <a:latin typeface="Courier"/>
              </a:rPr>
              <a:t>x.layout </a:t>
            </a:r>
            <a:r>
              <a:rPr>
                <a:solidFill>
                  <a:srgbClr val="666666"/>
                </a:solidFill>
                <a:latin typeface="Courier"/>
              </a:rPr>
              <a:t>=</a:t>
            </a:r>
            <a:r>
              <a:rPr>
                <a:latin typeface="Courier"/>
              </a:rPr>
              <a:t> w.layout</a:t>
            </a:r>
          </a:p>
          <a:p>
            <a:pPr lvl="0" indent="0" marL="0">
              <a:buNone/>
            </a:pPr>
            <a:r>
              <a:rPr/>
              <a:t>That’s it! For a complete set of instructions on using </a:t>
            </a:r>
            <a:r>
              <a:rPr>
                <a:latin typeface="Courier"/>
              </a:rPr>
              <a:t>layout</a:t>
            </a:r>
            <a:r>
              <a:rPr/>
              <a:t>, visit the </a:t>
            </a:r>
            <a:r>
              <a:rPr b="1"/>
              <a:t>Advanced Widget Styling - Layout</a:t>
            </a:r>
            <a:r>
              <a:rPr/>
              <a:t> notebook.</a:t>
            </a:r>
          </a:p>
          <a:p>
            <a:pPr lvl="0" indent="0" marL="0">
              <a:spcBef>
                <a:spcPts val="3000"/>
              </a:spcBef>
              <a:buNone/>
            </a:pPr>
            <a:r>
              <a:rPr b="1"/>
              <a:t>Predefined styles</a:t>
            </a:r>
          </a:p>
          <a:p>
            <a:pPr lvl="0" indent="0" marL="0">
              <a:buNone/>
            </a:pPr>
            <a:r>
              <a:rPr/>
              <a:t>Before we investigate the </a:t>
            </a:r>
            <a:r>
              <a:rPr>
                <a:latin typeface="Courier"/>
              </a:rPr>
              <a:t>style</a:t>
            </a:r>
            <a:r>
              <a:rPr/>
              <a:t> attribute, it should be noted that many widgets offer a list of pre-defined styles that can be passed as arguments during creation.</a:t>
            </a:r>
          </a:p>
          <a:p>
            <a:pPr lvl="0" indent="0" marL="0">
              <a:buNone/>
            </a:pPr>
            <a:r>
              <a:rPr/>
              <a:t>For example, the </a:t>
            </a:r>
            <a:r>
              <a:rPr>
                <a:latin typeface="Courier"/>
              </a:rPr>
              <a:t>Button</a:t>
            </a:r>
            <a:r>
              <a:rPr/>
              <a:t> widget has a </a:t>
            </a:r>
            <a:r>
              <a:rPr>
                <a:latin typeface="Courier"/>
              </a:rPr>
              <a:t>button_style</a:t>
            </a:r>
            <a:r>
              <a:rPr/>
              <a:t> attribute that may take 5 different values:</a:t>
            </a:r>
          </a:p>
          <a:p>
            <a:pPr lvl="0"/>
            <a:r>
              <a:rPr>
                <a:latin typeface="Courier"/>
              </a:rPr>
              <a:t>'primary'</a:t>
            </a:r>
          </a:p>
          <a:p>
            <a:pPr lvl="0"/>
            <a:r>
              <a:rPr>
                <a:latin typeface="Courier"/>
              </a:rPr>
              <a:t>'success'</a:t>
            </a:r>
          </a:p>
          <a:p>
            <a:pPr lvl="0"/>
            <a:r>
              <a:rPr>
                <a:latin typeface="Courier"/>
              </a:rPr>
              <a:t>'info'</a:t>
            </a:r>
          </a:p>
          <a:p>
            <a:pPr lvl="0"/>
            <a:r>
              <a:rPr>
                <a:latin typeface="Courier"/>
              </a:rPr>
              <a:t>'warning'</a:t>
            </a:r>
          </a:p>
          <a:p>
            <a:pPr lvl="0"/>
            <a:r>
              <a:rPr>
                <a:latin typeface="Courier"/>
              </a:rPr>
              <a:t>'danger'</a:t>
            </a:r>
          </a:p>
          <a:p>
            <a:pPr lvl="0" indent="0" marL="0">
              <a:buNone/>
            </a:pPr>
            <a:r>
              <a:rPr/>
              <a:t>besides the default empty string </a:t>
            </a:r>
            <a:r>
              <a:rPr>
                <a:latin typeface="Courier"/>
              </a:rPr>
              <a:t>''</a:t>
            </a:r>
            <a:r>
              <a:rPr/>
              <a:t>.</a:t>
            </a:r>
          </a:p>
          <a:p>
            <a:pPr lvl="0" indent="0">
              <a:buNone/>
            </a:pPr>
            <a:r>
              <a:rPr>
                <a:latin typeface="Courier"/>
              </a:rPr>
              <a:t>import ipywidgets as widgets</a:t>
            </a:r>
            <a:br/>
            <a:br/>
            <a:r>
              <a:rPr>
                <a:latin typeface="Courier"/>
              </a:rPr>
              <a:t>widgets.Button(description</a:t>
            </a:r>
            <a:r>
              <a:rPr>
                <a:solidFill>
                  <a:srgbClr val="666666"/>
                </a:solidFill>
                <a:latin typeface="Courier"/>
              </a:rPr>
              <a:t>=</a:t>
            </a:r>
            <a:r>
              <a:rPr>
                <a:solidFill>
                  <a:srgbClr val="4070A0"/>
                </a:solidFill>
                <a:latin typeface="Courier"/>
              </a:rPr>
              <a:t>'Ordinary Button'</a:t>
            </a:r>
            <a:r>
              <a:rPr>
                <a:latin typeface="Courier"/>
              </a:rPr>
              <a:t>, button_style</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widgets.Button(description</a:t>
            </a:r>
            <a:r>
              <a:rPr>
                <a:solidFill>
                  <a:srgbClr val="666666"/>
                </a:solidFill>
                <a:latin typeface="Courier"/>
              </a:rPr>
              <a:t>=</a:t>
            </a:r>
            <a:r>
              <a:rPr>
                <a:solidFill>
                  <a:srgbClr val="4070A0"/>
                </a:solidFill>
                <a:latin typeface="Courier"/>
              </a:rPr>
              <a:t>'Danger Button'</a:t>
            </a:r>
            <a:r>
              <a:rPr>
                <a:latin typeface="Courier"/>
              </a:rPr>
              <a:t>, button_style</a:t>
            </a:r>
            <a:r>
              <a:rPr>
                <a:solidFill>
                  <a:srgbClr val="666666"/>
                </a:solidFill>
                <a:latin typeface="Courier"/>
              </a:rPr>
              <a:t>=</a:t>
            </a:r>
            <a:r>
              <a:rPr>
                <a:solidFill>
                  <a:srgbClr val="4070A0"/>
                </a:solidFill>
                <a:latin typeface="Courier"/>
              </a:rPr>
              <a:t>'danger'</a:t>
            </a:r>
            <a:r>
              <a:rPr>
                <a:latin typeface="Courier"/>
              </a:rPr>
              <a:t>)</a:t>
            </a:r>
          </a:p>
          <a:p>
            <a:pPr lvl="0" indent="0" marL="0">
              <a:spcBef>
                <a:spcPts val="3000"/>
              </a:spcBef>
              <a:buNone/>
            </a:pPr>
            <a:r>
              <a:rPr b="1"/>
              <a:t>The </a:t>
            </a:r>
            <a:r>
              <a:rPr b="1">
                <a:latin typeface="Courier"/>
              </a:rPr>
              <a:t>style</a:t>
            </a:r>
            <a:r>
              <a:rPr b="1"/>
              <a:t> attribute</a:t>
            </a:r>
          </a:p>
          <a:p>
            <a:pPr lvl="0" indent="0" marL="0">
              <a:buNone/>
            </a:pPr>
            <a:r>
              <a:rPr/>
              <a:t>While the </a:t>
            </a:r>
            <a:r>
              <a:rPr>
                <a:latin typeface="Courier"/>
              </a:rPr>
              <a:t>layout</a:t>
            </a:r>
            <a:r>
              <a:rPr/>
              <a:t> attribute only exposes layout-related CSS properties for the top-level DOM element of widgets, the </a:t>
            </a:r>
            <a:r>
              <a:rPr>
                <a:latin typeface="Courier"/>
              </a:rPr>
              <a:t>style</a:t>
            </a:r>
            <a:r>
              <a:rPr/>
              <a:t> attribute is used to expose non-layout related styling attributes of widgets.</a:t>
            </a:r>
          </a:p>
          <a:p>
            <a:pPr lvl="0" indent="0" marL="0">
              <a:buNone/>
            </a:pPr>
            <a:r>
              <a:rPr/>
              <a:t>However, the properties of the </a:t>
            </a:r>
            <a:r>
              <a:rPr>
                <a:latin typeface="Courier"/>
              </a:rPr>
              <a:t>style</a:t>
            </a:r>
            <a:r>
              <a:rPr/>
              <a:t> atribute are specific to each widget type.</a:t>
            </a:r>
          </a:p>
          <a:p>
            <a:pPr lvl="0" indent="0">
              <a:buNone/>
            </a:pPr>
            <a:r>
              <a:rPr>
                <a:latin typeface="Courier"/>
              </a:rPr>
              <a:t>b1 </a:t>
            </a:r>
            <a:r>
              <a:rPr>
                <a:solidFill>
                  <a:srgbClr val="666666"/>
                </a:solidFill>
                <a:latin typeface="Courier"/>
              </a:rPr>
              <a:t>=</a:t>
            </a:r>
            <a:r>
              <a:rPr>
                <a:latin typeface="Courier"/>
              </a:rPr>
              <a:t> widgets.Button(description</a:t>
            </a:r>
            <a:r>
              <a:rPr>
                <a:solidFill>
                  <a:srgbClr val="666666"/>
                </a:solidFill>
                <a:latin typeface="Courier"/>
              </a:rPr>
              <a:t>=</a:t>
            </a:r>
            <a:r>
              <a:rPr>
                <a:solidFill>
                  <a:srgbClr val="4070A0"/>
                </a:solidFill>
                <a:latin typeface="Courier"/>
              </a:rPr>
              <a:t>'Custom color'</a:t>
            </a:r>
            <a:r>
              <a:rPr>
                <a:latin typeface="Courier"/>
              </a:rPr>
              <a:t>)</a:t>
            </a:r>
            <a:br/>
            <a:r>
              <a:rPr>
                <a:latin typeface="Courier"/>
              </a:rPr>
              <a:t>b1.style.button_color </a:t>
            </a:r>
            <a:r>
              <a:rPr>
                <a:solidFill>
                  <a:srgbClr val="666666"/>
                </a:solidFill>
                <a:latin typeface="Courier"/>
              </a:rPr>
              <a:t>=</a:t>
            </a:r>
            <a:r>
              <a:rPr>
                <a:latin typeface="Courier"/>
              </a:rPr>
              <a:t> </a:t>
            </a:r>
            <a:r>
              <a:rPr>
                <a:solidFill>
                  <a:srgbClr val="4070A0"/>
                </a:solidFill>
                <a:latin typeface="Courier"/>
              </a:rPr>
              <a:t>'lightgreen'</a:t>
            </a:r>
            <a:br/>
            <a:r>
              <a:rPr>
                <a:latin typeface="Courier"/>
              </a:rPr>
              <a:t>b1</a:t>
            </a:r>
          </a:p>
          <a:p>
            <a:pPr lvl="0" indent="0" marL="0">
              <a:buNone/>
            </a:pPr>
            <a:r>
              <a:rPr/>
              <a:t>You can get a list of the style attributes for a widget with the </a:t>
            </a:r>
            <a:r>
              <a:rPr>
                <a:latin typeface="Courier"/>
              </a:rPr>
              <a:t>keys</a:t>
            </a:r>
            <a:r>
              <a:rPr/>
              <a:t> property.</a:t>
            </a:r>
          </a:p>
          <a:p>
            <a:pPr lvl="0" indent="0">
              <a:buNone/>
            </a:pPr>
            <a:r>
              <a:rPr>
                <a:latin typeface="Courier"/>
              </a:rPr>
              <a:t>b1.style.keys</a:t>
            </a:r>
          </a:p>
          <a:p>
            <a:pPr lvl="0" indent="0" marL="0">
              <a:buNone/>
            </a:pPr>
            <a:r>
              <a:rPr/>
              <a:t>Note that </a:t>
            </a:r>
            <a:r>
              <a:rPr>
                <a:latin typeface="Courier"/>
              </a:rPr>
              <a:t>widgets.Button().style.keys</a:t>
            </a:r>
            <a:r>
              <a:rPr/>
              <a:t> also works.</a:t>
            </a:r>
          </a:p>
          <a:p>
            <a:pPr lvl="0" indent="0" marL="0">
              <a:buNone/>
            </a:pPr>
            <a:r>
              <a:rPr/>
              <a:t>Just like the </a:t>
            </a:r>
            <a:r>
              <a:rPr>
                <a:latin typeface="Courier"/>
              </a:rPr>
              <a:t>layout</a:t>
            </a:r>
            <a:r>
              <a:rPr/>
              <a:t> attribute, widget styles can be assigned to other widgets.</a:t>
            </a:r>
          </a:p>
          <a:p>
            <a:pPr lvl="0" indent="0">
              <a:buNone/>
            </a:pPr>
            <a:r>
              <a:rPr>
                <a:latin typeface="Courier"/>
              </a:rPr>
              <a:t>b2 </a:t>
            </a:r>
            <a:r>
              <a:rPr>
                <a:solidFill>
                  <a:srgbClr val="666666"/>
                </a:solidFill>
                <a:latin typeface="Courier"/>
              </a:rPr>
              <a:t>=</a:t>
            </a:r>
            <a:r>
              <a:rPr>
                <a:latin typeface="Courier"/>
              </a:rPr>
              <a:t> widgets.Button()</a:t>
            </a:r>
            <a:br/>
            <a:r>
              <a:rPr>
                <a:latin typeface="Courier"/>
              </a:rPr>
              <a:t>b2.style </a:t>
            </a:r>
            <a:r>
              <a:rPr>
                <a:solidFill>
                  <a:srgbClr val="666666"/>
                </a:solidFill>
                <a:latin typeface="Courier"/>
              </a:rPr>
              <a:t>=</a:t>
            </a:r>
            <a:r>
              <a:rPr>
                <a:latin typeface="Courier"/>
              </a:rPr>
              <a:t> b1.style</a:t>
            </a:r>
            <a:br/>
            <a:r>
              <a:rPr>
                <a:latin typeface="Courier"/>
              </a:rPr>
              <a:t>b2</a:t>
            </a:r>
          </a:p>
          <a:p>
            <a:pPr lvl="0" indent="0" marL="0">
              <a:buNone/>
            </a:pPr>
            <a:r>
              <a:rPr/>
              <a:t>Note that only the style was picked up by </a:t>
            </a:r>
            <a:r>
              <a:rPr b="1"/>
              <a:t>b2</a:t>
            </a:r>
            <a:r>
              <a:rPr/>
              <a:t>, not any other parameters like </a:t>
            </a:r>
            <a:r>
              <a:rPr>
                <a:latin typeface="Courier"/>
              </a:rPr>
              <a:t>description</a:t>
            </a:r>
            <a:r>
              <a:rPr/>
              <a:t>.</a:t>
            </a:r>
          </a:p>
          <a:p>
            <a:pPr lvl="0" indent="0" marL="0">
              <a:buNone/>
            </a:pPr>
            <a:r>
              <a:rPr/>
              <a:t>Widget styling attributes are specific to each widget type.</a:t>
            </a:r>
          </a:p>
          <a:p>
            <a:pPr lvl="0" indent="0">
              <a:buNone/>
            </a:pPr>
            <a:r>
              <a:rPr>
                <a:latin typeface="Courier"/>
              </a:rPr>
              <a:t>s1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'Blue handle'</a:t>
            </a:r>
            <a:r>
              <a:rPr>
                <a:latin typeface="Courier"/>
              </a:rPr>
              <a:t>)</a:t>
            </a:r>
            <a:br/>
            <a:r>
              <a:rPr>
                <a:latin typeface="Courier"/>
              </a:rPr>
              <a:t>s1.style.handle_color </a:t>
            </a:r>
            <a:r>
              <a:rPr>
                <a:solidFill>
                  <a:srgbClr val="666666"/>
                </a:solidFill>
                <a:latin typeface="Courier"/>
              </a:rPr>
              <a:t>=</a:t>
            </a:r>
            <a:r>
              <a:rPr>
                <a:latin typeface="Courier"/>
              </a:rPr>
              <a:t> </a:t>
            </a:r>
            <a:r>
              <a:rPr>
                <a:solidFill>
                  <a:srgbClr val="4070A0"/>
                </a:solidFill>
                <a:latin typeface="Courier"/>
              </a:rPr>
              <a:t>'lightblue'</a:t>
            </a:r>
            <a:br/>
            <a:r>
              <a:rPr>
                <a:latin typeface="Courier"/>
              </a:rPr>
              <a:t>s1</a:t>
            </a:r>
          </a:p>
          <a:p>
            <a:pPr lvl="0" indent="0" marL="0">
              <a:spcBef>
                <a:spcPts val="3000"/>
              </a:spcBef>
              <a:buNone/>
            </a:pPr>
            <a:r>
              <a:rPr b="1"/>
              <a:t>Widget style traits</a:t>
            </a:r>
          </a:p>
          <a:p>
            <a:pPr lvl="0" indent="0" marL="0">
              <a:buNone/>
            </a:pPr>
            <a:r>
              <a:rPr/>
              <a:t>These are traits that belong to some of the more common widgets:</a:t>
            </a:r>
          </a:p>
          <a:p>
            <a:pPr lvl="0" indent="0" marL="0">
              <a:spcBef>
                <a:spcPts val="3000"/>
              </a:spcBef>
              <a:buNone/>
            </a:pPr>
            <a:r>
              <a:rPr b="1"/>
              <a:t>Button</a:t>
            </a:r>
          </a:p>
          <a:p>
            <a:pPr lvl="0"/>
            <a:r>
              <a:rPr>
                <a:latin typeface="Courier"/>
              </a:rPr>
              <a:t>button_color</a:t>
            </a:r>
          </a:p>
          <a:p>
            <a:pPr lvl="0"/>
            <a:r>
              <a:rPr>
                <a:latin typeface="Courier"/>
              </a:rPr>
              <a:t>font_weight</a:t>
            </a:r>
          </a:p>
          <a:p>
            <a:pPr lvl="0" indent="0" marL="0">
              <a:spcBef>
                <a:spcPts val="3000"/>
              </a:spcBef>
              <a:buNone/>
            </a:pPr>
            <a:r>
              <a:rPr b="1"/>
              <a:t>IntSlider, FloatSlider, IntRangeSlider, FloatRangeSlider</a:t>
            </a:r>
          </a:p>
          <a:p>
            <a:pPr lvl="0"/>
            <a:r>
              <a:rPr>
                <a:latin typeface="Courier"/>
              </a:rPr>
              <a:t>description_width</a:t>
            </a:r>
          </a:p>
          <a:p>
            <a:pPr lvl="0"/>
            <a:r>
              <a:rPr>
                <a:latin typeface="Courier"/>
              </a:rPr>
              <a:t>handle_color</a:t>
            </a:r>
          </a:p>
          <a:p>
            <a:pPr lvl="0" indent="0" marL="0">
              <a:spcBef>
                <a:spcPts val="3000"/>
              </a:spcBef>
              <a:buNone/>
            </a:pPr>
            <a:r>
              <a:rPr b="1"/>
              <a:t>IntProgress, FloatProgress</a:t>
            </a:r>
          </a:p>
          <a:p>
            <a:pPr lvl="0"/>
            <a:r>
              <a:rPr>
                <a:latin typeface="Courier"/>
              </a:rPr>
              <a:t>bar_color</a:t>
            </a:r>
          </a:p>
          <a:p>
            <a:pPr lvl="0"/>
            <a:r>
              <a:rPr>
                <a:latin typeface="Courier"/>
              </a:rPr>
              <a:t>description_width</a:t>
            </a:r>
          </a:p>
          <a:p>
            <a:pPr lvl="0" indent="0" marL="0">
              <a:buNone/>
            </a:pPr>
            <a:r>
              <a:rPr/>
              <a:t>Most others such as </a:t>
            </a:r>
            <a:r>
              <a:rPr>
                <a:latin typeface="Courier"/>
              </a:rPr>
              <a:t>ToggleButton</a:t>
            </a:r>
            <a:r>
              <a:rPr/>
              <a:t>, </a:t>
            </a:r>
            <a:r>
              <a:rPr>
                <a:latin typeface="Courier"/>
              </a:rPr>
              <a:t>Checkbox</a:t>
            </a:r>
            <a:r>
              <a:rPr/>
              <a:t>, </a:t>
            </a:r>
            <a:r>
              <a:rPr>
                <a:latin typeface="Courier"/>
              </a:rPr>
              <a:t>Dropdown</a:t>
            </a:r>
            <a:r>
              <a:rPr/>
              <a:t>, </a:t>
            </a:r>
            <a:r>
              <a:rPr>
                <a:latin typeface="Courier"/>
              </a:rPr>
              <a:t>RadioButtons</a:t>
            </a:r>
            <a:r>
              <a:rPr/>
              <a:t>, </a:t>
            </a:r>
            <a:r>
              <a:rPr>
                <a:latin typeface="Courier"/>
              </a:rPr>
              <a:t>Select</a:t>
            </a:r>
            <a:r>
              <a:rPr/>
              <a:t> and </a:t>
            </a:r>
            <a:r>
              <a:rPr>
                <a:latin typeface="Courier"/>
              </a:rPr>
              <a:t>Text</a:t>
            </a:r>
            <a:r>
              <a:rPr/>
              <a:t> only have </a:t>
            </a:r>
            <a:r>
              <a:rPr>
                <a:latin typeface="Courier"/>
              </a:rPr>
              <a:t>description_width</a:t>
            </a:r>
            <a:r>
              <a:rPr/>
              <a:t> as an adjustable trait.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You should now have an understanding of how to style widgets!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2022-04-22T22:37:47Z</dcterms:created>
  <dcterms:modified xsi:type="dcterms:W3CDTF">2022-04-22T22:37:47Z</dcterms:modified>
</cp:coreProperties>
</file>

<file path=docProps/custom.xml><?xml version="1.0" encoding="utf-8"?>
<Properties xmlns="http://schemas.openxmlformats.org/officeDocument/2006/custom-properties" xmlns:vt="http://schemas.openxmlformats.org/officeDocument/2006/docPropsVTypes"/>
</file>