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ipython.readthedocs.io/en/stable/api/generated/IPython.display.html#module-IPython.display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Widget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notebook is an extension of </a:t>
            </a:r>
            <a:r>
              <a:rPr b="1"/>
              <a:t>Widget List</a:t>
            </a:r>
            <a:r>
              <a:rPr/>
              <a:t>, describing even more of the GUI widgets available!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ipywidgets as widgets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Output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Output</a:t>
            </a:r>
            <a:r>
              <a:rPr/>
              <a:t> widget can capture and display stdout, stderr and </a:t>
            </a:r>
            <a:r>
              <a:rPr>
                <a:hlinkClick r:id="rId2"/>
              </a:rPr>
              <a:t>rich output generated by IPython</a:t>
            </a:r>
            <a:r>
              <a:rPr/>
              <a:t>. After the widget is created, direct output to it using a context manager.</a:t>
            </a:r>
          </a:p>
          <a:p>
            <a:pPr lvl="0" indent="0">
              <a:buNone/>
            </a:pPr>
            <a:r>
              <a:rPr>
                <a:latin typeface="Courier"/>
              </a:rPr>
              <a:t>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widgets.Output()</a:t>
            </a:r>
            <a:br/>
            <a:r>
              <a:rPr>
                <a:latin typeface="Courier"/>
              </a:rPr>
              <a:t>out</a:t>
            </a:r>
          </a:p>
          <a:p>
            <a:pPr lvl="0" indent="0" marL="0">
              <a:buNone/>
            </a:pPr>
            <a:r>
              <a:rPr/>
              <a:t>You can print text to the output area as shown below.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out: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print(i, </a:t>
            </a:r>
            <a:r>
              <a:rPr>
                <a:solidFill>
                  <a:srgbClr val="4070A0"/>
                </a:solidFill>
                <a:latin typeface="Courier"/>
              </a:rPr>
              <a:t>'Hello world!'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Rich material can also be directed to the output area. Anything which displays nicely in a Jupyter notebook will also display well in the </a:t>
            </a:r>
            <a:r>
              <a:rPr>
                <a:latin typeface="Courier"/>
              </a:rPr>
              <a:t>Output</a:t>
            </a:r>
            <a:r>
              <a:rPr/>
              <a:t> widget.</a:t>
            </a:r>
          </a:p>
          <a:p>
            <a:pPr lvl="0" indent="0">
              <a:buNone/>
            </a:pPr>
            <a:r>
              <a:rPr>
                <a:latin typeface="Courier"/>
              </a:rPr>
              <a:t>from IPython.display import YouTubeVideo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out:</a:t>
            </a:r>
            <a:br/>
            <a:r>
              <a:rPr>
                <a:latin typeface="Courier"/>
              </a:rPr>
              <a:t>    display(YouTubeVideo(</a:t>
            </a:r>
            <a:r>
              <a:rPr>
                <a:solidFill>
                  <a:srgbClr val="4070A0"/>
                </a:solidFill>
                <a:latin typeface="Courier"/>
              </a:rPr>
              <a:t>'eWzY2nGfkXk'</a:t>
            </a:r>
            <a:r>
              <a:rPr>
                <a:latin typeface="Courier"/>
              </a:rPr>
              <a:t>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Play (Animation) widget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Play</a:t>
            </a:r>
            <a:r>
              <a:rPr/>
              <a:t> widget is useful to perform animations by iterating on a sequence of integers with a certain speed. The value of the slider below is linked to the player.</a:t>
            </a:r>
          </a:p>
          <a:p>
            <a:pPr lvl="0" indent="0">
              <a:buNone/>
            </a:pPr>
            <a:r>
              <a:rPr>
                <a:latin typeface="Courier"/>
              </a:rPr>
              <a:t>play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widgets.Play(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interval=10,</a:t>
            </a:r>
            <a:br/>
            <a:r>
              <a:rPr>
                <a:latin typeface="Courier"/>
              </a:rPr>
              <a:t>    value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min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step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"Press play"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disabled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slider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widgets.IntSlider()</a:t>
            </a:r>
            <a:br/>
            <a:r>
              <a:rPr>
                <a:latin typeface="Courier"/>
              </a:rPr>
              <a:t>widgets.jslink((play, </a:t>
            </a:r>
            <a:r>
              <a:rPr>
                <a:solidFill>
                  <a:srgbClr val="4070A0"/>
                </a:solidFill>
                <a:latin typeface="Courier"/>
              </a:rPr>
              <a:t>'value'</a:t>
            </a:r>
            <a:r>
              <a:rPr>
                <a:latin typeface="Courier"/>
              </a:rPr>
              <a:t>), (slider, </a:t>
            </a:r>
            <a:r>
              <a:rPr>
                <a:solidFill>
                  <a:srgbClr val="4070A0"/>
                </a:solidFill>
                <a:latin typeface="Courier"/>
              </a:rPr>
              <a:t>'value'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widgets.HBox([play, slider])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 picker</a:t>
            </a:r>
          </a:p>
          <a:p>
            <a:pPr lvl="0" indent="0" marL="0">
              <a:buNone/>
            </a:pPr>
            <a:r>
              <a:rPr/>
              <a:t>The date picker widget works in Chrome and IE Edge, but does not currently work in Firefox or Safari because they do not support the HTML date input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widgets.DatePicker(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'Pick a Date'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disabled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Color picker</a:t>
            </a:r>
          </a:p>
          <a:p>
            <a:pPr lvl="0" indent="0">
              <a:buNone/>
            </a:pPr>
            <a:r>
              <a:rPr>
                <a:latin typeface="Courier"/>
              </a:rPr>
              <a:t>widgets.ColorPicker(</a:t>
            </a:r>
            <a:br/>
            <a:r>
              <a:rPr>
                <a:latin typeface="Courier"/>
              </a:rPr>
              <a:t>    concise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'Pick a color'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value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disabled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Controller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Controller</a:t>
            </a:r>
            <a:r>
              <a:rPr/>
              <a:t> allows a game controller to be used as an input device.</a:t>
            </a:r>
          </a:p>
          <a:p>
            <a:pPr lvl="0" indent="0">
              <a:buNone/>
            </a:pPr>
            <a:r>
              <a:rPr>
                <a:latin typeface="Courier"/>
              </a:rPr>
              <a:t>widgets.Controller(</a:t>
            </a:r>
            <a:br/>
            <a:r>
              <a:rPr>
                <a:latin typeface="Courier"/>
              </a:rPr>
              <a:t>    index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Container/Layout widgets</a:t>
            </a:r>
          </a:p>
          <a:p>
            <a:pPr lvl="0" indent="0" marL="0">
              <a:buNone/>
            </a:pPr>
            <a:r>
              <a:rPr/>
              <a:t>These widgets are used to hold other widgets, called children. Each has a </a:t>
            </a:r>
            <a:r>
              <a:rPr>
                <a:latin typeface="Courier"/>
              </a:rPr>
              <a:t>children</a:t>
            </a:r>
            <a:r>
              <a:rPr/>
              <a:t> property that may be set either when the widget is created or later.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</a:t>
            </a:r>
          </a:p>
          <a:p>
            <a:pPr lvl="0" indent="0">
              <a:buNone/>
            </a:pPr>
            <a:r>
              <a:rPr>
                <a:latin typeface="Courier"/>
              </a:rPr>
              <a:t>items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[widgets.Label(str(i))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widgets.Box(items)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HBox</a:t>
            </a:r>
          </a:p>
          <a:p>
            <a:pPr lvl="0" indent="0">
              <a:buNone/>
            </a:pPr>
            <a:r>
              <a:rPr>
                <a:latin typeface="Courier"/>
              </a:rPr>
              <a:t>items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[widgets.Label(str(i))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widgets.HBox(items)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VBox</a:t>
            </a:r>
          </a:p>
          <a:p>
            <a:pPr lvl="0" indent="0">
              <a:buNone/>
            </a:pPr>
            <a:r>
              <a:rPr>
                <a:latin typeface="Courier"/>
              </a:rPr>
              <a:t>items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[widgets.Label(str(i))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left_box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widgets.VBox([items[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items[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]])</a:t>
            </a:r>
            <a:br/>
            <a:r>
              <a:rPr>
                <a:latin typeface="Courier"/>
              </a:rPr>
              <a:t>right_box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widgets.VBox([items[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items[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]])</a:t>
            </a:r>
            <a:br/>
            <a:r>
              <a:rPr>
                <a:latin typeface="Courier"/>
              </a:rPr>
              <a:t>widgets.HBox([left_box, right_box])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Accordion</a:t>
            </a:r>
          </a:p>
          <a:p>
            <a:pPr lvl="0" indent="0">
              <a:buNone/>
            </a:pPr>
            <a:r>
              <a:rPr>
                <a:latin typeface="Courier"/>
              </a:rPr>
              <a:t>accordion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widgets.Accordion(children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[widgets.IntSlider(), widgets.Text()])</a:t>
            </a:r>
            <a:br/>
            <a:r>
              <a:rPr>
                <a:latin typeface="Courier"/>
              </a:rPr>
              <a:t>accordion.set_title(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'Slider'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accordion.set_title(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accordion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Tabs</a:t>
            </a:r>
          </a:p>
          <a:p>
            <a:pPr lvl="0" indent="0" marL="0">
              <a:buNone/>
            </a:pPr>
            <a:r>
              <a:rPr/>
              <a:t>In this example the children are set after the tab is created. Titles for the tabes are set in the same way they are for </a:t>
            </a:r>
            <a:r>
              <a:rPr>
                <a:latin typeface="Courier"/>
              </a:rPr>
              <a:t>Accordion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tab_contents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'P0'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'P3'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'P4'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children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[widgets.Text(description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name)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tab_contents]</a:t>
            </a:r>
            <a:br/>
            <a:r>
              <a:rPr>
                <a:latin typeface="Courier"/>
              </a:rPr>
              <a:t>tab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widgets.Tab()</a:t>
            </a:r>
            <a:br/>
            <a:r>
              <a:rPr>
                <a:latin typeface="Courier"/>
              </a:rPr>
              <a:t>tab.children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children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range(len(children)):</a:t>
            </a:r>
            <a:br/>
            <a:r>
              <a:rPr>
                <a:latin typeface="Courier"/>
              </a:rPr>
              <a:t>    tab.set_title(i, str(i))</a:t>
            </a:r>
            <a:br/>
            <a:r>
              <a:rPr>
                <a:latin typeface="Courier"/>
              </a:rPr>
              <a:t>tab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Accordion and Tab use </a:t>
            </a:r>
            <a:r>
              <a:rPr b="1">
                <a:latin typeface="Courier"/>
              </a:rPr>
              <a:t>selected_index</a:t>
            </a:r>
            <a:r>
              <a:rPr b="1"/>
              <a:t>, not value</a:t>
            </a:r>
          </a:p>
          <a:p>
            <a:pPr lvl="0" indent="0" marL="0">
              <a:buNone/>
            </a:pPr>
            <a:r>
              <a:rPr/>
              <a:t>Unlike the rest of the widgets discussed earlier, the container widgets </a:t>
            </a:r>
            <a:r>
              <a:rPr>
                <a:latin typeface="Courier"/>
              </a:rPr>
              <a:t>Accordion</a:t>
            </a:r>
            <a:r>
              <a:rPr/>
              <a:t> and </a:t>
            </a:r>
            <a:r>
              <a:rPr>
                <a:latin typeface="Courier"/>
              </a:rPr>
              <a:t>Tab</a:t>
            </a:r>
            <a:r>
              <a:rPr/>
              <a:t> update their </a:t>
            </a:r>
            <a:r>
              <a:rPr>
                <a:latin typeface="Courier"/>
              </a:rPr>
              <a:t>selected_index</a:t>
            </a:r>
            <a:r>
              <a:rPr/>
              <a:t> attribute when the user changes which accordion or tab is selected. That means that you can both see what the user is doing </a:t>
            </a:r>
            <a:r>
              <a:rPr i="1"/>
              <a:t>and</a:t>
            </a:r>
            <a:r>
              <a:rPr/>
              <a:t> programmatically set what the user sees by setting the value of </a:t>
            </a:r>
            <a:r>
              <a:rPr>
                <a:latin typeface="Courier"/>
              </a:rPr>
              <a:t>selected_index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Setting </a:t>
            </a:r>
            <a:r>
              <a:rPr>
                <a:latin typeface="Courier"/>
              </a:rPr>
              <a:t>selected_index = None</a:t>
            </a:r>
            <a:r>
              <a:rPr/>
              <a:t> closes all of the accordions or deselects all tabs.</a:t>
            </a:r>
          </a:p>
          <a:p>
            <a:pPr lvl="0" indent="0" marL="0">
              <a:buNone/>
            </a:pPr>
            <a:r>
              <a:rPr/>
              <a:t>In the cells below try displaying or setting the </a:t>
            </a:r>
            <a:r>
              <a:rPr>
                <a:latin typeface="Courier"/>
              </a:rPr>
              <a:t>selected_index</a:t>
            </a:r>
            <a:r>
              <a:rPr/>
              <a:t> of the </a:t>
            </a:r>
            <a:r>
              <a:rPr>
                <a:latin typeface="Courier"/>
              </a:rPr>
              <a:t>tab</a:t>
            </a:r>
            <a:r>
              <a:rPr/>
              <a:t> and/or </a:t>
            </a:r>
            <a:r>
              <a:rPr>
                <a:latin typeface="Courier"/>
              </a:rPr>
              <a:t>accordion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tab.selected_index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accordion.selected_index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Nesting tabs and accordions</a:t>
            </a:r>
          </a:p>
          <a:p>
            <a:pPr lvl="0" indent="0" marL="0">
              <a:buNone/>
            </a:pPr>
            <a:r>
              <a:rPr/>
              <a:t>Tabs and accordions can be nested as deeply as you want. If you have a few minutes, try nesting a few accordions or putting an accordion inside a tab or a tab inside an accordion.</a:t>
            </a:r>
          </a:p>
          <a:p>
            <a:pPr lvl="0" indent="0" marL="0">
              <a:buNone/>
            </a:pPr>
            <a:r>
              <a:rPr/>
              <a:t>The example below makes a couple of tabs with an accordion children in one of them</a:t>
            </a:r>
          </a:p>
          <a:p>
            <a:pPr lvl="0" indent="0">
              <a:buNone/>
            </a:pPr>
            <a:r>
              <a:rPr>
                <a:latin typeface="Courier"/>
              </a:rPr>
              <a:t>tab_nest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widgets.Tab()</a:t>
            </a:r>
            <a:br/>
            <a:r>
              <a:rPr>
                <a:latin typeface="Courier"/>
              </a:rPr>
              <a:t>tab_nest.children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[accordion, accordion]</a:t>
            </a:r>
            <a:br/>
            <a:r>
              <a:rPr>
                <a:latin typeface="Courier"/>
              </a:rPr>
              <a:t>tab_nest.set_title(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 accordion'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tab_nest.set_title(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'Copy of the accordion'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tab_nest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this as a further reference for yourself!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2022-04-22T22:37:48Z</dcterms:created>
  <dcterms:modified xsi:type="dcterms:W3CDTF">2022-04-22T22:37:48Z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