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Widget Styling with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notebook expands on the </a:t>
            </a:r>
            <a:r>
              <a:rPr b="1"/>
              <a:t>Widget Styling</a:t>
            </a:r>
            <a:r>
              <a:rPr/>
              <a:t> lecture by describing the various HTML and CSS adjustments that can be made through the </a:t>
            </a:r>
            <a:r>
              <a:rPr>
                <a:latin typeface="Courier"/>
              </a:rPr>
              <a:t>layout</a:t>
            </a:r>
            <a:r>
              <a:rPr/>
              <a:t> attribute.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</a:t>
            </a:r>
            <a:r>
              <a:rPr b="1">
                <a:latin typeface="Courier"/>
              </a:rPr>
              <a:t>layout</a:t>
            </a:r>
            <a:r>
              <a:rPr b="1"/>
              <a:t> attribute</a:t>
            </a:r>
          </a:p>
          <a:p>
            <a:pPr lvl="0" indent="0" marL="0">
              <a:buNone/>
            </a:pPr>
            <a:r>
              <a:rPr/>
              <a:t>Jupyter interactive widgets have a </a:t>
            </a:r>
            <a:r>
              <a:rPr>
                <a:latin typeface="Courier"/>
              </a:rPr>
              <a:t>layout</a:t>
            </a:r>
            <a:r>
              <a:rPr/>
              <a:t> attribute exposing a number of CSS properties that impact how widgets are laid out.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Exposed CSS properties</a:t>
            </a:r>
          </a:p>
          <a:p>
            <a:pPr lvl="0" indent="0" marL="0">
              <a:buNone/>
            </a:pPr>
            <a:r>
              <a:rPr/>
              <a:t>The following properties map to the values of the CSS properties of the same name (underscores being replaced with dashes), applied to the top DOM elements of the corresponding widget.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Sizes</a:t>
            </a:r>
          </a:p>
          <a:p>
            <a:pPr lvl="0"/>
            <a:r>
              <a:rPr>
                <a:latin typeface="Courier"/>
              </a:rPr>
              <a:t>height</a:t>
            </a:r>
          </a:p>
          <a:p>
            <a:pPr lvl="0"/>
            <a:r>
              <a:rPr>
                <a:latin typeface="Courier"/>
              </a:rPr>
              <a:t>width</a:t>
            </a:r>
          </a:p>
          <a:p>
            <a:pPr lvl="0"/>
            <a:r>
              <a:rPr>
                <a:latin typeface="Courier"/>
              </a:rPr>
              <a:t>max_height</a:t>
            </a:r>
          </a:p>
          <a:p>
            <a:pPr lvl="0"/>
            <a:r>
              <a:rPr>
                <a:latin typeface="Courier"/>
              </a:rPr>
              <a:t>max_width</a:t>
            </a:r>
          </a:p>
          <a:p>
            <a:pPr lvl="0"/>
            <a:r>
              <a:rPr>
                <a:latin typeface="Courier"/>
              </a:rPr>
              <a:t>min_height</a:t>
            </a:r>
          </a:p>
          <a:p>
            <a:pPr lvl="0"/>
            <a:r>
              <a:rPr>
                <a:latin typeface="Courier"/>
              </a:rPr>
              <a:t>min_width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Display</a:t>
            </a:r>
          </a:p>
          <a:p>
            <a:pPr lvl="0"/>
            <a:r>
              <a:rPr>
                <a:latin typeface="Courier"/>
              </a:rPr>
              <a:t>visibility</a:t>
            </a:r>
          </a:p>
          <a:p>
            <a:pPr lvl="0"/>
            <a:r>
              <a:rPr>
                <a:latin typeface="Courier"/>
              </a:rPr>
              <a:t>display</a:t>
            </a:r>
          </a:p>
          <a:p>
            <a:pPr lvl="0"/>
            <a:r>
              <a:rPr>
                <a:latin typeface="Courier"/>
              </a:rPr>
              <a:t>overflow</a:t>
            </a:r>
          </a:p>
          <a:p>
            <a:pPr lvl="0"/>
            <a:r>
              <a:rPr>
                <a:latin typeface="Courier"/>
              </a:rPr>
              <a:t>overflow_x</a:t>
            </a:r>
          </a:p>
          <a:p>
            <a:pPr lvl="0"/>
            <a:r>
              <a:rPr>
                <a:latin typeface="Courier"/>
              </a:rPr>
              <a:t>overflow_y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model</a:t>
            </a:r>
          </a:p>
          <a:p>
            <a:pPr lvl="0"/>
            <a:r>
              <a:rPr>
                <a:latin typeface="Courier"/>
              </a:rPr>
              <a:t>border</a:t>
            </a:r>
          </a:p>
          <a:p>
            <a:pPr lvl="0"/>
            <a:r>
              <a:rPr>
                <a:latin typeface="Courier"/>
              </a:rPr>
              <a:t>margin</a:t>
            </a:r>
          </a:p>
          <a:p>
            <a:pPr lvl="0"/>
            <a:r>
              <a:rPr>
                <a:latin typeface="Courier"/>
              </a:rPr>
              <a:t>padding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Positioning</a:t>
            </a:r>
          </a:p>
          <a:p>
            <a:pPr lvl="0"/>
            <a:r>
              <a:rPr>
                <a:latin typeface="Courier"/>
              </a:rPr>
              <a:t>top</a:t>
            </a:r>
          </a:p>
          <a:p>
            <a:pPr lvl="0"/>
            <a:r>
              <a:rPr>
                <a:latin typeface="Courier"/>
              </a:rPr>
              <a:t>left</a:t>
            </a:r>
          </a:p>
          <a:p>
            <a:pPr lvl="0"/>
            <a:r>
              <a:rPr>
                <a:latin typeface="Courier"/>
              </a:rPr>
              <a:t>bottom</a:t>
            </a:r>
          </a:p>
          <a:p>
            <a:pPr lvl="0"/>
            <a:r>
              <a:rPr>
                <a:latin typeface="Courier"/>
              </a:rPr>
              <a:t>right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Flexbox</a:t>
            </a:r>
          </a:p>
          <a:p>
            <a:pPr lvl="0"/>
            <a:r>
              <a:rPr>
                <a:latin typeface="Courier"/>
              </a:rPr>
              <a:t>order</a:t>
            </a:r>
          </a:p>
          <a:p>
            <a:pPr lvl="0"/>
            <a:r>
              <a:rPr>
                <a:latin typeface="Courier"/>
              </a:rPr>
              <a:t>flex_flow</a:t>
            </a:r>
          </a:p>
          <a:p>
            <a:pPr lvl="0"/>
            <a:r>
              <a:rPr>
                <a:latin typeface="Courier"/>
              </a:rPr>
              <a:t>align_items</a:t>
            </a:r>
          </a:p>
          <a:p>
            <a:pPr lvl="0"/>
            <a:r>
              <a:rPr>
                <a:latin typeface="Courier"/>
              </a:rPr>
              <a:t>flex</a:t>
            </a:r>
          </a:p>
          <a:p>
            <a:pPr lvl="0"/>
            <a:r>
              <a:rPr>
                <a:latin typeface="Courier"/>
              </a:rPr>
              <a:t>align_self</a:t>
            </a:r>
          </a:p>
          <a:p>
            <a:pPr lvl="0"/>
            <a:r>
              <a:rPr>
                <a:latin typeface="Courier"/>
              </a:rPr>
              <a:t>align_content</a:t>
            </a:r>
          </a:p>
          <a:p>
            <a:pPr lvl="0"/>
            <a:r>
              <a:rPr>
                <a:latin typeface="Courier"/>
              </a:rPr>
              <a:t>justify_content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Shorthand CSS properties</a:t>
            </a:r>
          </a:p>
          <a:p>
            <a:pPr lvl="0" indent="0" marL="0">
              <a:buNone/>
            </a:pPr>
            <a:r>
              <a:rPr/>
              <a:t>You may have noticed that certain CSS properties such as </a:t>
            </a:r>
            <a:r>
              <a:rPr>
                <a:latin typeface="Courier"/>
              </a:rPr>
              <a:t>margin-[top/right/bottom/left]</a:t>
            </a:r>
            <a:r>
              <a:rPr/>
              <a:t> seem to be missing. The same holds for </a:t>
            </a:r>
            <a:r>
              <a:rPr>
                <a:latin typeface="Courier"/>
              </a:rPr>
              <a:t>padding-[top/right/bottom/left]</a:t>
            </a:r>
            <a:r>
              <a:rPr/>
              <a:t> etc.</a:t>
            </a:r>
          </a:p>
          <a:p>
            <a:pPr lvl="0" indent="0" marL="0">
              <a:buNone/>
            </a:pPr>
            <a:r>
              <a:rPr/>
              <a:t>In fact, you can atomically specify </a:t>
            </a:r>
            <a:r>
              <a:rPr>
                <a:latin typeface="Courier"/>
              </a:rPr>
              <a:t>[top/right/bottom/left]</a:t>
            </a:r>
            <a:r>
              <a:rPr/>
              <a:t> margins via the </a:t>
            </a:r>
            <a:r>
              <a:rPr>
                <a:latin typeface="Courier"/>
              </a:rPr>
              <a:t>margin</a:t>
            </a:r>
            <a:r>
              <a:rPr/>
              <a:t> attribute alone by passing the string </a:t>
            </a:r>
            <a:r>
              <a:rPr>
                <a:latin typeface="Courier"/>
              </a:rPr>
              <a:t>'100px 150px 100px 80px'</a:t>
            </a:r>
            <a:r>
              <a:rPr/>
              <a:t> for a respectively </a:t>
            </a:r>
            <a:r>
              <a:rPr>
                <a:latin typeface="Courier"/>
              </a:rPr>
              <a:t>top</a:t>
            </a:r>
            <a:r>
              <a:rPr/>
              <a:t>, </a:t>
            </a:r>
            <a:r>
              <a:rPr>
                <a:latin typeface="Courier"/>
              </a:rPr>
              <a:t>right</a:t>
            </a:r>
            <a:r>
              <a:rPr/>
              <a:t>, </a:t>
            </a:r>
            <a:r>
              <a:rPr>
                <a:latin typeface="Courier"/>
              </a:rPr>
              <a:t>bottom</a:t>
            </a:r>
            <a:r>
              <a:rPr/>
              <a:t> and </a:t>
            </a:r>
            <a:r>
              <a:rPr>
                <a:latin typeface="Courier"/>
              </a:rPr>
              <a:t>left</a:t>
            </a:r>
            <a:r>
              <a:rPr/>
              <a:t> margins of </a:t>
            </a:r>
            <a:r>
              <a:rPr>
                <a:latin typeface="Courier"/>
              </a:rPr>
              <a:t>100</a:t>
            </a:r>
            <a:r>
              <a:rPr/>
              <a:t>, </a:t>
            </a:r>
            <a:r>
              <a:rPr>
                <a:latin typeface="Courier"/>
              </a:rPr>
              <a:t>150</a:t>
            </a:r>
            <a:r>
              <a:rPr/>
              <a:t>, </a:t>
            </a:r>
            <a:r>
              <a:rPr>
                <a:latin typeface="Courier"/>
              </a:rPr>
              <a:t>100</a:t>
            </a:r>
            <a:r>
              <a:rPr/>
              <a:t> and </a:t>
            </a:r>
            <a:r>
              <a:rPr>
                <a:latin typeface="Courier"/>
              </a:rPr>
              <a:t>80</a:t>
            </a:r>
            <a:r>
              <a:rPr/>
              <a:t> pixels.</a:t>
            </a:r>
          </a:p>
          <a:p>
            <a:pPr lvl="0" indent="0" marL="0">
              <a:buNone/>
            </a:pPr>
            <a:r>
              <a:rPr/>
              <a:t>Similarly, the </a:t>
            </a:r>
            <a:r>
              <a:rPr>
                <a:latin typeface="Courier"/>
              </a:rPr>
              <a:t>flex</a:t>
            </a:r>
            <a:r>
              <a:rPr/>
              <a:t> attribute can hold values for </a:t>
            </a:r>
            <a:r>
              <a:rPr>
                <a:latin typeface="Courier"/>
              </a:rPr>
              <a:t>flex-grow</a:t>
            </a:r>
            <a:r>
              <a:rPr/>
              <a:t>, </a:t>
            </a:r>
            <a:r>
              <a:rPr>
                <a:latin typeface="Courier"/>
              </a:rPr>
              <a:t>flex-shrink</a:t>
            </a:r>
            <a:r>
              <a:rPr/>
              <a:t> and </a:t>
            </a:r>
            <a:r>
              <a:rPr>
                <a:latin typeface="Courier"/>
              </a:rPr>
              <a:t>flex-basis</a:t>
            </a:r>
            <a:r>
              <a:rPr/>
              <a:t>. The </a:t>
            </a:r>
            <a:r>
              <a:rPr>
                <a:latin typeface="Courier"/>
              </a:rPr>
              <a:t>border</a:t>
            </a:r>
            <a:r>
              <a:rPr/>
              <a:t> attribute is a shorthand property for </a:t>
            </a:r>
            <a:r>
              <a:rPr>
                <a:latin typeface="Courier"/>
              </a:rPr>
              <a:t>border-width</a:t>
            </a:r>
            <a:r>
              <a:rPr/>
              <a:t>, </a:t>
            </a:r>
            <a:r>
              <a:rPr>
                <a:latin typeface="Courier"/>
              </a:rPr>
              <a:t>border-style (required)</a:t>
            </a:r>
            <a:r>
              <a:rPr/>
              <a:t>, and </a:t>
            </a:r>
            <a:r>
              <a:rPr>
                <a:latin typeface="Courier"/>
              </a:rPr>
              <a:t>border-color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ipywidgets as widgets</a:t>
            </a:r>
            <a:br/>
            <a:r>
              <a:rPr>
                <a:latin typeface="Courier"/>
              </a:rPr>
              <a:t>from IPython.display import display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now have an understanding of how to style widgets!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2022-04-22T22:37:48Z</dcterms:created>
  <dcterms:modified xsi:type="dcterms:W3CDTF">2022-04-22T22:37:48Z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