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biden.jpg" TargetMode="External" /><Relationship Id="rId3" Type="http://schemas.openxmlformats.org/officeDocument/2006/relationships/hyperlink" Target="/obama.jpg"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faces in pictures</a:t>
            </a:r>
          </a:p>
        </p:txBody>
      </p:sp>
      <p:sp>
        <p:nvSpPr>
          <p:cNvPr id="3" name="Content Placeholder 2"/>
          <p:cNvSpPr>
            <a:spLocks noGrp="1"/>
          </p:cNvSpPr>
          <p:nvPr>
            <p:ph idx="1"/>
          </p:nvPr>
        </p:nvSpPr>
        <p:spPr/>
        <p:txBody>
          <a:bodyPr/>
          <a:lstStyle/>
          <a:p>
            <a:pPr lvl="0" indent="0" marL="0">
              <a:buNone/>
            </a:pPr>
            <a:r>
              <a:rPr/>
              <a:t>We start by loading an example picture using Python imaging library. Go ahead and </a:t>
            </a:r>
            <a:r>
              <a:rPr b="1"/>
              <a:t>run the cell bellow</a:t>
            </a:r>
            <a:r>
              <a:rPr/>
              <a:t> to see the image.</a:t>
            </a:r>
          </a:p>
          <a:p>
            <a:pPr lvl="0" indent="0">
              <a:buNone/>
            </a:pPr>
            <a:r>
              <a:rPr>
                <a:latin typeface="Courier"/>
              </a:rPr>
              <a:t>from PIL import Image, ImageDraw</a:t>
            </a:r>
            <a:br/>
            <a:r>
              <a:rPr>
                <a:latin typeface="Courier"/>
              </a:rPr>
              <a:t>from IPython.display import display</a:t>
            </a:r>
            <a:br/>
            <a:br/>
            <a:r>
              <a:rPr i="1">
                <a:solidFill>
                  <a:srgbClr val="60A0B0"/>
                </a:solidFill>
                <a:latin typeface="Courier"/>
              </a:rPr>
              <a:t># The program we will be finding faces on the example below</a:t>
            </a:r>
            <a:br/>
            <a:r>
              <a:rPr>
                <a:latin typeface="Courier"/>
              </a:rPr>
              <a:t>pil_im </a:t>
            </a:r>
            <a:r>
              <a:rPr>
                <a:solidFill>
                  <a:srgbClr val="666666"/>
                </a:solidFill>
                <a:latin typeface="Courier"/>
              </a:rPr>
              <a:t>=</a:t>
            </a:r>
            <a:r>
              <a:rPr>
                <a:latin typeface="Courier"/>
              </a:rPr>
              <a:t> Image.open(</a:t>
            </a:r>
            <a:r>
              <a:rPr>
                <a:solidFill>
                  <a:srgbClr val="4070A0"/>
                </a:solidFill>
                <a:latin typeface="Courier"/>
              </a:rPr>
              <a:t>'two_people.jpg'</a:t>
            </a:r>
            <a:r>
              <a:rPr>
                <a:latin typeface="Courier"/>
              </a:rPr>
              <a:t>)</a:t>
            </a:r>
            <a:br/>
            <a:r>
              <a:rPr>
                <a:latin typeface="Courier"/>
              </a:rPr>
              <a:t>display(pil_im)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from example</a:t>
            </a:r>
          </a:p>
        </p:txBody>
      </p:sp>
      <p:sp>
        <p:nvSpPr>
          <p:cNvPr id="3" name="Content Placeholder 2"/>
          <p:cNvSpPr>
            <a:spLocks noGrp="1"/>
          </p:cNvSpPr>
          <p:nvPr>
            <p:ph idx="1"/>
          </p:nvPr>
        </p:nvSpPr>
        <p:spPr/>
        <p:txBody>
          <a:bodyPr/>
          <a:lstStyle/>
          <a:p>
            <a:pPr lvl="0" indent="0" marL="0">
              <a:buNone/>
            </a:pPr>
            <a:r>
              <a:rPr/>
              <a:t>Now we show the library two different faces (</a:t>
            </a:r>
            <a:r>
              <a:rPr>
                <a:hlinkClick r:id="rId2"/>
              </a:rPr>
              <a:t>Joe Biden</a:t>
            </a:r>
            <a:r>
              <a:rPr/>
              <a:t>, </a:t>
            </a:r>
            <a:r>
              <a:rPr>
                <a:hlinkClick r:id="rId3"/>
              </a:rPr>
              <a:t>Barack Obama</a:t>
            </a:r>
            <a:r>
              <a:rPr/>
              <a:t>) and generate the encodings for them. Encoding is simply a low dimensional representation of a face that can be easily compared with other faces the library will recognize in the future.</a:t>
            </a:r>
          </a:p>
          <a:p>
            <a:pPr lvl="0" indent="0">
              <a:buNone/>
            </a:pPr>
            <a:r>
              <a:rPr>
                <a:latin typeface="Courier"/>
              </a:rPr>
              <a:t>import face_recognition</a:t>
            </a:r>
            <a:br/>
            <a:r>
              <a:rPr>
                <a:latin typeface="Courier"/>
              </a:rPr>
              <a:t>import numpy as np</a:t>
            </a:r>
            <a:br/>
            <a:r>
              <a:rPr>
                <a:latin typeface="Courier"/>
              </a:rPr>
              <a:t>from PIL import Image, ImageDraw</a:t>
            </a:r>
            <a:br/>
            <a:r>
              <a:rPr>
                <a:latin typeface="Courier"/>
              </a:rPr>
              <a:t>from IPython.display import display</a:t>
            </a:r>
            <a:br/>
            <a:br/>
            <a:r>
              <a:rPr i="1">
                <a:solidFill>
                  <a:srgbClr val="60A0B0"/>
                </a:solidFill>
                <a:latin typeface="Courier"/>
              </a:rPr>
              <a:t># This is an example of running face recognition on a single image</a:t>
            </a:r>
            <a:br/>
            <a:r>
              <a:rPr i="1">
                <a:solidFill>
                  <a:srgbClr val="60A0B0"/>
                </a:solidFill>
                <a:latin typeface="Courier"/>
              </a:rPr>
              <a:t># and drawing a box around each person that was identified.</a:t>
            </a:r>
            <a:br/>
            <a:br/>
            <a:r>
              <a:rPr i="1">
                <a:solidFill>
                  <a:srgbClr val="60A0B0"/>
                </a:solidFill>
                <a:latin typeface="Courier"/>
              </a:rPr>
              <a:t># Load a sample picture and learn how to recognize it.</a:t>
            </a:r>
            <a:br/>
            <a:r>
              <a:rPr>
                <a:latin typeface="Courier"/>
              </a:rPr>
              <a:t>obama_image </a:t>
            </a:r>
            <a:r>
              <a:rPr>
                <a:solidFill>
                  <a:srgbClr val="666666"/>
                </a:solidFill>
                <a:latin typeface="Courier"/>
              </a:rPr>
              <a:t>=</a:t>
            </a:r>
            <a:r>
              <a:rPr>
                <a:latin typeface="Courier"/>
              </a:rPr>
              <a:t> face_recognition.load_image_file(</a:t>
            </a:r>
            <a:r>
              <a:rPr>
                <a:solidFill>
                  <a:srgbClr val="4070A0"/>
                </a:solidFill>
                <a:latin typeface="Courier"/>
              </a:rPr>
              <a:t>"obama.jpg"</a:t>
            </a:r>
            <a:r>
              <a:rPr>
                <a:latin typeface="Courier"/>
              </a:rPr>
              <a:t>)</a:t>
            </a:r>
            <a:br/>
            <a:r>
              <a:rPr>
                <a:latin typeface="Courier"/>
              </a:rPr>
              <a:t>obama_face_encoding </a:t>
            </a:r>
            <a:r>
              <a:rPr>
                <a:solidFill>
                  <a:srgbClr val="666666"/>
                </a:solidFill>
                <a:latin typeface="Courier"/>
              </a:rPr>
              <a:t>=</a:t>
            </a:r>
            <a:r>
              <a:rPr>
                <a:latin typeface="Courier"/>
              </a:rPr>
              <a:t> face_recognition.face_encodings(obama_image)[</a:t>
            </a:r>
            <a:r>
              <a:rPr>
                <a:solidFill>
                  <a:srgbClr val="40A070"/>
                </a:solidFill>
                <a:latin typeface="Courier"/>
              </a:rPr>
              <a:t>0</a:t>
            </a:r>
            <a:r>
              <a:rPr>
                <a:latin typeface="Courier"/>
              </a:rPr>
              <a:t>]</a:t>
            </a:r>
            <a:br/>
            <a:br/>
            <a:r>
              <a:rPr i="1">
                <a:solidFill>
                  <a:srgbClr val="60A0B0"/>
                </a:solidFill>
                <a:latin typeface="Courier"/>
              </a:rPr>
              <a:t># Load a second sample picture and learn how to recognize it.</a:t>
            </a:r>
            <a:br/>
            <a:r>
              <a:rPr>
                <a:latin typeface="Courier"/>
              </a:rPr>
              <a:t>biden_image </a:t>
            </a:r>
            <a:r>
              <a:rPr>
                <a:solidFill>
                  <a:srgbClr val="666666"/>
                </a:solidFill>
                <a:latin typeface="Courier"/>
              </a:rPr>
              <a:t>=</a:t>
            </a:r>
            <a:r>
              <a:rPr>
                <a:latin typeface="Courier"/>
              </a:rPr>
              <a:t> face_recognition.load_image_file(</a:t>
            </a:r>
            <a:r>
              <a:rPr>
                <a:solidFill>
                  <a:srgbClr val="4070A0"/>
                </a:solidFill>
                <a:latin typeface="Courier"/>
              </a:rPr>
              <a:t>"biden.jpg"</a:t>
            </a:r>
            <a:r>
              <a:rPr>
                <a:latin typeface="Courier"/>
              </a:rPr>
              <a:t>)</a:t>
            </a:r>
            <a:br/>
            <a:r>
              <a:rPr>
                <a:latin typeface="Courier"/>
              </a:rPr>
              <a:t>biden_face_encoding </a:t>
            </a:r>
            <a:r>
              <a:rPr>
                <a:solidFill>
                  <a:srgbClr val="666666"/>
                </a:solidFill>
                <a:latin typeface="Courier"/>
              </a:rPr>
              <a:t>=</a:t>
            </a:r>
            <a:r>
              <a:rPr>
                <a:latin typeface="Courier"/>
              </a:rPr>
              <a:t> face_recognition.face_encodings(biden_image)[</a:t>
            </a:r>
            <a:r>
              <a:rPr>
                <a:solidFill>
                  <a:srgbClr val="40A070"/>
                </a:solidFill>
                <a:latin typeface="Courier"/>
              </a:rPr>
              <a:t>0</a:t>
            </a:r>
            <a:r>
              <a:rPr>
                <a:latin typeface="Courier"/>
              </a:rPr>
              <a:t>]</a:t>
            </a:r>
            <a:br/>
            <a:br/>
            <a:r>
              <a:rPr i="1">
                <a:solidFill>
                  <a:srgbClr val="60A0B0"/>
                </a:solidFill>
                <a:latin typeface="Courier"/>
              </a:rPr>
              <a:t># Create arrays of known face encodings and their names</a:t>
            </a:r>
            <a:br/>
            <a:r>
              <a:rPr>
                <a:latin typeface="Courier"/>
              </a:rPr>
              <a:t>known_face_encodings </a:t>
            </a:r>
            <a:r>
              <a:rPr>
                <a:solidFill>
                  <a:srgbClr val="666666"/>
                </a:solidFill>
                <a:latin typeface="Courier"/>
              </a:rPr>
              <a:t>=</a:t>
            </a:r>
            <a:r>
              <a:rPr>
                <a:latin typeface="Courier"/>
              </a:rPr>
              <a:t> [</a:t>
            </a:r>
            <a:br/>
            <a:r>
              <a:rPr>
                <a:latin typeface="Courier"/>
              </a:rPr>
              <a:t>    obama_face_encoding,</a:t>
            </a:r>
            <a:br/>
            <a:r>
              <a:rPr>
                <a:latin typeface="Courier"/>
              </a:rPr>
              <a:t>    biden_face_encoding</a:t>
            </a:r>
            <a:br/>
            <a:r>
              <a:rPr>
                <a:latin typeface="Courier"/>
              </a:rPr>
              <a:t>]</a:t>
            </a:r>
            <a:br/>
            <a:r>
              <a:rPr>
                <a:latin typeface="Courier"/>
              </a:rPr>
              <a:t>known_face_names </a:t>
            </a:r>
            <a:r>
              <a:rPr>
                <a:solidFill>
                  <a:srgbClr val="666666"/>
                </a:solidFill>
                <a:latin typeface="Courier"/>
              </a:rPr>
              <a:t>=</a:t>
            </a:r>
            <a:r>
              <a:rPr>
                <a:latin typeface="Courier"/>
              </a:rPr>
              <a:t> [</a:t>
            </a:r>
            <a:br/>
            <a:r>
              <a:rPr>
                <a:latin typeface="Courier"/>
              </a:rPr>
              <a:t>    </a:t>
            </a:r>
            <a:r>
              <a:rPr>
                <a:solidFill>
                  <a:srgbClr val="4070A0"/>
                </a:solidFill>
                <a:latin typeface="Courier"/>
              </a:rPr>
              <a:t>"Barack Obama"</a:t>
            </a:r>
            <a:r>
              <a:rPr>
                <a:latin typeface="Courier"/>
              </a:rPr>
              <a:t>,</a:t>
            </a:r>
            <a:br/>
            <a:r>
              <a:rPr>
                <a:latin typeface="Courier"/>
              </a:rPr>
              <a:t>    </a:t>
            </a:r>
            <a:r>
              <a:rPr>
                <a:solidFill>
                  <a:srgbClr val="4070A0"/>
                </a:solidFill>
                <a:latin typeface="Courier"/>
              </a:rPr>
              <a:t>"Joe Biden"</a:t>
            </a:r>
            <a:br/>
            <a:r>
              <a:rPr>
                <a:latin typeface="Courier"/>
              </a:rPr>
              <a:t>]</a:t>
            </a:r>
            <a:br/>
            <a:r>
              <a:rPr>
                <a:latin typeface="Courier"/>
              </a:rPr>
              <a:t>print(</a:t>
            </a:r>
            <a:r>
              <a:rPr>
                <a:solidFill>
                  <a:srgbClr val="4070A0"/>
                </a:solidFill>
                <a:latin typeface="Courier"/>
              </a:rPr>
              <a:t>'Learned encoding for'</a:t>
            </a:r>
            <a:r>
              <a:rPr>
                <a:latin typeface="Courier"/>
              </a:rPr>
              <a:t>, len(known_face_encodings), </a:t>
            </a:r>
            <a:r>
              <a:rPr>
                <a:solidFill>
                  <a:srgbClr val="4070A0"/>
                </a:solidFill>
                <a:latin typeface="Courier"/>
              </a:rPr>
              <a:t>'images.'</a:t>
            </a:r>
            <a:r>
              <a:rPr>
                <a:latin typeface="Courie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Showtime</a:t>
            </a:r>
          </a:p>
        </p:txBody>
      </p:sp>
      <p:sp>
        <p:nvSpPr>
          <p:cNvPr id="3" name="Content Placeholder 2"/>
          <p:cNvSpPr>
            <a:spLocks noGrp="1"/>
          </p:cNvSpPr>
          <p:nvPr>
            <p:ph idx="1"/>
          </p:nvPr>
        </p:nvSpPr>
        <p:spPr/>
        <p:txBody>
          <a:bodyPr/>
          <a:lstStyle/>
          <a:p>
            <a:pPr lvl="0" indent="0" marL="0">
              <a:buNone/>
            </a:pPr>
            <a:r>
              <a:rPr/>
              <a:t>Finally, we load the image we looked at in the first cell, find the faces in the image and compare them with the encodings the library generated in the previous step. We can see that library now correctly recognizes Barack and Joe in the input.</a:t>
            </a:r>
          </a:p>
          <a:p>
            <a:pPr lvl="0" indent="0">
              <a:buNone/>
            </a:pPr>
            <a:r>
              <a:rPr i="1">
                <a:solidFill>
                  <a:srgbClr val="60A0B0"/>
                </a:solidFill>
                <a:latin typeface="Courier"/>
              </a:rPr>
              <a:t># Load an image with an unknown face</a:t>
            </a:r>
            <a:br/>
            <a:r>
              <a:rPr>
                <a:latin typeface="Courier"/>
              </a:rPr>
              <a:t>unknown_image </a:t>
            </a:r>
            <a:r>
              <a:rPr>
                <a:solidFill>
                  <a:srgbClr val="666666"/>
                </a:solidFill>
                <a:latin typeface="Courier"/>
              </a:rPr>
              <a:t>=</a:t>
            </a:r>
            <a:r>
              <a:rPr>
                <a:latin typeface="Courier"/>
              </a:rPr>
              <a:t> face_recognition.load_image_file(</a:t>
            </a:r>
            <a:r>
              <a:rPr>
                <a:solidFill>
                  <a:srgbClr val="4070A0"/>
                </a:solidFill>
                <a:latin typeface="Courier"/>
              </a:rPr>
              <a:t>"two_people.jpg"</a:t>
            </a:r>
            <a:r>
              <a:rPr>
                <a:latin typeface="Courier"/>
              </a:rPr>
              <a:t>)</a:t>
            </a:r>
            <a:br/>
            <a:br/>
            <a:r>
              <a:rPr i="1">
                <a:solidFill>
                  <a:srgbClr val="60A0B0"/>
                </a:solidFill>
                <a:latin typeface="Courier"/>
              </a:rPr>
              <a:t># Find all the faces and face encodings in the unknown image</a:t>
            </a:r>
            <a:br/>
            <a:r>
              <a:rPr>
                <a:latin typeface="Courier"/>
              </a:rPr>
              <a:t>face_locations </a:t>
            </a:r>
            <a:r>
              <a:rPr>
                <a:solidFill>
                  <a:srgbClr val="666666"/>
                </a:solidFill>
                <a:latin typeface="Courier"/>
              </a:rPr>
              <a:t>=</a:t>
            </a:r>
            <a:r>
              <a:rPr>
                <a:latin typeface="Courier"/>
              </a:rPr>
              <a:t> face_recognition.face_locations(unknown_image)</a:t>
            </a:r>
            <a:br/>
            <a:r>
              <a:rPr>
                <a:latin typeface="Courier"/>
              </a:rPr>
              <a:t>face_encodings </a:t>
            </a:r>
            <a:r>
              <a:rPr>
                <a:solidFill>
                  <a:srgbClr val="666666"/>
                </a:solidFill>
                <a:latin typeface="Courier"/>
              </a:rPr>
              <a:t>=</a:t>
            </a:r>
            <a:r>
              <a:rPr>
                <a:latin typeface="Courier"/>
              </a:rPr>
              <a:t> face_recognition.face_encodings(unknown_image, face_locations)</a:t>
            </a:r>
            <a:br/>
            <a:br/>
            <a:r>
              <a:rPr i="1">
                <a:solidFill>
                  <a:srgbClr val="60A0B0"/>
                </a:solidFill>
                <a:latin typeface="Courier"/>
              </a:rPr>
              <a:t># Convert the image to a PIL-format image so that we can draw on top of it with the Pillow library</a:t>
            </a:r>
            <a:br/>
            <a:r>
              <a:rPr i="1">
                <a:solidFill>
                  <a:srgbClr val="60A0B0"/>
                </a:solidFill>
                <a:latin typeface="Courier"/>
              </a:rPr>
              <a:t># See http://pillow.readthedocs.io/ for more about PIL/Pillow</a:t>
            </a:r>
            <a:br/>
            <a:r>
              <a:rPr>
                <a:latin typeface="Courier"/>
              </a:rPr>
              <a:t>pil_image </a:t>
            </a:r>
            <a:r>
              <a:rPr>
                <a:solidFill>
                  <a:srgbClr val="666666"/>
                </a:solidFill>
                <a:latin typeface="Courier"/>
              </a:rPr>
              <a:t>=</a:t>
            </a:r>
            <a:r>
              <a:rPr>
                <a:latin typeface="Courier"/>
              </a:rPr>
              <a:t> Image.fromarray(unknown_image)</a:t>
            </a:r>
            <a:br/>
            <a:r>
              <a:rPr i="1">
                <a:solidFill>
                  <a:srgbClr val="60A0B0"/>
                </a:solidFill>
                <a:latin typeface="Courier"/>
              </a:rPr>
              <a:t># Create a Pillow ImageDraw Draw instance to draw with</a:t>
            </a:r>
            <a:br/>
            <a:r>
              <a:rPr>
                <a:latin typeface="Courier"/>
              </a:rPr>
              <a:t>draw </a:t>
            </a:r>
            <a:r>
              <a:rPr>
                <a:solidFill>
                  <a:srgbClr val="666666"/>
                </a:solidFill>
                <a:latin typeface="Courier"/>
              </a:rPr>
              <a:t>=</a:t>
            </a:r>
            <a:r>
              <a:rPr>
                <a:latin typeface="Courier"/>
              </a:rPr>
              <a:t> ImageDraw.Draw(pil_image)</a:t>
            </a:r>
            <a:br/>
            <a:br/>
            <a:r>
              <a:rPr i="1">
                <a:solidFill>
                  <a:srgbClr val="60A0B0"/>
                </a:solidFill>
                <a:latin typeface="Courier"/>
              </a:rPr>
              <a:t># Loop through each face found in the unknown image</a:t>
            </a:r>
            <a:br/>
            <a:r>
              <a:rPr b="1">
                <a:solidFill>
                  <a:srgbClr val="007020"/>
                </a:solidFill>
                <a:latin typeface="Courier"/>
              </a:rPr>
              <a:t>for</a:t>
            </a:r>
            <a:r>
              <a:rPr>
                <a:latin typeface="Courier"/>
              </a:rPr>
              <a:t> (top, right, bottom, left), face_encoding </a:t>
            </a:r>
            <a:r>
              <a:rPr b="1">
                <a:solidFill>
                  <a:srgbClr val="007020"/>
                </a:solidFill>
                <a:latin typeface="Courier"/>
              </a:rPr>
              <a:t>in</a:t>
            </a:r>
            <a:r>
              <a:rPr>
                <a:latin typeface="Courier"/>
              </a:rPr>
              <a:t> zip(face_locations, face_encodings):</a:t>
            </a:r>
            <a:br/>
            <a:r>
              <a:rPr>
                <a:latin typeface="Courier"/>
              </a:rPr>
              <a:t>    </a:t>
            </a:r>
            <a:r>
              <a:rPr i="1">
                <a:solidFill>
                  <a:srgbClr val="60A0B0"/>
                </a:solidFill>
                <a:latin typeface="Courier"/>
              </a:rPr>
              <a:t># See if the face is a match for the known face(s)</a:t>
            </a:r>
            <a:br/>
            <a:r>
              <a:rPr>
                <a:latin typeface="Courier"/>
              </a:rPr>
              <a:t>    matches </a:t>
            </a:r>
            <a:r>
              <a:rPr>
                <a:solidFill>
                  <a:srgbClr val="666666"/>
                </a:solidFill>
                <a:latin typeface="Courier"/>
              </a:rPr>
              <a:t>=</a:t>
            </a:r>
            <a:r>
              <a:rPr>
                <a:latin typeface="Courier"/>
              </a:rPr>
              <a:t> face_recognition.compare_faces(known_face_encodings, face_encoding)</a:t>
            </a:r>
            <a:br/>
            <a:br/>
            <a:r>
              <a:rPr>
                <a:latin typeface="Courier"/>
              </a:rPr>
              <a:t>    name </a:t>
            </a:r>
            <a:r>
              <a:rPr>
                <a:solidFill>
                  <a:srgbClr val="666666"/>
                </a:solidFill>
                <a:latin typeface="Courier"/>
              </a:rPr>
              <a:t>=</a:t>
            </a:r>
            <a:r>
              <a:rPr>
                <a:latin typeface="Courier"/>
              </a:rPr>
              <a:t> </a:t>
            </a:r>
            <a:r>
              <a:rPr>
                <a:solidFill>
                  <a:srgbClr val="4070A0"/>
                </a:solidFill>
                <a:latin typeface="Courier"/>
              </a:rPr>
              <a:t>"Unknown"</a:t>
            </a:r>
            <a:br/>
            <a:br/>
            <a:r>
              <a:rPr>
                <a:latin typeface="Courier"/>
              </a:rPr>
              <a:t>    </a:t>
            </a:r>
            <a:r>
              <a:rPr i="1">
                <a:solidFill>
                  <a:srgbClr val="60A0B0"/>
                </a:solidFill>
                <a:latin typeface="Courier"/>
              </a:rPr>
              <a:t># Or instead, use the known face with the smallest distance to the new face</a:t>
            </a:r>
            <a:br/>
            <a:r>
              <a:rPr>
                <a:latin typeface="Courier"/>
              </a:rPr>
              <a:t>    face_distances </a:t>
            </a:r>
            <a:r>
              <a:rPr>
                <a:solidFill>
                  <a:srgbClr val="666666"/>
                </a:solidFill>
                <a:latin typeface="Courier"/>
              </a:rPr>
              <a:t>=</a:t>
            </a:r>
            <a:r>
              <a:rPr>
                <a:latin typeface="Courier"/>
              </a:rPr>
              <a:t> face_recognition.face_distance(known_face_encodings, face_encoding)</a:t>
            </a:r>
            <a:br/>
            <a:r>
              <a:rPr>
                <a:latin typeface="Courier"/>
              </a:rPr>
              <a:t>    best_match_index </a:t>
            </a:r>
            <a:r>
              <a:rPr>
                <a:solidFill>
                  <a:srgbClr val="666666"/>
                </a:solidFill>
                <a:latin typeface="Courier"/>
              </a:rPr>
              <a:t>=</a:t>
            </a:r>
            <a:r>
              <a:rPr>
                <a:latin typeface="Courier"/>
              </a:rPr>
              <a:t> np.argmin(face_distances)</a:t>
            </a:r>
            <a:br/>
            <a:r>
              <a:rPr>
                <a:latin typeface="Courier"/>
              </a:rPr>
              <a:t>    </a:t>
            </a:r>
            <a:r>
              <a:rPr b="1">
                <a:solidFill>
                  <a:srgbClr val="007020"/>
                </a:solidFill>
                <a:latin typeface="Courier"/>
              </a:rPr>
              <a:t>if</a:t>
            </a:r>
            <a:r>
              <a:rPr>
                <a:latin typeface="Courier"/>
              </a:rPr>
              <a:t> matches[best_match_index]:</a:t>
            </a:r>
            <a:br/>
            <a:r>
              <a:rPr>
                <a:latin typeface="Courier"/>
              </a:rPr>
              <a:t>        name </a:t>
            </a:r>
            <a:r>
              <a:rPr>
                <a:solidFill>
                  <a:srgbClr val="666666"/>
                </a:solidFill>
                <a:latin typeface="Courier"/>
              </a:rPr>
              <a:t>=</a:t>
            </a:r>
            <a:r>
              <a:rPr>
                <a:latin typeface="Courier"/>
              </a:rPr>
              <a:t> known_face_names[best_match_index]</a:t>
            </a:r>
            <a:br/>
            <a:br/>
            <a:r>
              <a:rPr>
                <a:latin typeface="Courier"/>
              </a:rPr>
              <a:t>    </a:t>
            </a:r>
            <a:r>
              <a:rPr i="1">
                <a:solidFill>
                  <a:srgbClr val="60A0B0"/>
                </a:solidFill>
                <a:latin typeface="Courier"/>
              </a:rPr>
              <a:t># Draw a box around the face using the Pillow module</a:t>
            </a:r>
            <a:br/>
            <a:r>
              <a:rPr>
                <a:latin typeface="Courier"/>
              </a:rPr>
              <a:t>    draw.rectangle(((left, top), (right, bottom)), outline</a:t>
            </a:r>
            <a:r>
              <a:rPr>
                <a:solidFill>
                  <a:srgbClr val="666666"/>
                </a:solidFill>
                <a:latin typeface="Courier"/>
              </a:rPr>
              <a:t>=</a:t>
            </a:r>
            <a:r>
              <a:rPr>
                <a:latin typeface="Courier"/>
              </a:rPr>
              <a:t>(</a:t>
            </a:r>
            <a:r>
              <a:rPr>
                <a:solidFill>
                  <a:srgbClr val="40A070"/>
                </a:solidFill>
                <a:latin typeface="Courier"/>
              </a:rPr>
              <a:t>0</a:t>
            </a:r>
            <a:r>
              <a:rPr>
                <a:latin typeface="Courier"/>
              </a:rPr>
              <a:t>, </a:t>
            </a:r>
            <a:r>
              <a:rPr>
                <a:solidFill>
                  <a:srgbClr val="40A070"/>
                </a:solidFill>
                <a:latin typeface="Courier"/>
              </a:rPr>
              <a:t>0</a:t>
            </a:r>
            <a:r>
              <a:rPr>
                <a:latin typeface="Courier"/>
              </a:rPr>
              <a:t>, </a:t>
            </a:r>
            <a:r>
              <a:rPr>
                <a:solidFill>
                  <a:srgbClr val="40A070"/>
                </a:solidFill>
                <a:latin typeface="Courier"/>
              </a:rPr>
              <a:t>255</a:t>
            </a:r>
            <a:r>
              <a:rPr>
                <a:latin typeface="Courier"/>
              </a:rPr>
              <a:t>))</a:t>
            </a:r>
            <a:br/>
            <a:br/>
            <a:r>
              <a:rPr>
                <a:latin typeface="Courier"/>
              </a:rPr>
              <a:t>    </a:t>
            </a:r>
            <a:r>
              <a:rPr i="1">
                <a:solidFill>
                  <a:srgbClr val="60A0B0"/>
                </a:solidFill>
                <a:latin typeface="Courier"/>
              </a:rPr>
              <a:t># Draw a label with a name below the face</a:t>
            </a:r>
            <a:br/>
            <a:r>
              <a:rPr>
                <a:latin typeface="Courier"/>
              </a:rPr>
              <a:t>    text_width, text_height </a:t>
            </a:r>
            <a:r>
              <a:rPr>
                <a:solidFill>
                  <a:srgbClr val="666666"/>
                </a:solidFill>
                <a:latin typeface="Courier"/>
              </a:rPr>
              <a:t>=</a:t>
            </a:r>
            <a:r>
              <a:rPr>
                <a:latin typeface="Courier"/>
              </a:rPr>
              <a:t> draw.textsize(name)</a:t>
            </a:r>
            <a:br/>
            <a:r>
              <a:rPr>
                <a:latin typeface="Courier"/>
              </a:rPr>
              <a:t>    draw.rectangle(((left, bottom </a:t>
            </a:r>
            <a:r>
              <a:rPr>
                <a:solidFill>
                  <a:srgbClr val="666666"/>
                </a:solidFill>
                <a:latin typeface="Courier"/>
              </a:rPr>
              <a:t>-</a:t>
            </a:r>
            <a:r>
              <a:rPr>
                <a:latin typeface="Courier"/>
              </a:rPr>
              <a:t> text_height </a:t>
            </a:r>
            <a:r>
              <a:rPr>
                <a:solidFill>
                  <a:srgbClr val="666666"/>
                </a:solidFill>
                <a:latin typeface="Courier"/>
              </a:rPr>
              <a:t>-</a:t>
            </a:r>
            <a:r>
              <a:rPr>
                <a:latin typeface="Courier"/>
              </a:rPr>
              <a:t> </a:t>
            </a:r>
            <a:r>
              <a:rPr>
                <a:solidFill>
                  <a:srgbClr val="40A070"/>
                </a:solidFill>
                <a:latin typeface="Courier"/>
              </a:rPr>
              <a:t>10</a:t>
            </a:r>
            <a:r>
              <a:rPr>
                <a:latin typeface="Courier"/>
              </a:rPr>
              <a:t>), (right, bottom)), fill</a:t>
            </a:r>
            <a:r>
              <a:rPr>
                <a:solidFill>
                  <a:srgbClr val="666666"/>
                </a:solidFill>
                <a:latin typeface="Courier"/>
              </a:rPr>
              <a:t>=</a:t>
            </a:r>
            <a:r>
              <a:rPr>
                <a:latin typeface="Courier"/>
              </a:rPr>
              <a:t>(</a:t>
            </a:r>
            <a:r>
              <a:rPr>
                <a:solidFill>
                  <a:srgbClr val="40A070"/>
                </a:solidFill>
                <a:latin typeface="Courier"/>
              </a:rPr>
              <a:t>0</a:t>
            </a:r>
            <a:r>
              <a:rPr>
                <a:latin typeface="Courier"/>
              </a:rPr>
              <a:t>, </a:t>
            </a:r>
            <a:r>
              <a:rPr>
                <a:solidFill>
                  <a:srgbClr val="40A070"/>
                </a:solidFill>
                <a:latin typeface="Courier"/>
              </a:rPr>
              <a:t>0</a:t>
            </a:r>
            <a:r>
              <a:rPr>
                <a:latin typeface="Courier"/>
              </a:rPr>
              <a:t>, </a:t>
            </a:r>
            <a:r>
              <a:rPr>
                <a:solidFill>
                  <a:srgbClr val="40A070"/>
                </a:solidFill>
                <a:latin typeface="Courier"/>
              </a:rPr>
              <a:t>255</a:t>
            </a:r>
            <a:r>
              <a:rPr>
                <a:latin typeface="Courier"/>
              </a:rPr>
              <a:t>), outline</a:t>
            </a:r>
            <a:r>
              <a:rPr>
                <a:solidFill>
                  <a:srgbClr val="666666"/>
                </a:solidFill>
                <a:latin typeface="Courier"/>
              </a:rPr>
              <a:t>=</a:t>
            </a:r>
            <a:r>
              <a:rPr>
                <a:latin typeface="Courier"/>
              </a:rPr>
              <a:t>(</a:t>
            </a:r>
            <a:r>
              <a:rPr>
                <a:solidFill>
                  <a:srgbClr val="40A070"/>
                </a:solidFill>
                <a:latin typeface="Courier"/>
              </a:rPr>
              <a:t>0</a:t>
            </a:r>
            <a:r>
              <a:rPr>
                <a:latin typeface="Courier"/>
              </a:rPr>
              <a:t>, </a:t>
            </a:r>
            <a:r>
              <a:rPr>
                <a:solidFill>
                  <a:srgbClr val="40A070"/>
                </a:solidFill>
                <a:latin typeface="Courier"/>
              </a:rPr>
              <a:t>0</a:t>
            </a:r>
            <a:r>
              <a:rPr>
                <a:latin typeface="Courier"/>
              </a:rPr>
              <a:t>, </a:t>
            </a:r>
            <a:r>
              <a:rPr>
                <a:solidFill>
                  <a:srgbClr val="40A070"/>
                </a:solidFill>
                <a:latin typeface="Courier"/>
              </a:rPr>
              <a:t>255</a:t>
            </a:r>
            <a:r>
              <a:rPr>
                <a:latin typeface="Courier"/>
              </a:rPr>
              <a:t>))</a:t>
            </a:r>
            <a:br/>
            <a:r>
              <a:rPr>
                <a:latin typeface="Courier"/>
              </a:rPr>
              <a:t>    draw.text((left </a:t>
            </a:r>
            <a:r>
              <a:rPr>
                <a:solidFill>
                  <a:srgbClr val="666666"/>
                </a:solidFill>
                <a:latin typeface="Courier"/>
              </a:rPr>
              <a:t>+</a:t>
            </a:r>
            <a:r>
              <a:rPr>
                <a:latin typeface="Courier"/>
              </a:rPr>
              <a:t> </a:t>
            </a:r>
            <a:r>
              <a:rPr>
                <a:solidFill>
                  <a:srgbClr val="40A070"/>
                </a:solidFill>
                <a:latin typeface="Courier"/>
              </a:rPr>
              <a:t>6</a:t>
            </a:r>
            <a:r>
              <a:rPr>
                <a:latin typeface="Courier"/>
              </a:rPr>
              <a:t>, bottom </a:t>
            </a:r>
            <a:r>
              <a:rPr>
                <a:solidFill>
                  <a:srgbClr val="666666"/>
                </a:solidFill>
                <a:latin typeface="Courier"/>
              </a:rPr>
              <a:t>-</a:t>
            </a:r>
            <a:r>
              <a:rPr>
                <a:latin typeface="Courier"/>
              </a:rPr>
              <a:t> text_height </a:t>
            </a:r>
            <a:r>
              <a:rPr>
                <a:solidFill>
                  <a:srgbClr val="666666"/>
                </a:solidFill>
                <a:latin typeface="Courier"/>
              </a:rPr>
              <a:t>-</a:t>
            </a:r>
            <a:r>
              <a:rPr>
                <a:latin typeface="Courier"/>
              </a:rPr>
              <a:t> </a:t>
            </a:r>
            <a:r>
              <a:rPr>
                <a:solidFill>
                  <a:srgbClr val="40A070"/>
                </a:solidFill>
                <a:latin typeface="Courier"/>
              </a:rPr>
              <a:t>5</a:t>
            </a:r>
            <a:r>
              <a:rPr>
                <a:latin typeface="Courier"/>
              </a:rPr>
              <a:t>), name, fill</a:t>
            </a:r>
            <a:r>
              <a:rPr>
                <a:solidFill>
                  <a:srgbClr val="666666"/>
                </a:solidFill>
                <a:latin typeface="Courier"/>
              </a:rPr>
              <a:t>=</a:t>
            </a:r>
            <a:r>
              <a:rPr>
                <a:latin typeface="Courier"/>
              </a:rPr>
              <a:t>(</a:t>
            </a:r>
            <a:r>
              <a:rPr>
                <a:solidFill>
                  <a:srgbClr val="40A070"/>
                </a:solidFill>
                <a:latin typeface="Courier"/>
              </a:rPr>
              <a:t>255</a:t>
            </a:r>
            <a:r>
              <a:rPr>
                <a:latin typeface="Courier"/>
              </a:rPr>
              <a:t>, </a:t>
            </a:r>
            <a:r>
              <a:rPr>
                <a:solidFill>
                  <a:srgbClr val="40A070"/>
                </a:solidFill>
                <a:latin typeface="Courier"/>
              </a:rPr>
              <a:t>255</a:t>
            </a:r>
            <a:r>
              <a:rPr>
                <a:latin typeface="Courier"/>
              </a:rPr>
              <a:t>, </a:t>
            </a:r>
            <a:r>
              <a:rPr>
                <a:solidFill>
                  <a:srgbClr val="40A070"/>
                </a:solidFill>
                <a:latin typeface="Courier"/>
              </a:rPr>
              <a:t>255</a:t>
            </a:r>
            <a:r>
              <a:rPr>
                <a:latin typeface="Courier"/>
              </a:rPr>
              <a:t>, </a:t>
            </a:r>
            <a:r>
              <a:rPr>
                <a:solidFill>
                  <a:srgbClr val="40A070"/>
                </a:solidFill>
                <a:latin typeface="Courier"/>
              </a:rPr>
              <a:t>255</a:t>
            </a:r>
            <a:r>
              <a:rPr>
                <a:latin typeface="Courier"/>
              </a:rPr>
              <a:t>))</a:t>
            </a:r>
            <a:br/>
            <a:br/>
            <a:br/>
            <a:r>
              <a:rPr i="1">
                <a:solidFill>
                  <a:srgbClr val="60A0B0"/>
                </a:solidFill>
                <a:latin typeface="Courier"/>
              </a:rPr>
              <a:t># Remove the drawing library from memory as per the Pillow docs</a:t>
            </a:r>
            <a:br/>
            <a:r>
              <a:rPr b="1">
                <a:solidFill>
                  <a:srgbClr val="007020"/>
                </a:solidFill>
                <a:latin typeface="Courier"/>
              </a:rPr>
              <a:t>del</a:t>
            </a:r>
            <a:r>
              <a:rPr>
                <a:latin typeface="Courier"/>
              </a:rPr>
              <a:t> draw</a:t>
            </a:r>
            <a:br/>
            <a:br/>
            <a:r>
              <a:rPr i="1">
                <a:solidFill>
                  <a:srgbClr val="60A0B0"/>
                </a:solidFill>
                <a:latin typeface="Courier"/>
              </a:rPr>
              <a:t># Display the resulting image</a:t>
            </a:r>
            <a:br/>
            <a:r>
              <a:rPr>
                <a:latin typeface="Courier"/>
              </a:rPr>
              <a:t>display(pil_image)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2022-04-22T22:37:54Z</dcterms:created>
  <dcterms:modified xsi:type="dcterms:W3CDTF">2022-04-22T22:37:54Z</dcterms:modified>
</cp:coreProperties>
</file>

<file path=docProps/custom.xml><?xml version="1.0" encoding="utf-8"?>
<Properties xmlns="http://schemas.openxmlformats.org/officeDocument/2006/custom-properties" xmlns:vt="http://schemas.openxmlformats.org/officeDocument/2006/docPropsVTypes"/>
</file>