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ogle.com/search?q=python+check+if+input+is+number" TargetMode="External" /><Relationship Id="rId3" Type="http://schemas.openxmlformats.org/officeDocument/2006/relationships/hyperlink" Target="https://stackoverflow.com/questions/5424716/how-to-check-if-string-input-is-a-number" TargetMode="External" /><Relationship Id="rId4" Type="http://schemas.openxmlformats.org/officeDocument/2006/relationships/hyperlink" Target="https://stackoverflow.com/questions/1265665/how-can-i-check-if-a-string-represents-an-int-without-using-try-except"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Warm Up Project Exercises</a:t>
            </a:r>
          </a:p>
        </p:txBody>
      </p:sp>
      <p:sp>
        <p:nvSpPr>
          <p:cNvPr id="3" name="Content Placeholder 2"/>
          <p:cNvSpPr>
            <a:spLocks noGrp="1"/>
          </p:cNvSpPr>
          <p:nvPr>
            <p:ph idx="1"/>
          </p:nvPr>
        </p:nvSpPr>
        <p:spPr/>
        <p:txBody>
          <a:bodyPr/>
          <a:lstStyle/>
          <a:p>
            <a:pPr lvl="0" indent="0" marL="0">
              <a:buNone/>
            </a:pPr>
            <a:r>
              <a:rPr/>
              <a:t>It is time to get you to put together all your skills to start building usable projects! Before you jump into our full milestone project, we will go through some warm-up component exercises, to get you comfortable with a few key ideas we use in the milestone project and larger projects in general, specifically:</a:t>
            </a:r>
          </a:p>
          <a:p>
            <a:pPr lvl="0"/>
            <a:r>
              <a:rPr/>
              <a:t>Getting User Input</a:t>
            </a:r>
          </a:p>
          <a:p>
            <a:pPr lvl="0"/>
            <a:r>
              <a:rPr/>
              <a:t>Creating Functions that edit variables based on user input</a:t>
            </a:r>
          </a:p>
          <a:p>
            <a:pPr lvl="0"/>
            <a:r>
              <a:rPr/>
              <a:t>Generating output</a:t>
            </a:r>
          </a:p>
          <a:p>
            <a:pPr lvl="0"/>
            <a:r>
              <a:rPr/>
              <a:t>Joining User Inputs and Logic Flow</a:t>
            </a:r>
          </a:p>
          <a:p>
            <a:pPr lvl="0" indent="0" marL="0">
              <a:spcBef>
                <a:spcPts val="3000"/>
              </a:spcBef>
              <a:buNone/>
            </a:pPr>
            <a:r>
              <a:rPr b="1"/>
              <a:t>Function to Display Information</a:t>
            </a:r>
          </a:p>
          <a:p>
            <a:pPr lvl="0" indent="0" marL="0">
              <a:buNone/>
            </a:pPr>
            <a:r>
              <a:rPr b="1"/>
              <a:t>Creating a function that displays a list for the user</a:t>
            </a:r>
          </a:p>
          <a:p>
            <a:pPr lvl="0" indent="0">
              <a:buNone/>
            </a:pPr>
            <a:r>
              <a:rPr b="1">
                <a:solidFill>
                  <a:srgbClr val="007020"/>
                </a:solidFill>
                <a:latin typeface="Courier"/>
              </a:rPr>
              <a:t>def</a:t>
            </a:r>
            <a:r>
              <a:rPr>
                <a:latin typeface="Courier"/>
              </a:rPr>
              <a:t> display_list(mylist):</a:t>
            </a:r>
            <a:br/>
            <a:r>
              <a:rPr>
                <a:latin typeface="Courier"/>
              </a:rPr>
              <a:t>    print(mylist)</a:t>
            </a:r>
          </a:p>
          <a:p>
            <a:pPr lvl="0" indent="0">
              <a:buNone/>
            </a:pPr>
            <a:r>
              <a:rPr>
                <a:latin typeface="Courier"/>
              </a:rPr>
              <a:t>mylist </a:t>
            </a:r>
            <a:r>
              <a:rPr>
                <a:solidFill>
                  <a:srgbClr val="666666"/>
                </a:solidFill>
                <a:latin typeface="Courier"/>
              </a:rPr>
              <a:t>=</a:t>
            </a:r>
            <a:r>
              <a:rPr>
                <a:latin typeface="Courier"/>
              </a:rPr>
              <a:t> [</a:t>
            </a:r>
            <a:r>
              <a:rPr>
                <a:solidFill>
                  <a:srgbClr val="40A070"/>
                </a:solidFill>
                <a:latin typeface="Courier"/>
              </a:rPr>
              <a:t>0</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r>
              <a:rPr>
                <a:solidFill>
                  <a:srgbClr val="40A070"/>
                </a:solidFill>
                <a:latin typeface="Courier"/>
              </a:rPr>
              <a:t>10</a:t>
            </a:r>
            <a:r>
              <a:rPr>
                <a:latin typeface="Courier"/>
              </a:rPr>
              <a:t>]</a:t>
            </a:r>
            <a:br/>
            <a:r>
              <a:rPr>
                <a:latin typeface="Courier"/>
              </a:rPr>
              <a:t>display_list(mylist)</a:t>
            </a:r>
          </a:p>
          <a:p>
            <a:pPr lvl="0" indent="0">
              <a:buNone/>
            </a:pPr>
            <a:r>
              <a:rPr>
                <a:latin typeface="Courier"/>
              </a:rPr>
              <a:t>[0, 1, 2, 3, 4, 5, 6, 7, 8, 9, 10]</a:t>
            </a:r>
          </a:p>
          <a:p>
            <a:pPr lvl="0" indent="0" marL="0">
              <a:spcBef>
                <a:spcPts val="3000"/>
              </a:spcBef>
              <a:buNone/>
            </a:pPr>
            <a:r>
              <a:rPr b="1"/>
              <a:t>Accepting User Input</a:t>
            </a:r>
          </a:p>
          <a:p>
            <a:pPr lvl="0" indent="0" marL="0">
              <a:buNone/>
            </a:pPr>
            <a:r>
              <a:rPr/>
              <a:t>**Creating function that takes in an input from user and returns the result in the correct data type. Be careful when using the input() function, running that cell twice without providing an input value will cause python to get hung up waiting for the initial value on the first run. You will notice an In[*] next to the cell if it gets stuck, in which case, simply restart the kernel and re-run any necessary cells.**</a:t>
            </a:r>
          </a:p>
          <a:p>
            <a:pPr lvl="0" indent="0">
              <a:buNone/>
            </a:pPr>
            <a:r>
              <a:rPr>
                <a:latin typeface="Courier"/>
              </a:rPr>
              <a:t>input(</a:t>
            </a:r>
            <a:r>
              <a:rPr>
                <a:solidFill>
                  <a:srgbClr val="4070A0"/>
                </a:solidFill>
                <a:latin typeface="Courier"/>
              </a:rPr>
              <a:t>'Please enter a value: '</a:t>
            </a:r>
            <a:r>
              <a:rPr>
                <a:latin typeface="Courier"/>
              </a:rPr>
              <a:t>)</a:t>
            </a:r>
          </a:p>
          <a:p>
            <a:pPr lvl="0" indent="0">
              <a:buNone/>
            </a:pPr>
            <a:r>
              <a:rPr>
                <a:latin typeface="Courier"/>
              </a:rPr>
              <a:t>Please enter a value: 2
'2'</a:t>
            </a:r>
          </a:p>
          <a:p>
            <a:pPr lvl="0" indent="0">
              <a:buNone/>
            </a:pPr>
            <a:r>
              <a:rPr>
                <a:latin typeface="Courier"/>
              </a:rPr>
              <a:t>result </a:t>
            </a:r>
            <a:r>
              <a:rPr>
                <a:solidFill>
                  <a:srgbClr val="666666"/>
                </a:solidFill>
                <a:latin typeface="Courier"/>
              </a:rPr>
              <a:t>=</a:t>
            </a:r>
            <a:r>
              <a:rPr>
                <a:latin typeface="Courier"/>
              </a:rPr>
              <a:t> input(</a:t>
            </a:r>
            <a:r>
              <a:rPr>
                <a:solidFill>
                  <a:srgbClr val="4070A0"/>
                </a:solidFill>
                <a:latin typeface="Courier"/>
              </a:rPr>
              <a:t>"Please enter a number: "</a:t>
            </a:r>
            <a:r>
              <a:rPr>
                <a:latin typeface="Courier"/>
              </a:rPr>
              <a:t>)</a:t>
            </a:r>
          </a:p>
          <a:p>
            <a:pPr lvl="0" indent="0">
              <a:buNone/>
            </a:pPr>
            <a:r>
              <a:rPr>
                <a:latin typeface="Courier"/>
              </a:rPr>
              <a:t>Please enter a number: 2</a:t>
            </a:r>
          </a:p>
          <a:p>
            <a:pPr lvl="0" indent="0">
              <a:buNone/>
            </a:pPr>
            <a:r>
              <a:rPr>
                <a:latin typeface="Courier"/>
              </a:rPr>
              <a:t>result</a:t>
            </a:r>
          </a:p>
          <a:p>
            <a:pPr lvl="0" indent="0">
              <a:buNone/>
            </a:pPr>
            <a:r>
              <a:rPr>
                <a:latin typeface="Courier"/>
              </a:rPr>
              <a:t>'2'</a:t>
            </a:r>
          </a:p>
          <a:p>
            <a:pPr lvl="0" indent="0">
              <a:buNone/>
            </a:pPr>
            <a:r>
              <a:rPr>
                <a:latin typeface="Courier"/>
              </a:rPr>
              <a:t>type(result)</a:t>
            </a:r>
          </a:p>
          <a:p>
            <a:pPr lvl="0" indent="0">
              <a:buNone/>
            </a:pPr>
            <a:r>
              <a:rPr>
                <a:latin typeface="Courier"/>
              </a:rPr>
              <a:t>str</a:t>
            </a:r>
          </a:p>
          <a:p>
            <a:pPr lvl="0" indent="0">
              <a:buNone/>
            </a:pPr>
            <a:r>
              <a:rPr>
                <a:latin typeface="Courier"/>
              </a:rPr>
              <a:t>int(result)</a:t>
            </a:r>
          </a:p>
          <a:p>
            <a:pPr lvl="0" indent="0">
              <a:buNone/>
            </a:pPr>
            <a:r>
              <a:rPr>
                <a:latin typeface="Courier"/>
              </a:rPr>
              <a:t>2</a:t>
            </a:r>
          </a:p>
          <a:p>
            <a:pPr lvl="0" indent="0">
              <a:buNone/>
            </a:pPr>
            <a:r>
              <a:rPr>
                <a:latin typeface="Courier"/>
              </a:rPr>
              <a:t>result </a:t>
            </a:r>
            <a:r>
              <a:rPr>
                <a:solidFill>
                  <a:srgbClr val="666666"/>
                </a:solidFill>
                <a:latin typeface="Courier"/>
              </a:rPr>
              <a:t>=</a:t>
            </a:r>
            <a:r>
              <a:rPr>
                <a:latin typeface="Courier"/>
              </a:rPr>
              <a:t> int(input(</a:t>
            </a:r>
            <a:r>
              <a:rPr>
                <a:solidFill>
                  <a:srgbClr val="4070A0"/>
                </a:solidFill>
                <a:latin typeface="Courier"/>
              </a:rPr>
              <a:t>"Please enter a number: "</a:t>
            </a:r>
            <a:r>
              <a:rPr>
                <a:latin typeface="Courier"/>
              </a:rPr>
              <a:t>))</a:t>
            </a:r>
          </a:p>
          <a:p>
            <a:pPr lvl="0" indent="0">
              <a:buNone/>
            </a:pPr>
            <a:r>
              <a:rPr>
                <a:latin typeface="Courier"/>
              </a:rPr>
              <a:t>Please enter a number: 2</a:t>
            </a:r>
          </a:p>
          <a:p>
            <a:pPr lvl="0" indent="0">
              <a:buNone/>
            </a:pPr>
            <a:r>
              <a:rPr>
                <a:latin typeface="Courier"/>
              </a:rPr>
              <a:t>type(result)</a:t>
            </a:r>
          </a:p>
          <a:p>
            <a:pPr lvl="0" indent="0">
              <a:buNone/>
            </a:pPr>
            <a:r>
              <a:rPr>
                <a:latin typeface="Courier"/>
              </a:rPr>
              <a:t>int</a:t>
            </a:r>
          </a:p>
          <a:p>
            <a:pPr lvl="0" indent="0">
              <a:buNone/>
            </a:pPr>
            <a:r>
              <a:rPr i="1">
                <a:solidFill>
                  <a:srgbClr val="60A0B0"/>
                </a:solidFill>
                <a:latin typeface="Courier"/>
              </a:rPr>
              <a:t># Example of an error!</a:t>
            </a:r>
            <a:br/>
            <a:r>
              <a:rPr>
                <a:latin typeface="Courier"/>
              </a:rPr>
              <a:t>result </a:t>
            </a:r>
            <a:r>
              <a:rPr>
                <a:solidFill>
                  <a:srgbClr val="666666"/>
                </a:solidFill>
                <a:latin typeface="Courier"/>
              </a:rPr>
              <a:t>=</a:t>
            </a:r>
            <a:r>
              <a:rPr>
                <a:latin typeface="Courier"/>
              </a:rPr>
              <a:t> int(input(</a:t>
            </a:r>
            <a:r>
              <a:rPr>
                <a:solidFill>
                  <a:srgbClr val="4070A0"/>
                </a:solidFill>
                <a:latin typeface="Courier"/>
              </a:rPr>
              <a:t>"Please enter a number: "</a:t>
            </a:r>
            <a:r>
              <a:rPr>
                <a:latin typeface="Courier"/>
              </a:rPr>
              <a:t>))</a:t>
            </a:r>
          </a:p>
          <a:p>
            <a:pPr lvl="0" indent="0">
              <a:buNone/>
            </a:pPr>
            <a:r>
              <a:rPr>
                <a:latin typeface="Courier"/>
              </a:rPr>
              <a:t>Please enter a number: two
---------------------------------------------------------------------------
ValueError                                Traceback (most recent call last)
&lt;ipython-input-19-202dd8101f66&gt; in &lt;module&gt;()
      1 # Example of an error!
----&gt; 2 result = int(input("Please enter a number: "))
ValueError: invalid literal for int() with base 10: 'two'</a:t>
            </a:r>
          </a:p>
          <a:p>
            <a:pPr lvl="0" indent="0" marL="0">
              <a:buNone/>
            </a:pPr>
            <a:r>
              <a:rPr/>
              <a:t>** Creating a function to hold this logic: **</a:t>
            </a:r>
          </a:p>
          <a:p>
            <a:pPr lvl="0" indent="0">
              <a:buNone/>
            </a:pPr>
            <a:r>
              <a:rPr b="1">
                <a:solidFill>
                  <a:srgbClr val="007020"/>
                </a:solidFill>
                <a:latin typeface="Courier"/>
              </a:rPr>
              <a:t>def</a:t>
            </a:r>
            <a:r>
              <a:rPr>
                <a:latin typeface="Courier"/>
              </a:rPr>
              <a:t> user_choice():</a:t>
            </a:r>
            <a:br/>
            <a:r>
              <a:rPr>
                <a:latin typeface="Courier"/>
              </a:rPr>
              <a:t>    </a:t>
            </a:r>
            <a:r>
              <a:rPr i="1">
                <a:solidFill>
                  <a:srgbClr val="60A0B0"/>
                </a:solidFill>
                <a:latin typeface="Courier"/>
              </a:rPr>
              <a:t>'''</a:t>
            </a:r>
            <a:br/>
            <a:r>
              <a:rPr i="1">
                <a:solidFill>
                  <a:srgbClr val="60A0B0"/>
                </a:solidFill>
                <a:latin typeface="Courier"/>
              </a:rPr>
              <a:t>    User inputs a number (0-10) and we return this in integer form.</a:t>
            </a:r>
            <a:br/>
            <a:r>
              <a:rPr i="1">
                <a:solidFill>
                  <a:srgbClr val="60A0B0"/>
                </a:solidFill>
                <a:latin typeface="Courier"/>
              </a:rPr>
              <a:t>    No parameter is passed when calling this function.</a:t>
            </a:r>
            <a:br/>
            <a:r>
              <a:rPr i="1">
                <a:solidFill>
                  <a:srgbClr val="60A0B0"/>
                </a:solidFill>
                <a:latin typeface="Courier"/>
              </a:rPr>
              <a:t>    '''</a:t>
            </a:r>
            <a:br/>
            <a:r>
              <a:rPr>
                <a:latin typeface="Courier"/>
              </a:rPr>
              <a:t>    choice </a:t>
            </a:r>
            <a:r>
              <a:rPr>
                <a:solidFill>
                  <a:srgbClr val="666666"/>
                </a:solidFill>
                <a:latin typeface="Courier"/>
              </a:rPr>
              <a:t>=</a:t>
            </a:r>
            <a:r>
              <a:rPr>
                <a:latin typeface="Courier"/>
              </a:rPr>
              <a:t> input(</a:t>
            </a:r>
            <a:r>
              <a:rPr>
                <a:solidFill>
                  <a:srgbClr val="4070A0"/>
                </a:solidFill>
                <a:latin typeface="Courier"/>
              </a:rPr>
              <a:t>"Please input a number (0-10)"</a:t>
            </a:r>
            <a:r>
              <a:rPr>
                <a:latin typeface="Courier"/>
              </a:rPr>
              <a:t>)</a:t>
            </a:r>
            <a:br/>
            <a:r>
              <a:rPr>
                <a:latin typeface="Courier"/>
              </a:rPr>
              <a:t>    </a:t>
            </a:r>
            <a:br/>
            <a:r>
              <a:rPr>
                <a:latin typeface="Courier"/>
              </a:rPr>
              <a:t>    </a:t>
            </a:r>
            <a:r>
              <a:rPr b="1">
                <a:solidFill>
                  <a:srgbClr val="007020"/>
                </a:solidFill>
                <a:latin typeface="Courier"/>
              </a:rPr>
              <a:t>return</a:t>
            </a:r>
            <a:r>
              <a:rPr>
                <a:latin typeface="Courier"/>
              </a:rPr>
              <a:t> int(choice)</a:t>
            </a:r>
          </a:p>
          <a:p>
            <a:pPr lvl="0" indent="0">
              <a:buNone/>
            </a:pPr>
            <a:r>
              <a:rPr>
                <a:latin typeface="Courier"/>
              </a:rPr>
              <a:t>user_choice()</a:t>
            </a:r>
          </a:p>
          <a:p>
            <a:pPr lvl="0" indent="0">
              <a:buNone/>
            </a:pPr>
            <a:r>
              <a:rPr>
                <a:latin typeface="Courier"/>
              </a:rPr>
              <a:t>Please input a number (0-10)2
2</a:t>
            </a:r>
          </a:p>
          <a:p>
            <a:pPr lvl="0" indent="0">
              <a:buNone/>
            </a:pPr>
            <a:r>
              <a:rPr>
                <a:latin typeface="Courier"/>
              </a:rPr>
              <a:t>result </a:t>
            </a:r>
            <a:r>
              <a:rPr>
                <a:solidFill>
                  <a:srgbClr val="666666"/>
                </a:solidFill>
                <a:latin typeface="Courier"/>
              </a:rPr>
              <a:t>=</a:t>
            </a:r>
            <a:r>
              <a:rPr>
                <a:latin typeface="Courier"/>
              </a:rPr>
              <a:t> user_choice()</a:t>
            </a:r>
          </a:p>
          <a:p>
            <a:pPr lvl="0" indent="0">
              <a:buNone/>
            </a:pPr>
            <a:r>
              <a:rPr>
                <a:latin typeface="Courier"/>
              </a:rPr>
              <a:t>Please input a number (0-10)2</a:t>
            </a:r>
          </a:p>
          <a:p>
            <a:pPr lvl="0" indent="0">
              <a:buNone/>
            </a:pPr>
            <a:r>
              <a:rPr>
                <a:latin typeface="Courier"/>
              </a:rPr>
              <a:t>result</a:t>
            </a:r>
          </a:p>
          <a:p>
            <a:pPr lvl="0" indent="0">
              <a:buNone/>
            </a:pPr>
            <a:r>
              <a:rPr>
                <a:latin typeface="Courier"/>
              </a:rPr>
              <a:t>2</a:t>
            </a:r>
          </a:p>
          <a:p>
            <a:pPr lvl="0" indent="0">
              <a:buNone/>
            </a:pPr>
            <a:r>
              <a:rPr>
                <a:latin typeface="Courier"/>
              </a:rPr>
              <a:t>type(result)</a:t>
            </a:r>
          </a:p>
          <a:p>
            <a:pPr lvl="0" indent="0">
              <a:buNone/>
            </a:pPr>
            <a:r>
              <a:rPr>
                <a:latin typeface="Courier"/>
              </a:rPr>
              <a:t>int</a:t>
            </a:r>
          </a:p>
          <a:p>
            <a:pPr lvl="0" indent="0" marL="0">
              <a:spcBef>
                <a:spcPts val="3000"/>
              </a:spcBef>
              <a:buNone/>
            </a:pPr>
            <a:r>
              <a:rPr b="1"/>
              <a:t>Validating User Input</a:t>
            </a:r>
          </a:p>
          <a:p>
            <a:pPr lvl="0" indent="0" marL="0">
              <a:buNone/>
            </a:pPr>
            <a:r>
              <a:rPr/>
              <a:t>** Check that input is valid before attempting to convert.**</a:t>
            </a:r>
          </a:p>
          <a:p>
            <a:pPr lvl="0" indent="0" marL="0">
              <a:buNone/>
            </a:pPr>
            <a:r>
              <a:rPr/>
              <a:t>We’ll use a simple method here.</a:t>
            </a:r>
          </a:p>
          <a:p>
            <a:pPr lvl="0" indent="0" marL="0">
              <a:buNone/>
            </a:pPr>
            <a:r>
              <a:rPr/>
              <a:t>As you get more advanced, you can start looking at other ways of doing this (these methods will make more sense later on in the course, so don’t worry about them for now).</a:t>
            </a:r>
          </a:p>
          <a:p>
            <a:pPr lvl="0"/>
            <a:r>
              <a:rPr>
                <a:hlinkClick r:id="rId2"/>
              </a:rPr>
              <a:t>Various Posts on This</a:t>
            </a:r>
          </a:p>
          <a:p>
            <a:pPr lvl="0"/>
            <a:r>
              <a:rPr>
                <a:hlinkClick r:id="rId3"/>
              </a:rPr>
              <a:t>StackOverflow Post 1</a:t>
            </a:r>
          </a:p>
          <a:p>
            <a:pPr lvl="0"/>
            <a:r>
              <a:rPr>
                <a:hlinkClick r:id="rId4"/>
              </a:rPr>
              <a:t>StackOverflow Post 2</a:t>
            </a:r>
          </a:p>
          <a:p>
            <a:pPr lvl="0" indent="0">
              <a:buNone/>
            </a:pPr>
            <a:r>
              <a:rPr>
                <a:latin typeface="Courier"/>
              </a:rPr>
              <a:t>some_input </a:t>
            </a:r>
            <a:r>
              <a:rPr>
                <a:solidFill>
                  <a:srgbClr val="666666"/>
                </a:solidFill>
                <a:latin typeface="Courier"/>
              </a:rPr>
              <a:t>=</a:t>
            </a:r>
            <a:r>
              <a:rPr>
                <a:latin typeface="Courier"/>
              </a:rPr>
              <a:t> </a:t>
            </a:r>
            <a:r>
              <a:rPr>
                <a:solidFill>
                  <a:srgbClr val="4070A0"/>
                </a:solidFill>
                <a:latin typeface="Courier"/>
              </a:rPr>
              <a:t>'10'</a:t>
            </a:r>
          </a:p>
          <a:p>
            <a:pPr lvl="0" indent="0">
              <a:buNone/>
            </a:pPr>
            <a:r>
              <a:rPr i="1">
                <a:solidFill>
                  <a:srgbClr val="60A0B0"/>
                </a:solidFill>
                <a:latin typeface="Courier"/>
              </a:rPr>
              <a:t># Lot's of .is methods availble on string</a:t>
            </a:r>
            <a:br/>
            <a:r>
              <a:rPr>
                <a:latin typeface="Courier"/>
              </a:rPr>
              <a:t>some_input.isdigit()</a:t>
            </a:r>
          </a:p>
          <a:p>
            <a:pPr lvl="0" indent="0">
              <a:buNone/>
            </a:pPr>
            <a:r>
              <a:rPr>
                <a:latin typeface="Courier"/>
              </a:rPr>
              <a:t>True</a:t>
            </a:r>
          </a:p>
          <a:p>
            <a:pPr lvl="0" indent="0" marL="0">
              <a:buNone/>
            </a:pPr>
            <a:r>
              <a:rPr/>
              <a:t>** Edit the function to confirm against an acceptable value or type **</a:t>
            </a:r>
          </a:p>
          <a:p>
            <a:pPr lvl="0" indent="0">
              <a:buNone/>
            </a:pPr>
            <a:r>
              <a:rPr b="1">
                <a:solidFill>
                  <a:srgbClr val="007020"/>
                </a:solidFill>
                <a:latin typeface="Courier"/>
              </a:rPr>
              <a:t>def</a:t>
            </a:r>
            <a:r>
              <a:rPr>
                <a:latin typeface="Courier"/>
              </a:rPr>
              <a:t> user_choice():</a:t>
            </a:r>
            <a:br/>
            <a:r>
              <a:rPr>
                <a:latin typeface="Courier"/>
              </a:rPr>
              <a:t>    </a:t>
            </a:r>
            <a:br/>
            <a:r>
              <a:rPr>
                <a:latin typeface="Courier"/>
              </a:rPr>
              <a:t>    </a:t>
            </a:r>
            <a:r>
              <a:rPr i="1">
                <a:solidFill>
                  <a:srgbClr val="60A0B0"/>
                </a:solidFill>
                <a:latin typeface="Courier"/>
              </a:rPr>
              <a:t># This original choice value can be anything that isn't an integer</a:t>
            </a:r>
            <a:br/>
            <a:r>
              <a:rPr>
                <a:latin typeface="Courier"/>
              </a:rPr>
              <a:t>    choice </a:t>
            </a:r>
            <a:r>
              <a:rPr>
                <a:solidFill>
                  <a:srgbClr val="666666"/>
                </a:solidFill>
                <a:latin typeface="Courier"/>
              </a:rPr>
              <a:t>=</a:t>
            </a:r>
            <a:r>
              <a:rPr>
                <a:latin typeface="Courier"/>
              </a:rPr>
              <a:t> </a:t>
            </a:r>
            <a:r>
              <a:rPr>
                <a:solidFill>
                  <a:srgbClr val="4070A0"/>
                </a:solidFill>
                <a:latin typeface="Courier"/>
              </a:rPr>
              <a:t>'wrong'</a:t>
            </a:r>
            <a:br/>
            <a:r>
              <a:rPr>
                <a:latin typeface="Courier"/>
              </a:rPr>
              <a:t>    </a:t>
            </a:r>
            <a:br/>
            <a:r>
              <a:rPr>
                <a:latin typeface="Courier"/>
              </a:rPr>
              <a:t>    </a:t>
            </a:r>
            <a:r>
              <a:rPr i="1">
                <a:solidFill>
                  <a:srgbClr val="60A0B0"/>
                </a:solidFill>
                <a:latin typeface="Courier"/>
              </a:rPr>
              <a:t># While the choice is not a digit, keep asking for input.</a:t>
            </a:r>
            <a:br/>
            <a:r>
              <a:rPr>
                <a:latin typeface="Courier"/>
              </a:rPr>
              <a:t>    </a:t>
            </a:r>
            <a:r>
              <a:rPr b="1">
                <a:solidFill>
                  <a:srgbClr val="007020"/>
                </a:solidFill>
                <a:latin typeface="Courier"/>
              </a:rPr>
              <a:t>while</a:t>
            </a:r>
            <a:r>
              <a:rPr>
                <a:latin typeface="Courier"/>
              </a:rPr>
              <a:t> choice.isdigit() </a:t>
            </a:r>
            <a:r>
              <a:rPr>
                <a:solidFill>
                  <a:srgbClr val="666666"/>
                </a:solidFill>
                <a:latin typeface="Courier"/>
              </a:rPr>
              <a:t>==</a:t>
            </a:r>
            <a:r>
              <a:rPr>
                <a:latin typeface="Courier"/>
              </a:rPr>
              <a:t> </a:t>
            </a:r>
            <a:r>
              <a:rPr>
                <a:solidFill>
                  <a:srgbClr val="19177C"/>
                </a:solidFill>
                <a:latin typeface="Courier"/>
              </a:rPr>
              <a:t>False</a:t>
            </a:r>
            <a:r>
              <a:rPr>
                <a:latin typeface="Courier"/>
              </a:rPr>
              <a:t>:</a:t>
            </a:r>
            <a:br/>
            <a:r>
              <a:rPr>
                <a:latin typeface="Courier"/>
              </a:rPr>
              <a:t>        </a:t>
            </a:r>
            <a:br/>
            <a:r>
              <a:rPr>
                <a:latin typeface="Courier"/>
              </a:rPr>
              <a:t>        </a:t>
            </a:r>
            <a:r>
              <a:rPr i="1">
                <a:solidFill>
                  <a:srgbClr val="60A0B0"/>
                </a:solidFill>
                <a:latin typeface="Courier"/>
              </a:rPr>
              <a:t># we shouldn't convert here, otherwise we get an error on a wrong input</a:t>
            </a:r>
            <a:br/>
            <a:r>
              <a:rPr>
                <a:latin typeface="Courier"/>
              </a:rPr>
              <a:t>        choice </a:t>
            </a:r>
            <a:r>
              <a:rPr>
                <a:solidFill>
                  <a:srgbClr val="666666"/>
                </a:solidFill>
                <a:latin typeface="Courier"/>
              </a:rPr>
              <a:t>=</a:t>
            </a:r>
            <a:r>
              <a:rPr>
                <a:latin typeface="Courier"/>
              </a:rPr>
              <a:t> input(</a:t>
            </a:r>
            <a:r>
              <a:rPr>
                <a:solidFill>
                  <a:srgbClr val="4070A0"/>
                </a:solidFill>
                <a:latin typeface="Courier"/>
              </a:rPr>
              <a:t>"Choose a number: "</a:t>
            </a:r>
            <a:r>
              <a:rPr>
                <a:latin typeface="Courier"/>
              </a:rPr>
              <a:t>)</a:t>
            </a:r>
            <a:br/>
            <a:r>
              <a:rPr>
                <a:latin typeface="Courier"/>
              </a:rPr>
              <a:t>    </a:t>
            </a:r>
            <a:br/>
            <a:r>
              <a:rPr>
                <a:latin typeface="Courier"/>
              </a:rPr>
              <a:t>    </a:t>
            </a:r>
            <a:r>
              <a:rPr i="1">
                <a:solidFill>
                  <a:srgbClr val="60A0B0"/>
                </a:solidFill>
                <a:latin typeface="Courier"/>
              </a:rPr>
              <a:t># We can convert once the while loop above has confirmed we have a digit.</a:t>
            </a:r>
            <a:br/>
            <a:r>
              <a:rPr>
                <a:latin typeface="Courier"/>
              </a:rPr>
              <a:t>    </a:t>
            </a:r>
            <a:r>
              <a:rPr b="1">
                <a:solidFill>
                  <a:srgbClr val="007020"/>
                </a:solidFill>
                <a:latin typeface="Courier"/>
              </a:rPr>
              <a:t>return</a:t>
            </a:r>
            <a:r>
              <a:rPr>
                <a:latin typeface="Courier"/>
              </a:rPr>
              <a:t> int(choice)</a:t>
            </a:r>
          </a:p>
          <a:p>
            <a:pPr lvl="0" indent="0">
              <a:buNone/>
            </a:pPr>
            <a:r>
              <a:rPr>
                <a:latin typeface="Courier"/>
              </a:rPr>
              <a:t>user_choice()</a:t>
            </a:r>
          </a:p>
          <a:p>
            <a:pPr lvl="0" indent="0">
              <a:buNone/>
            </a:pPr>
            <a:r>
              <a:rPr>
                <a:latin typeface="Courier"/>
              </a:rPr>
              <a:t>Choose a number: hello
Choose a number: two
Choose a number: 2
2</a:t>
            </a:r>
          </a:p>
          <a:p>
            <a:pPr lvl="0" indent="0" marL="0">
              <a:buNone/>
            </a:pPr>
            <a:r>
              <a:rPr b="1"/>
              <a:t>Let’s try adding an error message within the while loop!</a:t>
            </a:r>
          </a:p>
          <a:p>
            <a:pPr lvl="0" indent="0">
              <a:buNone/>
            </a:pPr>
            <a:r>
              <a:rPr b="1">
                <a:solidFill>
                  <a:srgbClr val="007020"/>
                </a:solidFill>
                <a:latin typeface="Courier"/>
              </a:rPr>
              <a:t>def</a:t>
            </a:r>
            <a:r>
              <a:rPr>
                <a:latin typeface="Courier"/>
              </a:rPr>
              <a:t> user_choice():</a:t>
            </a:r>
            <a:br/>
            <a:r>
              <a:rPr>
                <a:latin typeface="Courier"/>
              </a:rPr>
              <a:t>    </a:t>
            </a:r>
            <a:br/>
            <a:r>
              <a:rPr>
                <a:latin typeface="Courier"/>
              </a:rPr>
              <a:t>    </a:t>
            </a:r>
            <a:r>
              <a:rPr i="1">
                <a:solidFill>
                  <a:srgbClr val="60A0B0"/>
                </a:solidFill>
                <a:latin typeface="Courier"/>
              </a:rPr>
              <a:t># This original choice value can be anything that isn't an integer</a:t>
            </a:r>
            <a:br/>
            <a:r>
              <a:rPr>
                <a:latin typeface="Courier"/>
              </a:rPr>
              <a:t>    choice </a:t>
            </a:r>
            <a:r>
              <a:rPr>
                <a:solidFill>
                  <a:srgbClr val="666666"/>
                </a:solidFill>
                <a:latin typeface="Courier"/>
              </a:rPr>
              <a:t>=</a:t>
            </a:r>
            <a:r>
              <a:rPr>
                <a:latin typeface="Courier"/>
              </a:rPr>
              <a:t> </a:t>
            </a:r>
            <a:r>
              <a:rPr>
                <a:solidFill>
                  <a:srgbClr val="4070A0"/>
                </a:solidFill>
                <a:latin typeface="Courier"/>
              </a:rPr>
              <a:t>'wrong'</a:t>
            </a:r>
            <a:br/>
            <a:r>
              <a:rPr>
                <a:latin typeface="Courier"/>
              </a:rPr>
              <a:t>    </a:t>
            </a:r>
            <a:br/>
            <a:r>
              <a:rPr>
                <a:latin typeface="Courier"/>
              </a:rPr>
              <a:t>    </a:t>
            </a:r>
            <a:r>
              <a:rPr i="1">
                <a:solidFill>
                  <a:srgbClr val="60A0B0"/>
                </a:solidFill>
                <a:latin typeface="Courier"/>
              </a:rPr>
              <a:t># While the choice is not a digit, keep asking for input.</a:t>
            </a:r>
            <a:br/>
            <a:r>
              <a:rPr>
                <a:latin typeface="Courier"/>
              </a:rPr>
              <a:t>    </a:t>
            </a:r>
            <a:r>
              <a:rPr b="1">
                <a:solidFill>
                  <a:srgbClr val="007020"/>
                </a:solidFill>
                <a:latin typeface="Courier"/>
              </a:rPr>
              <a:t>while</a:t>
            </a:r>
            <a:r>
              <a:rPr>
                <a:latin typeface="Courier"/>
              </a:rPr>
              <a:t> choice.isdigit() </a:t>
            </a:r>
            <a:r>
              <a:rPr>
                <a:solidFill>
                  <a:srgbClr val="666666"/>
                </a:solidFill>
                <a:latin typeface="Courier"/>
              </a:rPr>
              <a:t>==</a:t>
            </a:r>
            <a:r>
              <a:rPr>
                <a:latin typeface="Courier"/>
              </a:rPr>
              <a:t> </a:t>
            </a:r>
            <a:r>
              <a:rPr>
                <a:solidFill>
                  <a:srgbClr val="19177C"/>
                </a:solidFill>
                <a:latin typeface="Courier"/>
              </a:rPr>
              <a:t>False</a:t>
            </a:r>
            <a:r>
              <a:rPr>
                <a:latin typeface="Courier"/>
              </a:rPr>
              <a:t>:</a:t>
            </a:r>
            <a:br/>
            <a:r>
              <a:rPr>
                <a:latin typeface="Courier"/>
              </a:rPr>
              <a:t>        </a:t>
            </a:r>
            <a:br/>
            <a:r>
              <a:rPr>
                <a:latin typeface="Courier"/>
              </a:rPr>
              <a:t>        </a:t>
            </a:r>
            <a:r>
              <a:rPr i="1">
                <a:solidFill>
                  <a:srgbClr val="60A0B0"/>
                </a:solidFill>
                <a:latin typeface="Courier"/>
              </a:rPr>
              <a:t># we shouldn't convert here, otherwise we get an error on a wrong input</a:t>
            </a:r>
            <a:br/>
            <a:r>
              <a:rPr>
                <a:latin typeface="Courier"/>
              </a:rPr>
              <a:t>        choice </a:t>
            </a:r>
            <a:r>
              <a:rPr>
                <a:solidFill>
                  <a:srgbClr val="666666"/>
                </a:solidFill>
                <a:latin typeface="Courier"/>
              </a:rPr>
              <a:t>=</a:t>
            </a:r>
            <a:r>
              <a:rPr>
                <a:latin typeface="Courier"/>
              </a:rPr>
              <a:t> input(</a:t>
            </a:r>
            <a:r>
              <a:rPr>
                <a:solidFill>
                  <a:srgbClr val="4070A0"/>
                </a:solidFill>
                <a:latin typeface="Courier"/>
              </a:rPr>
              <a:t>"Choose a number: "</a:t>
            </a:r>
            <a:r>
              <a:rPr>
                <a:latin typeface="Courier"/>
              </a:rPr>
              <a:t>)</a:t>
            </a:r>
            <a:br/>
            <a:r>
              <a:rPr>
                <a:latin typeface="Courier"/>
              </a:rPr>
              <a:t>        </a:t>
            </a:r>
            <a:br/>
            <a:r>
              <a:rPr>
                <a:latin typeface="Courier"/>
              </a:rPr>
              <a:t>        </a:t>
            </a:r>
            <a:r>
              <a:rPr i="1">
                <a:solidFill>
                  <a:srgbClr val="60A0B0"/>
                </a:solidFill>
                <a:latin typeface="Courier"/>
              </a:rPr>
              <a:t># Error Message Check</a:t>
            </a:r>
            <a:br/>
            <a:r>
              <a:rPr>
                <a:latin typeface="Courier"/>
              </a:rPr>
              <a:t>        </a:t>
            </a:r>
            <a:r>
              <a:rPr b="1">
                <a:solidFill>
                  <a:srgbClr val="007020"/>
                </a:solidFill>
                <a:latin typeface="Courier"/>
              </a:rPr>
              <a:t>if</a:t>
            </a:r>
            <a:r>
              <a:rPr>
                <a:latin typeface="Courier"/>
              </a:rPr>
              <a:t> choice.isdigit() </a:t>
            </a:r>
            <a:r>
              <a:rPr>
                <a:solidFill>
                  <a:srgbClr val="666666"/>
                </a:solidFill>
                <a:latin typeface="Courier"/>
              </a:rPr>
              <a:t>==</a:t>
            </a:r>
            <a:r>
              <a:rPr>
                <a:latin typeface="Courier"/>
              </a:rPr>
              <a:t> </a:t>
            </a:r>
            <a:r>
              <a:rPr>
                <a:solidFill>
                  <a:srgbClr val="19177C"/>
                </a:solidFill>
                <a:latin typeface="Courier"/>
              </a:rPr>
              <a:t>False</a:t>
            </a:r>
            <a:r>
              <a:rPr>
                <a:latin typeface="Courier"/>
              </a:rPr>
              <a:t>:</a:t>
            </a:r>
            <a:br/>
            <a:r>
              <a:rPr>
                <a:latin typeface="Courier"/>
              </a:rPr>
              <a:t>            print(</a:t>
            </a:r>
            <a:r>
              <a:rPr>
                <a:solidFill>
                  <a:srgbClr val="4070A0"/>
                </a:solidFill>
                <a:latin typeface="Courier"/>
              </a:rPr>
              <a:t>"Sorry, but you did not enter an integer. Please try again."</a:t>
            </a:r>
            <a:r>
              <a:rPr>
                <a:latin typeface="Courier"/>
              </a:rPr>
              <a:t>)</a:t>
            </a:r>
            <a:br/>
            <a:r>
              <a:rPr>
                <a:latin typeface="Courier"/>
              </a:rPr>
              <a:t>    </a:t>
            </a:r>
            <a:br/>
            <a:r>
              <a:rPr>
                <a:latin typeface="Courier"/>
              </a:rPr>
              <a:t>    </a:t>
            </a:r>
            <a:r>
              <a:rPr i="1">
                <a:solidFill>
                  <a:srgbClr val="60A0B0"/>
                </a:solidFill>
                <a:latin typeface="Courier"/>
              </a:rPr>
              <a:t># We can convert once the while loop above has confirmed we have a digit.</a:t>
            </a:r>
            <a:br/>
            <a:r>
              <a:rPr>
                <a:latin typeface="Courier"/>
              </a:rPr>
              <a:t>    </a:t>
            </a:r>
            <a:r>
              <a:rPr b="1">
                <a:solidFill>
                  <a:srgbClr val="007020"/>
                </a:solidFill>
                <a:latin typeface="Courier"/>
              </a:rPr>
              <a:t>return</a:t>
            </a:r>
            <a:r>
              <a:rPr>
                <a:latin typeface="Courier"/>
              </a:rPr>
              <a:t> int(choice)</a:t>
            </a:r>
          </a:p>
          <a:p>
            <a:pPr lvl="0" indent="0">
              <a:buNone/>
            </a:pPr>
            <a:r>
              <a:rPr>
                <a:latin typeface="Courier"/>
              </a:rPr>
              <a:t>user_choice()</a:t>
            </a:r>
          </a:p>
          <a:p>
            <a:pPr lvl="0" indent="0">
              <a:buNone/>
            </a:pPr>
            <a:r>
              <a:rPr>
                <a:latin typeface="Courier"/>
              </a:rPr>
              <a:t>Choose a number: two
Sorry, but you did not enter an integer. Please try again.
Choose a number: 2
2</a:t>
            </a:r>
          </a:p>
          <a:p>
            <a:pPr lvl="0" indent="0" marL="0">
              <a:buNone/>
            </a:pPr>
            <a:r>
              <a:rPr b="1"/>
              <a:t>Now let’s explore how to “clear” the output, that way we don’t see the history of the “Choose a number” statements.</a:t>
            </a:r>
          </a:p>
          <a:p>
            <a:pPr lvl="0" indent="0" marL="0">
              <a:buNone/>
            </a:pPr>
            <a:r>
              <a:rPr b="1"/>
              <a:t>NOTE: Jupyter Notebook users will use the IPython method shown here. Other IDE users (PyCharm, VS, etc..) will use </a:t>
            </a:r>
          </a:p>
          <a:p>
            <a:pPr lvl="0" indent="0">
              <a:buNone/>
            </a:pPr>
            <a:r>
              <a:rPr>
                <a:latin typeface="Courier"/>
              </a:rPr>
              <a:t>from IPython.display import clear_output</a:t>
            </a:r>
            <a:br/>
            <a:r>
              <a:rPr>
                <a:latin typeface="Courier"/>
              </a:rPr>
              <a:t>clear_output()</a:t>
            </a:r>
          </a:p>
          <a:p>
            <a:pPr lvl="0" indent="0">
              <a:buNone/>
            </a:pPr>
            <a:r>
              <a:rPr b="1">
                <a:solidFill>
                  <a:srgbClr val="007020"/>
                </a:solidFill>
                <a:latin typeface="Courier"/>
              </a:rPr>
              <a:t>def</a:t>
            </a:r>
            <a:r>
              <a:rPr>
                <a:latin typeface="Courier"/>
              </a:rPr>
              <a:t> user_choice():</a:t>
            </a:r>
            <a:br/>
            <a:r>
              <a:rPr>
                <a:latin typeface="Courier"/>
              </a:rPr>
              <a:t>    </a:t>
            </a:r>
            <a:br/>
            <a:r>
              <a:rPr>
                <a:latin typeface="Courier"/>
              </a:rPr>
              <a:t>    </a:t>
            </a:r>
            <a:r>
              <a:rPr i="1">
                <a:solidFill>
                  <a:srgbClr val="60A0B0"/>
                </a:solidFill>
                <a:latin typeface="Courier"/>
              </a:rPr>
              <a:t># This original choice value can be anything that isn't an integer</a:t>
            </a:r>
            <a:br/>
            <a:r>
              <a:rPr>
                <a:latin typeface="Courier"/>
              </a:rPr>
              <a:t>    choice </a:t>
            </a:r>
            <a:r>
              <a:rPr>
                <a:solidFill>
                  <a:srgbClr val="666666"/>
                </a:solidFill>
                <a:latin typeface="Courier"/>
              </a:rPr>
              <a:t>=</a:t>
            </a:r>
            <a:r>
              <a:rPr>
                <a:latin typeface="Courier"/>
              </a:rPr>
              <a:t> </a:t>
            </a:r>
            <a:r>
              <a:rPr>
                <a:solidFill>
                  <a:srgbClr val="4070A0"/>
                </a:solidFill>
                <a:latin typeface="Courier"/>
              </a:rPr>
              <a:t>'wrong'</a:t>
            </a:r>
            <a:br/>
            <a:r>
              <a:rPr>
                <a:latin typeface="Courier"/>
              </a:rPr>
              <a:t>    </a:t>
            </a:r>
            <a:br/>
            <a:r>
              <a:rPr>
                <a:latin typeface="Courier"/>
              </a:rPr>
              <a:t>    </a:t>
            </a:r>
            <a:r>
              <a:rPr i="1">
                <a:solidFill>
                  <a:srgbClr val="60A0B0"/>
                </a:solidFill>
                <a:latin typeface="Courier"/>
              </a:rPr>
              <a:t># While the choice is not a digit, keep asking for input.</a:t>
            </a:r>
            <a:br/>
            <a:r>
              <a:rPr>
                <a:latin typeface="Courier"/>
              </a:rPr>
              <a:t>    </a:t>
            </a:r>
            <a:r>
              <a:rPr b="1">
                <a:solidFill>
                  <a:srgbClr val="007020"/>
                </a:solidFill>
                <a:latin typeface="Courier"/>
              </a:rPr>
              <a:t>while</a:t>
            </a:r>
            <a:r>
              <a:rPr>
                <a:latin typeface="Courier"/>
              </a:rPr>
              <a:t> choice.isdigit() </a:t>
            </a:r>
            <a:r>
              <a:rPr>
                <a:solidFill>
                  <a:srgbClr val="666666"/>
                </a:solidFill>
                <a:latin typeface="Courier"/>
              </a:rPr>
              <a:t>==</a:t>
            </a:r>
            <a:r>
              <a:rPr>
                <a:latin typeface="Courier"/>
              </a:rPr>
              <a:t> </a:t>
            </a:r>
            <a:r>
              <a:rPr>
                <a:solidFill>
                  <a:srgbClr val="19177C"/>
                </a:solidFill>
                <a:latin typeface="Courier"/>
              </a:rPr>
              <a:t>False</a:t>
            </a:r>
            <a:r>
              <a:rPr>
                <a:latin typeface="Courier"/>
              </a:rPr>
              <a:t>:</a:t>
            </a:r>
            <a:br/>
            <a:r>
              <a:rPr>
                <a:latin typeface="Courier"/>
              </a:rPr>
              <a:t>        </a:t>
            </a:r>
            <a:br/>
            <a:r>
              <a:rPr>
                <a:latin typeface="Courier"/>
              </a:rPr>
              <a:t>        </a:t>
            </a:r>
            <a:r>
              <a:rPr i="1">
                <a:solidFill>
                  <a:srgbClr val="60A0B0"/>
                </a:solidFill>
                <a:latin typeface="Courier"/>
              </a:rPr>
              <a:t># we shouldn't convert here, otherwise we get an error on a wrong input</a:t>
            </a:r>
            <a:br/>
            <a:r>
              <a:rPr>
                <a:latin typeface="Courier"/>
              </a:rPr>
              <a:t>        choice </a:t>
            </a:r>
            <a:r>
              <a:rPr>
                <a:solidFill>
                  <a:srgbClr val="666666"/>
                </a:solidFill>
                <a:latin typeface="Courier"/>
              </a:rPr>
              <a:t>=</a:t>
            </a:r>
            <a:r>
              <a:rPr>
                <a:latin typeface="Courier"/>
              </a:rPr>
              <a:t> input(</a:t>
            </a:r>
            <a:r>
              <a:rPr>
                <a:solidFill>
                  <a:srgbClr val="4070A0"/>
                </a:solidFill>
                <a:latin typeface="Courier"/>
              </a:rPr>
              <a:t>"Choose a number: "</a:t>
            </a:r>
            <a:r>
              <a:rPr>
                <a:latin typeface="Courier"/>
              </a:rPr>
              <a:t>)</a:t>
            </a:r>
            <a:br/>
            <a:r>
              <a:rPr>
                <a:latin typeface="Courier"/>
              </a:rPr>
              <a:t>        </a:t>
            </a:r>
            <a:br/>
            <a:r>
              <a:rPr>
                <a:latin typeface="Courier"/>
              </a:rPr>
              <a:t>        </a:t>
            </a:r>
            <a:r>
              <a:rPr b="1">
                <a:solidFill>
                  <a:srgbClr val="007020"/>
                </a:solidFill>
                <a:latin typeface="Courier"/>
              </a:rPr>
              <a:t>if</a:t>
            </a:r>
            <a:r>
              <a:rPr>
                <a:latin typeface="Courier"/>
              </a:rPr>
              <a:t> choice.isdigit() </a:t>
            </a:r>
            <a:r>
              <a:rPr>
                <a:solidFill>
                  <a:srgbClr val="666666"/>
                </a:solidFill>
                <a:latin typeface="Courier"/>
              </a:rPr>
              <a:t>==</a:t>
            </a:r>
            <a:r>
              <a:rPr>
                <a:latin typeface="Courier"/>
              </a:rPr>
              <a:t> </a:t>
            </a:r>
            <a:r>
              <a:rPr>
                <a:solidFill>
                  <a:srgbClr val="19177C"/>
                </a:solidFill>
                <a:latin typeface="Courier"/>
              </a:rPr>
              <a:t>False</a:t>
            </a:r>
            <a:r>
              <a:rPr>
                <a:latin typeface="Courier"/>
              </a:rPr>
              <a:t>:</a:t>
            </a:r>
            <a:br/>
            <a:r>
              <a:rPr>
                <a:latin typeface="Courier"/>
              </a:rPr>
              <a:t>            </a:t>
            </a:r>
            <a:r>
              <a:rPr i="1">
                <a:solidFill>
                  <a:srgbClr val="60A0B0"/>
                </a:solidFill>
                <a:latin typeface="Courier"/>
              </a:rPr>
              <a:t># THIS CLEARS THE CURRENT OUTPUT BELOW THE CELL</a:t>
            </a:r>
            <a:br/>
            <a:r>
              <a:rPr>
                <a:latin typeface="Courier"/>
              </a:rPr>
              <a:t>            clear_output()</a:t>
            </a:r>
            <a:br/>
            <a:r>
              <a:rPr>
                <a:latin typeface="Courier"/>
              </a:rPr>
              <a:t>            </a:t>
            </a:r>
            <a:br/>
            <a:r>
              <a:rPr>
                <a:latin typeface="Courier"/>
              </a:rPr>
              <a:t>            print(</a:t>
            </a:r>
            <a:r>
              <a:rPr>
                <a:solidFill>
                  <a:srgbClr val="4070A0"/>
                </a:solidFill>
                <a:latin typeface="Courier"/>
              </a:rPr>
              <a:t>"Sorry, but you did not enter an integer. Please try again."</a:t>
            </a:r>
            <a:r>
              <a:rPr>
                <a:latin typeface="Courier"/>
              </a:rPr>
              <a:t>)</a:t>
            </a:r>
            <a:br/>
            <a:r>
              <a:rPr>
                <a:latin typeface="Courier"/>
              </a:rPr>
              <a:t>            </a:t>
            </a:r>
            <a:br/>
            <a:r>
              <a:rPr>
                <a:latin typeface="Courier"/>
              </a:rPr>
              <a:t>    </a:t>
            </a:r>
            <a:br/>
            <a:r>
              <a:rPr>
                <a:latin typeface="Courier"/>
              </a:rPr>
              <a:t>    </a:t>
            </a:r>
            <a:r>
              <a:rPr i="1">
                <a:solidFill>
                  <a:srgbClr val="60A0B0"/>
                </a:solidFill>
                <a:latin typeface="Courier"/>
              </a:rPr>
              <a:t># Optionally you can clear everything after running the function</a:t>
            </a:r>
            <a:br/>
            <a:r>
              <a:rPr>
                <a:latin typeface="Courier"/>
              </a:rPr>
              <a:t>    </a:t>
            </a:r>
            <a:r>
              <a:rPr i="1">
                <a:solidFill>
                  <a:srgbClr val="60A0B0"/>
                </a:solidFill>
                <a:latin typeface="Courier"/>
              </a:rPr>
              <a:t># clear_output()</a:t>
            </a:r>
            <a:br/>
            <a:r>
              <a:rPr>
                <a:latin typeface="Courier"/>
              </a:rPr>
              <a:t>    </a:t>
            </a:r>
            <a:br/>
            <a:r>
              <a:rPr>
                <a:latin typeface="Courier"/>
              </a:rPr>
              <a:t>    </a:t>
            </a:r>
            <a:r>
              <a:rPr i="1">
                <a:solidFill>
                  <a:srgbClr val="60A0B0"/>
                </a:solidFill>
                <a:latin typeface="Courier"/>
              </a:rPr>
              <a:t># We can convert once the while loop above has confirmed we have a digit.</a:t>
            </a:r>
            <a:br/>
            <a:r>
              <a:rPr>
                <a:latin typeface="Courier"/>
              </a:rPr>
              <a:t>    </a:t>
            </a:r>
            <a:r>
              <a:rPr b="1">
                <a:solidFill>
                  <a:srgbClr val="007020"/>
                </a:solidFill>
                <a:latin typeface="Courier"/>
              </a:rPr>
              <a:t>return</a:t>
            </a:r>
            <a:r>
              <a:rPr>
                <a:latin typeface="Courier"/>
              </a:rPr>
              <a:t> int(choice)</a:t>
            </a:r>
          </a:p>
          <a:p>
            <a:pPr lvl="0" indent="0">
              <a:buNone/>
            </a:pPr>
            <a:r>
              <a:rPr>
                <a:latin typeface="Courier"/>
              </a:rPr>
              <a:t>user_choice()</a:t>
            </a:r>
          </a:p>
          <a:p>
            <a:pPr lvl="0" indent="0">
              <a:buNone/>
            </a:pPr>
            <a:r>
              <a:rPr>
                <a:latin typeface="Courier"/>
              </a:rPr>
              <a:t>Choose a number: 2
2</a:t>
            </a:r>
          </a:p>
          <a:p>
            <a:pPr lvl="0" indent="0" marL="0">
              <a:buNone/>
            </a:pPr>
            <a:r>
              <a:rPr b="1"/>
              <a:t>Checking Against Multiple Possible Values</a:t>
            </a:r>
          </a:p>
          <a:p>
            <a:pPr lvl="0" indent="0">
              <a:buNone/>
            </a:pPr>
            <a:r>
              <a:rPr>
                <a:latin typeface="Courier"/>
              </a:rPr>
              <a:t>result </a:t>
            </a:r>
            <a:r>
              <a:rPr>
                <a:solidFill>
                  <a:srgbClr val="666666"/>
                </a:solidFill>
                <a:latin typeface="Courier"/>
              </a:rPr>
              <a:t>=</a:t>
            </a:r>
            <a:r>
              <a:rPr>
                <a:latin typeface="Courier"/>
              </a:rPr>
              <a:t> </a:t>
            </a:r>
            <a:r>
              <a:rPr>
                <a:solidFill>
                  <a:srgbClr val="4070A0"/>
                </a:solidFill>
                <a:latin typeface="Courier"/>
              </a:rPr>
              <a:t>'wrong value'</a:t>
            </a:r>
            <a:br/>
            <a:r>
              <a:rPr>
                <a:latin typeface="Courier"/>
              </a:rPr>
              <a:t>acceptable_values </a:t>
            </a:r>
            <a:r>
              <a:rPr>
                <a:solidFill>
                  <a:srgbClr val="666666"/>
                </a:solidFill>
                <a:latin typeface="Courier"/>
              </a:rPr>
              <a:t>=</a:t>
            </a:r>
            <a:r>
              <a:rPr>
                <a:latin typeface="Courier"/>
              </a:rPr>
              <a:t> [</a:t>
            </a:r>
            <a:r>
              <a:rPr>
                <a:solidFill>
                  <a:srgbClr val="4070A0"/>
                </a:solidFill>
                <a:latin typeface="Courier"/>
              </a:rPr>
              <a:t>'0'</a:t>
            </a:r>
            <a:r>
              <a:rPr>
                <a:latin typeface="Courier"/>
              </a:rPr>
              <a:t>,</a:t>
            </a:r>
            <a:r>
              <a:rPr>
                <a:solidFill>
                  <a:srgbClr val="4070A0"/>
                </a:solidFill>
                <a:latin typeface="Courier"/>
              </a:rPr>
              <a:t>'1'</a:t>
            </a:r>
            <a:r>
              <a:rPr>
                <a:latin typeface="Courier"/>
              </a:rPr>
              <a:t>,</a:t>
            </a:r>
            <a:r>
              <a:rPr>
                <a:solidFill>
                  <a:srgbClr val="4070A0"/>
                </a:solidFill>
                <a:latin typeface="Courier"/>
              </a:rPr>
              <a:t>'2'</a:t>
            </a:r>
            <a:r>
              <a:rPr>
                <a:latin typeface="Courier"/>
              </a:rPr>
              <a:t>]</a:t>
            </a:r>
          </a:p>
          <a:p>
            <a:pPr lvl="0" indent="0">
              <a:buNone/>
            </a:pPr>
            <a:r>
              <a:rPr>
                <a:latin typeface="Courier"/>
              </a:rPr>
              <a:t>result </a:t>
            </a:r>
            <a:r>
              <a:rPr b="1">
                <a:solidFill>
                  <a:srgbClr val="007020"/>
                </a:solidFill>
                <a:latin typeface="Courier"/>
              </a:rPr>
              <a:t>in</a:t>
            </a:r>
            <a:r>
              <a:rPr>
                <a:latin typeface="Courier"/>
              </a:rPr>
              <a:t> acceptable_values</a:t>
            </a:r>
          </a:p>
          <a:p>
            <a:pPr lvl="0" indent="0">
              <a:buNone/>
            </a:pPr>
            <a:r>
              <a:rPr>
                <a:latin typeface="Courier"/>
              </a:rPr>
              <a:t>False</a:t>
            </a:r>
          </a:p>
          <a:p>
            <a:pPr lvl="0" indent="0">
              <a:buNone/>
            </a:pPr>
            <a:r>
              <a:rPr>
                <a:latin typeface="Courier"/>
              </a:rPr>
              <a:t>result </a:t>
            </a:r>
            <a:r>
              <a:rPr b="1">
                <a:solidFill>
                  <a:srgbClr val="007020"/>
                </a:solidFill>
                <a:latin typeface="Courier"/>
              </a:rPr>
              <a:t>not</a:t>
            </a:r>
            <a:r>
              <a:rPr>
                <a:latin typeface="Courier"/>
              </a:rPr>
              <a:t> </a:t>
            </a:r>
            <a:r>
              <a:rPr b="1">
                <a:solidFill>
                  <a:srgbClr val="007020"/>
                </a:solidFill>
                <a:latin typeface="Courier"/>
              </a:rPr>
              <a:t>in</a:t>
            </a:r>
            <a:r>
              <a:rPr>
                <a:latin typeface="Courier"/>
              </a:rPr>
              <a:t> acceptable_values</a:t>
            </a:r>
          </a:p>
          <a:p>
            <a:pPr lvl="0" indent="0">
              <a:buNone/>
            </a:pPr>
            <a:r>
              <a:rPr>
                <a:latin typeface="Courier"/>
              </a:rPr>
              <a:t>True</a:t>
            </a:r>
          </a:p>
          <a:p>
            <a:pPr lvl="0" indent="0">
              <a:buNone/>
            </a:pPr>
            <a:r>
              <a:rPr>
                <a:latin typeface="Courier"/>
              </a:rPr>
              <a:t>from IPython.display import clear_output</a:t>
            </a:r>
            <a:br/>
            <a:r>
              <a:rPr>
                <a:latin typeface="Courier"/>
              </a:rPr>
              <a:t>clear_output()</a:t>
            </a:r>
          </a:p>
          <a:p>
            <a:pPr lvl="0" indent="0">
              <a:buNone/>
            </a:pPr>
            <a:r>
              <a:rPr b="1">
                <a:solidFill>
                  <a:srgbClr val="007020"/>
                </a:solidFill>
                <a:latin typeface="Courier"/>
              </a:rPr>
              <a:t>def</a:t>
            </a:r>
            <a:r>
              <a:rPr>
                <a:latin typeface="Courier"/>
              </a:rPr>
              <a:t> user_choice():</a:t>
            </a:r>
            <a:br/>
            <a:r>
              <a:rPr>
                <a:latin typeface="Courier"/>
              </a:rPr>
              <a:t>    </a:t>
            </a:r>
            <a:br/>
            <a:r>
              <a:rPr>
                <a:latin typeface="Courier"/>
              </a:rPr>
              <a:t>    </a:t>
            </a:r>
            <a:r>
              <a:rPr i="1">
                <a:solidFill>
                  <a:srgbClr val="60A0B0"/>
                </a:solidFill>
                <a:latin typeface="Courier"/>
              </a:rPr>
              <a:t># This original choice value can be anything that isn't an integer</a:t>
            </a:r>
            <a:br/>
            <a:r>
              <a:rPr>
                <a:latin typeface="Courier"/>
              </a:rPr>
              <a:t>    choice </a:t>
            </a:r>
            <a:r>
              <a:rPr>
                <a:solidFill>
                  <a:srgbClr val="666666"/>
                </a:solidFill>
                <a:latin typeface="Courier"/>
              </a:rPr>
              <a:t>=</a:t>
            </a:r>
            <a:r>
              <a:rPr>
                <a:latin typeface="Courier"/>
              </a:rPr>
              <a:t> </a:t>
            </a:r>
            <a:r>
              <a:rPr>
                <a:solidFill>
                  <a:srgbClr val="4070A0"/>
                </a:solidFill>
                <a:latin typeface="Courier"/>
              </a:rPr>
              <a:t>'wrong'</a:t>
            </a:r>
            <a:br/>
            <a:r>
              <a:rPr>
                <a:latin typeface="Courier"/>
              </a:rPr>
              <a:t>    </a:t>
            </a:r>
            <a:br/>
            <a:r>
              <a:rPr>
                <a:latin typeface="Courier"/>
              </a:rPr>
              <a:t>    </a:t>
            </a:r>
            <a:r>
              <a:rPr i="1">
                <a:solidFill>
                  <a:srgbClr val="60A0B0"/>
                </a:solidFill>
                <a:latin typeface="Courier"/>
              </a:rPr>
              <a:t># While the choice is not a digit, keep asking for input.</a:t>
            </a:r>
            <a:br/>
            <a:r>
              <a:rPr>
                <a:latin typeface="Courier"/>
              </a:rPr>
              <a:t>    </a:t>
            </a:r>
            <a:r>
              <a:rPr b="1">
                <a:solidFill>
                  <a:srgbClr val="007020"/>
                </a:solidFill>
                <a:latin typeface="Courier"/>
              </a:rPr>
              <a:t>while</a:t>
            </a:r>
            <a:r>
              <a:rPr>
                <a:latin typeface="Courier"/>
              </a:rPr>
              <a:t> choice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'0'</a:t>
            </a:r>
            <a:r>
              <a:rPr>
                <a:latin typeface="Courier"/>
              </a:rPr>
              <a:t>,</a:t>
            </a:r>
            <a:r>
              <a:rPr>
                <a:solidFill>
                  <a:srgbClr val="4070A0"/>
                </a:solidFill>
                <a:latin typeface="Courier"/>
              </a:rPr>
              <a:t>'1'</a:t>
            </a:r>
            <a:r>
              <a:rPr>
                <a:latin typeface="Courier"/>
              </a:rPr>
              <a:t>,</a:t>
            </a:r>
            <a:r>
              <a:rPr>
                <a:solidFill>
                  <a:srgbClr val="4070A0"/>
                </a:solidFill>
                <a:latin typeface="Courier"/>
              </a:rPr>
              <a:t>'2'</a:t>
            </a:r>
            <a:r>
              <a:rPr>
                <a:latin typeface="Courier"/>
              </a:rPr>
              <a:t>]:</a:t>
            </a:r>
            <a:br/>
            <a:r>
              <a:rPr>
                <a:latin typeface="Courier"/>
              </a:rPr>
              <a:t>        </a:t>
            </a:r>
            <a:br/>
            <a:r>
              <a:rPr>
                <a:latin typeface="Courier"/>
              </a:rPr>
              <a:t>        </a:t>
            </a:r>
            <a:r>
              <a:rPr i="1">
                <a:solidFill>
                  <a:srgbClr val="60A0B0"/>
                </a:solidFill>
                <a:latin typeface="Courier"/>
              </a:rPr>
              <a:t># we shouldn't convert here, otherwise we get an error on a wrong input</a:t>
            </a:r>
            <a:br/>
            <a:r>
              <a:rPr>
                <a:latin typeface="Courier"/>
              </a:rPr>
              <a:t>        choice </a:t>
            </a:r>
            <a:r>
              <a:rPr>
                <a:solidFill>
                  <a:srgbClr val="666666"/>
                </a:solidFill>
                <a:latin typeface="Courier"/>
              </a:rPr>
              <a:t>=</a:t>
            </a:r>
            <a:r>
              <a:rPr>
                <a:latin typeface="Courier"/>
              </a:rPr>
              <a:t> input(</a:t>
            </a:r>
            <a:r>
              <a:rPr>
                <a:solidFill>
                  <a:srgbClr val="4070A0"/>
                </a:solidFill>
                <a:latin typeface="Courier"/>
              </a:rPr>
              <a:t>"Choose one of these numbers (0,1,2): "</a:t>
            </a:r>
            <a:r>
              <a:rPr>
                <a:latin typeface="Courier"/>
              </a:rPr>
              <a:t>)</a:t>
            </a:r>
            <a:br/>
            <a:r>
              <a:rPr>
                <a:latin typeface="Courier"/>
              </a:rPr>
              <a:t>        </a:t>
            </a:r>
            <a:br/>
            <a:r>
              <a:rPr>
                <a:latin typeface="Courier"/>
              </a:rPr>
              <a:t>        </a:t>
            </a:r>
            <a:r>
              <a:rPr b="1">
                <a:solidFill>
                  <a:srgbClr val="007020"/>
                </a:solidFill>
                <a:latin typeface="Courier"/>
              </a:rPr>
              <a:t>if</a:t>
            </a:r>
            <a:r>
              <a:rPr>
                <a:latin typeface="Courier"/>
              </a:rPr>
              <a:t> choice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'0'</a:t>
            </a:r>
            <a:r>
              <a:rPr>
                <a:latin typeface="Courier"/>
              </a:rPr>
              <a:t>,</a:t>
            </a:r>
            <a:r>
              <a:rPr>
                <a:solidFill>
                  <a:srgbClr val="4070A0"/>
                </a:solidFill>
                <a:latin typeface="Courier"/>
              </a:rPr>
              <a:t>'1'</a:t>
            </a:r>
            <a:r>
              <a:rPr>
                <a:latin typeface="Courier"/>
              </a:rPr>
              <a:t>,</a:t>
            </a:r>
            <a:r>
              <a:rPr>
                <a:solidFill>
                  <a:srgbClr val="4070A0"/>
                </a:solidFill>
                <a:latin typeface="Courier"/>
              </a:rPr>
              <a:t>'2'</a:t>
            </a:r>
            <a:r>
              <a:rPr>
                <a:latin typeface="Courier"/>
              </a:rPr>
              <a:t>]:</a:t>
            </a:r>
            <a:br/>
            <a:r>
              <a:rPr>
                <a:latin typeface="Courier"/>
              </a:rPr>
              <a:t>            </a:t>
            </a:r>
            <a:r>
              <a:rPr i="1">
                <a:solidFill>
                  <a:srgbClr val="60A0B0"/>
                </a:solidFill>
                <a:latin typeface="Courier"/>
              </a:rPr>
              <a:t># THIS CLEARS THE CURRENT OUTPUT BELOW THE CELL</a:t>
            </a:r>
            <a:br/>
            <a:r>
              <a:rPr>
                <a:latin typeface="Courier"/>
              </a:rPr>
              <a:t>            clear_output()</a:t>
            </a:r>
            <a:br/>
            <a:r>
              <a:rPr>
                <a:latin typeface="Courier"/>
              </a:rPr>
              <a:t>            </a:t>
            </a:r>
            <a:br/>
            <a:r>
              <a:rPr>
                <a:latin typeface="Courier"/>
              </a:rPr>
              <a:t>            print(</a:t>
            </a:r>
            <a:r>
              <a:rPr>
                <a:solidFill>
                  <a:srgbClr val="4070A0"/>
                </a:solidFill>
                <a:latin typeface="Courier"/>
              </a:rPr>
              <a:t>"Sorry, but you did not choose a value in the correct range (0,1,2)"</a:t>
            </a:r>
            <a:r>
              <a:rPr>
                <a:latin typeface="Courier"/>
              </a:rPr>
              <a:t>)</a:t>
            </a:r>
            <a:br/>
            <a:r>
              <a:rPr>
                <a:latin typeface="Courier"/>
              </a:rPr>
              <a:t>            </a:t>
            </a:r>
            <a:br/>
            <a:r>
              <a:rPr>
                <a:latin typeface="Courier"/>
              </a:rPr>
              <a:t>    </a:t>
            </a:r>
            <a:br/>
            <a:r>
              <a:rPr>
                <a:latin typeface="Courier"/>
              </a:rPr>
              <a:t>    </a:t>
            </a:r>
            <a:r>
              <a:rPr i="1">
                <a:solidFill>
                  <a:srgbClr val="60A0B0"/>
                </a:solidFill>
                <a:latin typeface="Courier"/>
              </a:rPr>
              <a:t># Optionally you can clear everything after running the function</a:t>
            </a:r>
            <a:br/>
            <a:r>
              <a:rPr>
                <a:latin typeface="Courier"/>
              </a:rPr>
              <a:t>    </a:t>
            </a:r>
            <a:r>
              <a:rPr i="1">
                <a:solidFill>
                  <a:srgbClr val="60A0B0"/>
                </a:solidFill>
                <a:latin typeface="Courier"/>
              </a:rPr>
              <a:t># clear_output()</a:t>
            </a:r>
            <a:br/>
            <a:r>
              <a:rPr>
                <a:latin typeface="Courier"/>
              </a:rPr>
              <a:t>    </a:t>
            </a:r>
            <a:br/>
            <a:r>
              <a:rPr>
                <a:latin typeface="Courier"/>
              </a:rPr>
              <a:t>    </a:t>
            </a:r>
            <a:r>
              <a:rPr i="1">
                <a:solidFill>
                  <a:srgbClr val="60A0B0"/>
                </a:solidFill>
                <a:latin typeface="Courier"/>
              </a:rPr>
              <a:t># We can convert once the while loop above has confirmed we have a digit.</a:t>
            </a:r>
            <a:br/>
            <a:r>
              <a:rPr>
                <a:latin typeface="Courier"/>
              </a:rPr>
              <a:t>    </a:t>
            </a:r>
            <a:r>
              <a:rPr b="1">
                <a:solidFill>
                  <a:srgbClr val="007020"/>
                </a:solidFill>
                <a:latin typeface="Courier"/>
              </a:rPr>
              <a:t>return</a:t>
            </a:r>
            <a:r>
              <a:rPr>
                <a:latin typeface="Courier"/>
              </a:rPr>
              <a:t> int(choice)</a:t>
            </a:r>
          </a:p>
          <a:p>
            <a:pPr lvl="0" indent="0">
              <a:buNone/>
            </a:pPr>
            <a:r>
              <a:rPr>
                <a:latin typeface="Courier"/>
              </a:rPr>
              <a:t>user_choice()</a:t>
            </a:r>
          </a:p>
          <a:p>
            <a:pPr lvl="0" indent="0">
              <a:buNone/>
            </a:pPr>
            <a:r>
              <a:rPr>
                <a:latin typeface="Courier"/>
              </a:rPr>
              <a:t>Choose one of these numbers (0,1,2): 1
1</a:t>
            </a:r>
          </a:p>
          <a:p>
            <a:pPr lvl="0" indent="0" marL="0">
              <a:spcBef>
                <a:spcPts val="3000"/>
              </a:spcBef>
              <a:buNone/>
            </a:pPr>
            <a:r>
              <a:rPr b="1"/>
              <a:t>More Flexible Example</a:t>
            </a:r>
          </a:p>
          <a:p>
            <a:pPr lvl="0" indent="0">
              <a:buNone/>
            </a:pPr>
            <a:r>
              <a:rPr b="1">
                <a:solidFill>
                  <a:srgbClr val="007020"/>
                </a:solidFill>
                <a:latin typeface="Courier"/>
              </a:rPr>
              <a:t>def</a:t>
            </a:r>
            <a:r>
              <a:rPr>
                <a:latin typeface="Courier"/>
              </a:rPr>
              <a:t> user_choice():</a:t>
            </a:r>
            <a:br/>
            <a:r>
              <a:rPr>
                <a:latin typeface="Courier"/>
              </a:rPr>
              <a:t>    </a:t>
            </a:r>
            <a:br/>
            <a:r>
              <a:rPr>
                <a:latin typeface="Courier"/>
              </a:rPr>
              <a:t>    choice </a:t>
            </a:r>
            <a:r>
              <a:rPr>
                <a:solidFill>
                  <a:srgbClr val="666666"/>
                </a:solidFill>
                <a:latin typeface="Courier"/>
              </a:rPr>
              <a:t>=</a:t>
            </a:r>
            <a:r>
              <a:rPr>
                <a:solidFill>
                  <a:srgbClr val="4070A0"/>
                </a:solidFill>
                <a:latin typeface="Courier"/>
              </a:rPr>
              <a:t>'WRONG'</a:t>
            </a:r>
            <a:br/>
            <a:r>
              <a:rPr>
                <a:latin typeface="Courier"/>
              </a:rPr>
              <a:t>    within_range </a:t>
            </a:r>
            <a:r>
              <a:rPr>
                <a:solidFill>
                  <a:srgbClr val="666666"/>
                </a:solidFill>
                <a:latin typeface="Courier"/>
              </a:rPr>
              <a:t>=</a:t>
            </a:r>
            <a:r>
              <a:rPr>
                <a:latin typeface="Courier"/>
              </a:rPr>
              <a:t> </a:t>
            </a:r>
            <a:r>
              <a:rPr>
                <a:solidFill>
                  <a:srgbClr val="19177C"/>
                </a:solidFill>
                <a:latin typeface="Courier"/>
              </a:rPr>
              <a:t>False</a:t>
            </a:r>
            <a:br/>
            <a:r>
              <a:rPr>
                <a:latin typeface="Courier"/>
              </a:rPr>
              <a:t>    </a:t>
            </a:r>
            <a:br/>
            <a:r>
              <a:rPr>
                <a:latin typeface="Courier"/>
              </a:rPr>
              <a:t>    </a:t>
            </a:r>
            <a:r>
              <a:rPr b="1">
                <a:solidFill>
                  <a:srgbClr val="007020"/>
                </a:solidFill>
                <a:latin typeface="Courier"/>
              </a:rPr>
              <a:t>while</a:t>
            </a:r>
            <a:r>
              <a:rPr>
                <a:latin typeface="Courier"/>
              </a:rPr>
              <a:t> choice.isdigit() </a:t>
            </a:r>
            <a:r>
              <a:rPr>
                <a:solidFill>
                  <a:srgbClr val="666666"/>
                </a:solidFill>
                <a:latin typeface="Courier"/>
              </a:rPr>
              <a:t>==</a:t>
            </a:r>
            <a:r>
              <a:rPr>
                <a:latin typeface="Courier"/>
              </a:rPr>
              <a:t> </a:t>
            </a:r>
            <a:r>
              <a:rPr>
                <a:solidFill>
                  <a:srgbClr val="19177C"/>
                </a:solidFill>
                <a:latin typeface="Courier"/>
              </a:rPr>
              <a:t>False</a:t>
            </a:r>
            <a:r>
              <a:rPr>
                <a:latin typeface="Courier"/>
              </a:rPr>
              <a:t> </a:t>
            </a:r>
            <a:r>
              <a:rPr b="1">
                <a:solidFill>
                  <a:srgbClr val="007020"/>
                </a:solidFill>
                <a:latin typeface="Courier"/>
              </a:rPr>
              <a:t>or</a:t>
            </a:r>
            <a:r>
              <a:rPr>
                <a:latin typeface="Courier"/>
              </a:rPr>
              <a:t> within_range </a:t>
            </a:r>
            <a:r>
              <a:rPr>
                <a:solidFill>
                  <a:srgbClr val="666666"/>
                </a:solidFill>
                <a:latin typeface="Courier"/>
              </a:rPr>
              <a:t>==</a:t>
            </a:r>
            <a:r>
              <a:rPr>
                <a:latin typeface="Courier"/>
              </a:rPr>
              <a:t> </a:t>
            </a:r>
            <a:r>
              <a:rPr>
                <a:solidFill>
                  <a:srgbClr val="19177C"/>
                </a:solidFill>
                <a:latin typeface="Courier"/>
              </a:rPr>
              <a:t>False</a:t>
            </a:r>
            <a:r>
              <a:rPr>
                <a:latin typeface="Courier"/>
              </a:rPr>
              <a:t>:</a:t>
            </a:r>
            <a:br/>
            <a:r>
              <a:rPr>
                <a:latin typeface="Courier"/>
              </a:rPr>
              <a:t>        </a:t>
            </a:r>
            <a:br/>
            <a:r>
              <a:rPr>
                <a:latin typeface="Courier"/>
              </a:rPr>
              <a:t>    </a:t>
            </a:r>
            <a:br/>
            <a:r>
              <a:rPr>
                <a:latin typeface="Courier"/>
              </a:rPr>
              <a:t>    </a:t>
            </a:r>
            <a:br/>
            <a:r>
              <a:rPr>
                <a:latin typeface="Courier"/>
              </a:rPr>
              <a:t>        choice </a:t>
            </a:r>
            <a:r>
              <a:rPr>
                <a:solidFill>
                  <a:srgbClr val="666666"/>
                </a:solidFill>
                <a:latin typeface="Courier"/>
              </a:rPr>
              <a:t>=</a:t>
            </a:r>
            <a:r>
              <a:rPr>
                <a:latin typeface="Courier"/>
              </a:rPr>
              <a:t> input(</a:t>
            </a:r>
            <a:r>
              <a:rPr>
                <a:solidFill>
                  <a:srgbClr val="4070A0"/>
                </a:solidFill>
                <a:latin typeface="Courier"/>
              </a:rPr>
              <a:t>"Please enter a number (0-10): "</a:t>
            </a:r>
            <a:r>
              <a:rPr>
                <a:latin typeface="Courier"/>
              </a:rPr>
              <a:t>)</a:t>
            </a:r>
            <a:br/>
            <a:r>
              <a:rPr>
                <a:latin typeface="Courier"/>
              </a:rPr>
              <a:t>        </a:t>
            </a:r>
            <a:br/>
            <a:r>
              <a:rPr>
                <a:latin typeface="Courier"/>
              </a:rPr>
              <a:t>        </a:t>
            </a:r>
            <a:r>
              <a:rPr b="1">
                <a:solidFill>
                  <a:srgbClr val="007020"/>
                </a:solidFill>
                <a:latin typeface="Courier"/>
              </a:rPr>
              <a:t>if</a:t>
            </a:r>
            <a:r>
              <a:rPr>
                <a:latin typeface="Courier"/>
              </a:rPr>
              <a:t> choice.isdigit() </a:t>
            </a:r>
            <a:r>
              <a:rPr>
                <a:solidFill>
                  <a:srgbClr val="666666"/>
                </a:solidFill>
                <a:latin typeface="Courier"/>
              </a:rPr>
              <a:t>==</a:t>
            </a:r>
            <a:r>
              <a:rPr>
                <a:latin typeface="Courier"/>
              </a:rPr>
              <a:t> </a:t>
            </a:r>
            <a:r>
              <a:rPr>
                <a:solidFill>
                  <a:srgbClr val="19177C"/>
                </a:solidFill>
                <a:latin typeface="Courier"/>
              </a:rPr>
              <a:t>False</a:t>
            </a:r>
            <a:r>
              <a:rPr>
                <a:latin typeface="Courier"/>
              </a:rPr>
              <a:t>:</a:t>
            </a:r>
            <a:br/>
            <a:r>
              <a:rPr>
                <a:latin typeface="Courier"/>
              </a:rPr>
              <a:t>            print(</a:t>
            </a:r>
            <a:r>
              <a:rPr>
                <a:solidFill>
                  <a:srgbClr val="4070A0"/>
                </a:solidFill>
                <a:latin typeface="Courier"/>
              </a:rPr>
              <a:t>"Sorry that is not a digit!"</a:t>
            </a:r>
            <a:r>
              <a:rPr>
                <a:latin typeface="Courier"/>
              </a:rPr>
              <a:t>)</a:t>
            </a:r>
            <a:br/>
            <a:r>
              <a:rPr>
                <a:latin typeface="Courier"/>
              </a:rPr>
              <a:t>            </a:t>
            </a:r>
            <a:br/>
            <a:r>
              <a:rPr>
                <a:latin typeface="Courier"/>
              </a:rPr>
              <a:t>        </a:t>
            </a:r>
            <a:r>
              <a:rPr b="1">
                <a:solidFill>
                  <a:srgbClr val="007020"/>
                </a:solidFill>
                <a:latin typeface="Courier"/>
              </a:rPr>
              <a:t>if</a:t>
            </a:r>
            <a:r>
              <a:rPr>
                <a:latin typeface="Courier"/>
              </a:rPr>
              <a:t> choice.isdigit() </a:t>
            </a:r>
            <a:r>
              <a:rPr>
                <a:solidFill>
                  <a:srgbClr val="666666"/>
                </a:solidFill>
                <a:latin typeface="Courier"/>
              </a:rPr>
              <a:t>==</a:t>
            </a:r>
            <a:r>
              <a:rPr>
                <a:latin typeface="Courier"/>
              </a:rPr>
              <a:t> </a:t>
            </a:r>
            <a:r>
              <a:rPr>
                <a:solidFill>
                  <a:srgbClr val="19177C"/>
                </a:solidFill>
                <a:latin typeface="Courier"/>
              </a:rPr>
              <a:t>True</a:t>
            </a:r>
            <a:r>
              <a:rPr>
                <a:latin typeface="Courier"/>
              </a:rPr>
              <a:t>:</a:t>
            </a:r>
            <a:br/>
            <a:r>
              <a:rPr>
                <a:latin typeface="Courier"/>
              </a:rPr>
              <a:t>            </a:t>
            </a:r>
            <a:r>
              <a:rPr b="1">
                <a:solidFill>
                  <a:srgbClr val="007020"/>
                </a:solidFill>
                <a:latin typeface="Courier"/>
              </a:rPr>
              <a:t>if</a:t>
            </a:r>
            <a:r>
              <a:rPr>
                <a:latin typeface="Courier"/>
              </a:rPr>
              <a:t> int(choice) </a:t>
            </a:r>
            <a:r>
              <a:rPr b="1">
                <a:solidFill>
                  <a:srgbClr val="007020"/>
                </a:solidFill>
                <a:latin typeface="Courier"/>
              </a:rPr>
              <a:t>in</a:t>
            </a:r>
            <a:r>
              <a:rPr>
                <a:latin typeface="Courier"/>
              </a:rPr>
              <a:t> range(</a:t>
            </a:r>
            <a:r>
              <a:rPr>
                <a:solidFill>
                  <a:srgbClr val="40A070"/>
                </a:solidFill>
                <a:latin typeface="Courier"/>
              </a:rPr>
              <a:t>0</a:t>
            </a:r>
            <a:r>
              <a:rPr>
                <a:latin typeface="Courier"/>
              </a:rPr>
              <a:t>,</a:t>
            </a:r>
            <a:r>
              <a:rPr>
                <a:solidFill>
                  <a:srgbClr val="40A070"/>
                </a:solidFill>
                <a:latin typeface="Courier"/>
              </a:rPr>
              <a:t>10</a:t>
            </a:r>
            <a:r>
              <a:rPr>
                <a:latin typeface="Courier"/>
              </a:rPr>
              <a:t>):</a:t>
            </a:r>
            <a:br/>
            <a:r>
              <a:rPr>
                <a:latin typeface="Courier"/>
              </a:rPr>
              <a:t>                within_range </a:t>
            </a:r>
            <a:r>
              <a:rPr>
                <a:solidFill>
                  <a:srgbClr val="666666"/>
                </a:solidFill>
                <a:latin typeface="Courier"/>
              </a:rPr>
              <a:t>=</a:t>
            </a:r>
            <a:r>
              <a:rPr>
                <a:latin typeface="Courier"/>
              </a:rPr>
              <a:t> </a:t>
            </a:r>
            <a:r>
              <a:rPr>
                <a:solidFill>
                  <a:srgbClr val="19177C"/>
                </a:solidFill>
                <a:latin typeface="Courier"/>
              </a:rPr>
              <a:t>True</a:t>
            </a:r>
            <a:br/>
            <a:r>
              <a:rPr>
                <a:latin typeface="Courier"/>
              </a:rPr>
              <a:t>            </a:t>
            </a:r>
            <a:r>
              <a:rPr b="1">
                <a:solidFill>
                  <a:srgbClr val="007020"/>
                </a:solidFill>
                <a:latin typeface="Courier"/>
              </a:rPr>
              <a:t>else</a:t>
            </a:r>
            <a:r>
              <a:rPr>
                <a:latin typeface="Courier"/>
              </a:rPr>
              <a:t>:</a:t>
            </a:r>
            <a:br/>
            <a:r>
              <a:rPr>
                <a:latin typeface="Courier"/>
              </a:rPr>
              <a:t>                within_range </a:t>
            </a:r>
            <a:r>
              <a:rPr>
                <a:solidFill>
                  <a:srgbClr val="666666"/>
                </a:solidFill>
                <a:latin typeface="Courier"/>
              </a:rPr>
              <a:t>=</a:t>
            </a:r>
            <a:r>
              <a:rPr>
                <a:latin typeface="Courier"/>
              </a:rPr>
              <a:t> </a:t>
            </a:r>
            <a:r>
              <a:rPr>
                <a:solidFill>
                  <a:srgbClr val="19177C"/>
                </a:solidFill>
                <a:latin typeface="Courier"/>
              </a:rPr>
              <a:t>False</a:t>
            </a:r>
            <a:br/>
            <a:r>
              <a:rPr>
                <a:latin typeface="Courier"/>
              </a:rPr>
              <a:t>        </a:t>
            </a:r>
            <a:br/>
            <a:r>
              <a:rPr>
                <a:latin typeface="Courier"/>
              </a:rPr>
              <a:t>    </a:t>
            </a:r>
            <a:br/>
            <a:r>
              <a:rPr>
                <a:latin typeface="Courier"/>
              </a:rPr>
              <a:t>    </a:t>
            </a:r>
            <a:r>
              <a:rPr b="1">
                <a:solidFill>
                  <a:srgbClr val="007020"/>
                </a:solidFill>
                <a:latin typeface="Courier"/>
              </a:rPr>
              <a:t>return</a:t>
            </a:r>
            <a:r>
              <a:rPr>
                <a:latin typeface="Courier"/>
              </a:rPr>
              <a:t> int(choice)</a:t>
            </a:r>
          </a:p>
          <a:p>
            <a:pPr lvl="0" indent="0">
              <a:buNone/>
            </a:pPr>
            <a:r>
              <a:rPr>
                <a:latin typeface="Courier"/>
              </a:rPr>
              <a:t>user_choice()</a:t>
            </a:r>
          </a:p>
          <a:p>
            <a:pPr lvl="0" indent="0">
              <a:buNone/>
            </a:pPr>
            <a:r>
              <a:rPr>
                <a:latin typeface="Courier"/>
              </a:rPr>
              <a:t>Please enter a number (0-10): 12
Please enter a number (0-10): 2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Simple User Interaction</a:t>
            </a:r>
          </a:p>
          <a:p>
            <a:pPr lvl="0" indent="0" marL="0">
              <a:buNone/>
            </a:pPr>
            <a:r>
              <a:rPr b="1"/>
              <a:t>Finally let’s combine all of these ideas to create a small game where a user can choose a “position” in an existing list and replace it with a value of their choice.</a:t>
            </a:r>
          </a:p>
          <a:p>
            <a:pPr lvl="0" indent="0">
              <a:buNone/>
            </a:pPr>
            <a:r>
              <a:rPr>
                <a:latin typeface="Courier"/>
              </a:rPr>
              <a:t>game_list </a:t>
            </a:r>
            <a:r>
              <a:rPr>
                <a:solidFill>
                  <a:srgbClr val="666666"/>
                </a:solidFill>
                <a:latin typeface="Courier"/>
              </a:rPr>
              <a:t>=</a:t>
            </a:r>
            <a:r>
              <a:rPr>
                <a:latin typeface="Courier"/>
              </a:rPr>
              <a:t> [</a:t>
            </a:r>
            <a:r>
              <a:rPr>
                <a:solidFill>
                  <a:srgbClr val="40A070"/>
                </a:solidFill>
                <a:latin typeface="Courier"/>
              </a:rPr>
              <a:t>0</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p>
          <a:p>
            <a:pPr lvl="0" indent="0">
              <a:buNone/>
            </a:pPr>
            <a:r>
              <a:rPr b="1">
                <a:solidFill>
                  <a:srgbClr val="007020"/>
                </a:solidFill>
                <a:latin typeface="Courier"/>
              </a:rPr>
              <a:t>def</a:t>
            </a:r>
            <a:r>
              <a:rPr>
                <a:latin typeface="Courier"/>
              </a:rPr>
              <a:t> display_game(game_list):</a:t>
            </a:r>
            <a:br/>
            <a:r>
              <a:rPr>
                <a:latin typeface="Courier"/>
              </a:rPr>
              <a:t>    print(</a:t>
            </a:r>
            <a:r>
              <a:rPr>
                <a:solidFill>
                  <a:srgbClr val="4070A0"/>
                </a:solidFill>
                <a:latin typeface="Courier"/>
              </a:rPr>
              <a:t>"Here is the current list"</a:t>
            </a:r>
            <a:r>
              <a:rPr>
                <a:latin typeface="Courier"/>
              </a:rPr>
              <a:t>)</a:t>
            </a:r>
            <a:br/>
            <a:r>
              <a:rPr>
                <a:latin typeface="Courier"/>
              </a:rPr>
              <a:t>    print(game_list)</a:t>
            </a:r>
          </a:p>
          <a:p>
            <a:pPr lvl="0" indent="0">
              <a:buNone/>
            </a:pPr>
            <a:r>
              <a:rPr>
                <a:latin typeface="Courier"/>
              </a:rPr>
              <a:t>display_game(game_list)</a:t>
            </a:r>
          </a:p>
          <a:p>
            <a:pPr lvl="0" indent="0">
              <a:buNone/>
            </a:pPr>
            <a:r>
              <a:rPr>
                <a:latin typeface="Courier"/>
              </a:rPr>
              <a:t>Here is the current list
['hi', 'no', 2]</a:t>
            </a:r>
          </a:p>
          <a:p>
            <a:pPr lvl="0" indent="0">
              <a:buNone/>
            </a:pPr>
            <a:r>
              <a:rPr b="1">
                <a:solidFill>
                  <a:srgbClr val="007020"/>
                </a:solidFill>
                <a:latin typeface="Courier"/>
              </a:rPr>
              <a:t>def</a:t>
            </a:r>
            <a:r>
              <a:rPr>
                <a:latin typeface="Courier"/>
              </a:rPr>
              <a:t> position_choice():</a:t>
            </a:r>
            <a:br/>
            <a:r>
              <a:rPr>
                <a:latin typeface="Courier"/>
              </a:rPr>
              <a:t>    </a:t>
            </a:r>
            <a:br/>
            <a:r>
              <a:rPr>
                <a:latin typeface="Courier"/>
              </a:rPr>
              <a:t>    </a:t>
            </a:r>
            <a:r>
              <a:rPr i="1">
                <a:solidFill>
                  <a:srgbClr val="60A0B0"/>
                </a:solidFill>
                <a:latin typeface="Courier"/>
              </a:rPr>
              <a:t># This original choice value can be anything that isn't an integer</a:t>
            </a:r>
            <a:br/>
            <a:r>
              <a:rPr>
                <a:latin typeface="Courier"/>
              </a:rPr>
              <a:t>    choice </a:t>
            </a:r>
            <a:r>
              <a:rPr>
                <a:solidFill>
                  <a:srgbClr val="666666"/>
                </a:solidFill>
                <a:latin typeface="Courier"/>
              </a:rPr>
              <a:t>=</a:t>
            </a:r>
            <a:r>
              <a:rPr>
                <a:latin typeface="Courier"/>
              </a:rPr>
              <a:t> </a:t>
            </a:r>
            <a:r>
              <a:rPr>
                <a:solidFill>
                  <a:srgbClr val="4070A0"/>
                </a:solidFill>
                <a:latin typeface="Courier"/>
              </a:rPr>
              <a:t>'wrong'</a:t>
            </a:r>
            <a:br/>
            <a:r>
              <a:rPr>
                <a:latin typeface="Courier"/>
              </a:rPr>
              <a:t>    </a:t>
            </a:r>
            <a:br/>
            <a:r>
              <a:rPr>
                <a:latin typeface="Courier"/>
              </a:rPr>
              <a:t>    </a:t>
            </a:r>
            <a:r>
              <a:rPr i="1">
                <a:solidFill>
                  <a:srgbClr val="60A0B0"/>
                </a:solidFill>
                <a:latin typeface="Courier"/>
              </a:rPr>
              <a:t># While the choice is not a digit, keep asking for input.</a:t>
            </a:r>
            <a:br/>
            <a:r>
              <a:rPr>
                <a:latin typeface="Courier"/>
              </a:rPr>
              <a:t>    </a:t>
            </a:r>
            <a:r>
              <a:rPr b="1">
                <a:solidFill>
                  <a:srgbClr val="007020"/>
                </a:solidFill>
                <a:latin typeface="Courier"/>
              </a:rPr>
              <a:t>while</a:t>
            </a:r>
            <a:r>
              <a:rPr>
                <a:latin typeface="Courier"/>
              </a:rPr>
              <a:t> choice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'0'</a:t>
            </a:r>
            <a:r>
              <a:rPr>
                <a:latin typeface="Courier"/>
              </a:rPr>
              <a:t>,</a:t>
            </a:r>
            <a:r>
              <a:rPr>
                <a:solidFill>
                  <a:srgbClr val="4070A0"/>
                </a:solidFill>
                <a:latin typeface="Courier"/>
              </a:rPr>
              <a:t>'1'</a:t>
            </a:r>
            <a:r>
              <a:rPr>
                <a:latin typeface="Courier"/>
              </a:rPr>
              <a:t>,</a:t>
            </a:r>
            <a:r>
              <a:rPr>
                <a:solidFill>
                  <a:srgbClr val="4070A0"/>
                </a:solidFill>
                <a:latin typeface="Courier"/>
              </a:rPr>
              <a:t>'2'</a:t>
            </a:r>
            <a:r>
              <a:rPr>
                <a:latin typeface="Courier"/>
              </a:rPr>
              <a:t>]:</a:t>
            </a:r>
            <a:br/>
            <a:r>
              <a:rPr>
                <a:latin typeface="Courier"/>
              </a:rPr>
              <a:t>        </a:t>
            </a:r>
            <a:br/>
            <a:r>
              <a:rPr>
                <a:latin typeface="Courier"/>
              </a:rPr>
              <a:t>        </a:t>
            </a:r>
            <a:r>
              <a:rPr i="1">
                <a:solidFill>
                  <a:srgbClr val="60A0B0"/>
                </a:solidFill>
                <a:latin typeface="Courier"/>
              </a:rPr>
              <a:t># we shouldn't convert here, otherwise we get an error on a wrong input</a:t>
            </a:r>
            <a:br/>
            <a:r>
              <a:rPr>
                <a:latin typeface="Courier"/>
              </a:rPr>
              <a:t>        choice </a:t>
            </a:r>
            <a:r>
              <a:rPr>
                <a:solidFill>
                  <a:srgbClr val="666666"/>
                </a:solidFill>
                <a:latin typeface="Courier"/>
              </a:rPr>
              <a:t>=</a:t>
            </a:r>
            <a:r>
              <a:rPr>
                <a:latin typeface="Courier"/>
              </a:rPr>
              <a:t> input(</a:t>
            </a:r>
            <a:r>
              <a:rPr>
                <a:solidFill>
                  <a:srgbClr val="4070A0"/>
                </a:solidFill>
                <a:latin typeface="Courier"/>
              </a:rPr>
              <a:t>"Pick a position to replace (0,1,2): "</a:t>
            </a:r>
            <a:r>
              <a:rPr>
                <a:latin typeface="Courier"/>
              </a:rPr>
              <a:t>)</a:t>
            </a:r>
            <a:br/>
            <a:r>
              <a:rPr>
                <a:latin typeface="Courier"/>
              </a:rPr>
              <a:t>        </a:t>
            </a:r>
            <a:br/>
            <a:r>
              <a:rPr>
                <a:latin typeface="Courier"/>
              </a:rPr>
              <a:t>        </a:t>
            </a:r>
            <a:r>
              <a:rPr b="1">
                <a:solidFill>
                  <a:srgbClr val="007020"/>
                </a:solidFill>
                <a:latin typeface="Courier"/>
              </a:rPr>
              <a:t>if</a:t>
            </a:r>
            <a:r>
              <a:rPr>
                <a:latin typeface="Courier"/>
              </a:rPr>
              <a:t> choice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'0'</a:t>
            </a:r>
            <a:r>
              <a:rPr>
                <a:latin typeface="Courier"/>
              </a:rPr>
              <a:t>,</a:t>
            </a:r>
            <a:r>
              <a:rPr>
                <a:solidFill>
                  <a:srgbClr val="4070A0"/>
                </a:solidFill>
                <a:latin typeface="Courier"/>
              </a:rPr>
              <a:t>'1'</a:t>
            </a:r>
            <a:r>
              <a:rPr>
                <a:latin typeface="Courier"/>
              </a:rPr>
              <a:t>,</a:t>
            </a:r>
            <a:r>
              <a:rPr>
                <a:solidFill>
                  <a:srgbClr val="4070A0"/>
                </a:solidFill>
                <a:latin typeface="Courier"/>
              </a:rPr>
              <a:t>'2'</a:t>
            </a:r>
            <a:r>
              <a:rPr>
                <a:latin typeface="Courier"/>
              </a:rPr>
              <a:t>]:</a:t>
            </a:r>
            <a:br/>
            <a:r>
              <a:rPr>
                <a:latin typeface="Courier"/>
              </a:rPr>
              <a:t>            </a:t>
            </a:r>
            <a:r>
              <a:rPr i="1">
                <a:solidFill>
                  <a:srgbClr val="60A0B0"/>
                </a:solidFill>
                <a:latin typeface="Courier"/>
              </a:rPr>
              <a:t># THIS CLEARS THE CURRENT OUTPUT BELOW THE CELL</a:t>
            </a:r>
            <a:br/>
            <a:r>
              <a:rPr>
                <a:latin typeface="Courier"/>
              </a:rPr>
              <a:t>            clear_output()</a:t>
            </a:r>
            <a:br/>
            <a:r>
              <a:rPr>
                <a:latin typeface="Courier"/>
              </a:rPr>
              <a:t>            </a:t>
            </a:r>
            <a:br/>
            <a:r>
              <a:rPr>
                <a:latin typeface="Courier"/>
              </a:rPr>
              <a:t>            print(</a:t>
            </a:r>
            <a:r>
              <a:rPr>
                <a:solidFill>
                  <a:srgbClr val="4070A0"/>
                </a:solidFill>
                <a:latin typeface="Courier"/>
              </a:rPr>
              <a:t>"Sorry, but you did not choose a valid position (0,1,2)"</a:t>
            </a:r>
            <a:r>
              <a:rPr>
                <a:latin typeface="Courier"/>
              </a:rPr>
              <a:t>)</a:t>
            </a:r>
            <a:br/>
            <a:r>
              <a:rPr>
                <a:latin typeface="Courier"/>
              </a:rPr>
              <a:t>            </a:t>
            </a:r>
            <a:br/>
            <a:r>
              <a:rPr>
                <a:latin typeface="Courier"/>
              </a:rPr>
              <a:t>    </a:t>
            </a:r>
            <a:br/>
            <a:r>
              <a:rPr>
                <a:latin typeface="Courier"/>
              </a:rPr>
              <a:t>    </a:t>
            </a:r>
            <a:r>
              <a:rPr i="1">
                <a:solidFill>
                  <a:srgbClr val="60A0B0"/>
                </a:solidFill>
                <a:latin typeface="Courier"/>
              </a:rPr>
              <a:t># Optionally you can clear everything after running the function</a:t>
            </a:r>
            <a:br/>
            <a:r>
              <a:rPr>
                <a:latin typeface="Courier"/>
              </a:rPr>
              <a:t>    </a:t>
            </a:r>
            <a:r>
              <a:rPr i="1">
                <a:solidFill>
                  <a:srgbClr val="60A0B0"/>
                </a:solidFill>
                <a:latin typeface="Courier"/>
              </a:rPr>
              <a:t># clear_output()</a:t>
            </a:r>
            <a:br/>
            <a:r>
              <a:rPr>
                <a:latin typeface="Courier"/>
              </a:rPr>
              <a:t>    </a:t>
            </a:r>
            <a:br/>
            <a:r>
              <a:rPr>
                <a:latin typeface="Courier"/>
              </a:rPr>
              <a:t>    </a:t>
            </a:r>
            <a:r>
              <a:rPr i="1">
                <a:solidFill>
                  <a:srgbClr val="60A0B0"/>
                </a:solidFill>
                <a:latin typeface="Courier"/>
              </a:rPr>
              <a:t># We can convert once the while loop above has confirmed we have a digit.</a:t>
            </a:r>
            <a:br/>
            <a:r>
              <a:rPr>
                <a:latin typeface="Courier"/>
              </a:rPr>
              <a:t>    </a:t>
            </a:r>
            <a:r>
              <a:rPr b="1">
                <a:solidFill>
                  <a:srgbClr val="007020"/>
                </a:solidFill>
                <a:latin typeface="Courier"/>
              </a:rPr>
              <a:t>return</a:t>
            </a:r>
            <a:r>
              <a:rPr>
                <a:latin typeface="Courier"/>
              </a:rPr>
              <a:t> int(choice)</a:t>
            </a:r>
          </a:p>
          <a:p>
            <a:pPr lvl="0" indent="0">
              <a:buNone/>
            </a:pPr>
            <a:r>
              <a:rPr b="1">
                <a:solidFill>
                  <a:srgbClr val="007020"/>
                </a:solidFill>
                <a:latin typeface="Courier"/>
              </a:rPr>
              <a:t>def</a:t>
            </a:r>
            <a:r>
              <a:rPr>
                <a:latin typeface="Courier"/>
              </a:rPr>
              <a:t> replacement_choice(game_list,position):</a:t>
            </a:r>
            <a:br/>
            <a:r>
              <a:rPr>
                <a:latin typeface="Courier"/>
              </a:rPr>
              <a:t>    </a:t>
            </a:r>
            <a:br/>
            <a:r>
              <a:rPr>
                <a:latin typeface="Courier"/>
              </a:rPr>
              <a:t>    user_placement </a:t>
            </a:r>
            <a:r>
              <a:rPr>
                <a:solidFill>
                  <a:srgbClr val="666666"/>
                </a:solidFill>
                <a:latin typeface="Courier"/>
              </a:rPr>
              <a:t>=</a:t>
            </a:r>
            <a:r>
              <a:rPr>
                <a:latin typeface="Courier"/>
              </a:rPr>
              <a:t> input(</a:t>
            </a:r>
            <a:r>
              <a:rPr>
                <a:solidFill>
                  <a:srgbClr val="4070A0"/>
                </a:solidFill>
                <a:latin typeface="Courier"/>
              </a:rPr>
              <a:t>"Type a string to place at the position"</a:t>
            </a:r>
            <a:r>
              <a:rPr>
                <a:latin typeface="Courier"/>
              </a:rPr>
              <a:t>)</a:t>
            </a:r>
            <a:br/>
            <a:r>
              <a:rPr>
                <a:latin typeface="Courier"/>
              </a:rPr>
              <a:t>    </a:t>
            </a:r>
            <a:br/>
            <a:r>
              <a:rPr>
                <a:latin typeface="Courier"/>
              </a:rPr>
              <a:t>    game_list[position] </a:t>
            </a:r>
            <a:r>
              <a:rPr>
                <a:solidFill>
                  <a:srgbClr val="666666"/>
                </a:solidFill>
                <a:latin typeface="Courier"/>
              </a:rPr>
              <a:t>=</a:t>
            </a:r>
            <a:r>
              <a:rPr>
                <a:latin typeface="Courier"/>
              </a:rPr>
              <a:t> user_placement</a:t>
            </a:r>
            <a:br/>
            <a:r>
              <a:rPr>
                <a:latin typeface="Courier"/>
              </a:rPr>
              <a:t>    </a:t>
            </a:r>
            <a:br/>
            <a:r>
              <a:rPr>
                <a:latin typeface="Courier"/>
              </a:rPr>
              <a:t>    </a:t>
            </a:r>
            <a:r>
              <a:rPr b="1">
                <a:solidFill>
                  <a:srgbClr val="007020"/>
                </a:solidFill>
                <a:latin typeface="Courier"/>
              </a:rPr>
              <a:t>return</a:t>
            </a:r>
            <a:r>
              <a:rPr>
                <a:latin typeface="Courier"/>
              </a:rPr>
              <a:t> game_list</a:t>
            </a:r>
          </a:p>
          <a:p>
            <a:pPr lvl="0" indent="0">
              <a:buNone/>
            </a:pPr>
            <a:r>
              <a:rPr b="1">
                <a:solidFill>
                  <a:srgbClr val="007020"/>
                </a:solidFill>
                <a:latin typeface="Courier"/>
              </a:rPr>
              <a:t>def</a:t>
            </a:r>
            <a:r>
              <a:rPr>
                <a:latin typeface="Courier"/>
              </a:rPr>
              <a:t> gameon_choice():</a:t>
            </a:r>
            <a:br/>
            <a:r>
              <a:rPr>
                <a:latin typeface="Courier"/>
              </a:rPr>
              <a:t>    </a:t>
            </a:r>
            <a:br/>
            <a:r>
              <a:rPr>
                <a:latin typeface="Courier"/>
              </a:rPr>
              <a:t>    </a:t>
            </a:r>
            <a:r>
              <a:rPr i="1">
                <a:solidFill>
                  <a:srgbClr val="60A0B0"/>
                </a:solidFill>
                <a:latin typeface="Courier"/>
              </a:rPr>
              <a:t># This original choice value can be anything that isn't a Y or N</a:t>
            </a:r>
            <a:br/>
            <a:r>
              <a:rPr>
                <a:latin typeface="Courier"/>
              </a:rPr>
              <a:t>    choice </a:t>
            </a:r>
            <a:r>
              <a:rPr>
                <a:solidFill>
                  <a:srgbClr val="666666"/>
                </a:solidFill>
                <a:latin typeface="Courier"/>
              </a:rPr>
              <a:t>=</a:t>
            </a:r>
            <a:r>
              <a:rPr>
                <a:latin typeface="Courier"/>
              </a:rPr>
              <a:t> </a:t>
            </a:r>
            <a:r>
              <a:rPr>
                <a:solidFill>
                  <a:srgbClr val="4070A0"/>
                </a:solidFill>
                <a:latin typeface="Courier"/>
              </a:rPr>
              <a:t>'wrong'</a:t>
            </a:r>
            <a:br/>
            <a:r>
              <a:rPr>
                <a:latin typeface="Courier"/>
              </a:rPr>
              <a:t>    </a:t>
            </a:r>
            <a:br/>
            <a:r>
              <a:rPr>
                <a:latin typeface="Courier"/>
              </a:rPr>
              <a:t>    </a:t>
            </a:r>
            <a:r>
              <a:rPr i="1">
                <a:solidFill>
                  <a:srgbClr val="60A0B0"/>
                </a:solidFill>
                <a:latin typeface="Courier"/>
              </a:rPr>
              <a:t># While the choice is not a digit, keep asking for input.</a:t>
            </a:r>
            <a:br/>
            <a:r>
              <a:rPr>
                <a:latin typeface="Courier"/>
              </a:rPr>
              <a:t>    </a:t>
            </a:r>
            <a:r>
              <a:rPr b="1">
                <a:solidFill>
                  <a:srgbClr val="007020"/>
                </a:solidFill>
                <a:latin typeface="Courier"/>
              </a:rPr>
              <a:t>while</a:t>
            </a:r>
            <a:r>
              <a:rPr>
                <a:latin typeface="Courier"/>
              </a:rPr>
              <a:t> choice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'Y'</a:t>
            </a:r>
            <a:r>
              <a:rPr>
                <a:latin typeface="Courier"/>
              </a:rPr>
              <a:t>,</a:t>
            </a:r>
            <a:r>
              <a:rPr>
                <a:solidFill>
                  <a:srgbClr val="4070A0"/>
                </a:solidFill>
                <a:latin typeface="Courier"/>
              </a:rPr>
              <a:t>'N'</a:t>
            </a:r>
            <a:r>
              <a:rPr>
                <a:latin typeface="Courier"/>
              </a:rPr>
              <a:t>]:</a:t>
            </a:r>
            <a:br/>
            <a:r>
              <a:rPr>
                <a:latin typeface="Courier"/>
              </a:rPr>
              <a:t>        </a:t>
            </a:r>
            <a:br/>
            <a:r>
              <a:rPr>
                <a:latin typeface="Courier"/>
              </a:rPr>
              <a:t>        </a:t>
            </a:r>
            <a:r>
              <a:rPr i="1">
                <a:solidFill>
                  <a:srgbClr val="60A0B0"/>
                </a:solidFill>
                <a:latin typeface="Courier"/>
              </a:rPr>
              <a:t># we shouldn't convert here, otherwise we get an error on a wrong input</a:t>
            </a:r>
            <a:br/>
            <a:r>
              <a:rPr>
                <a:latin typeface="Courier"/>
              </a:rPr>
              <a:t>        choice </a:t>
            </a:r>
            <a:r>
              <a:rPr>
                <a:solidFill>
                  <a:srgbClr val="666666"/>
                </a:solidFill>
                <a:latin typeface="Courier"/>
              </a:rPr>
              <a:t>=</a:t>
            </a:r>
            <a:r>
              <a:rPr>
                <a:latin typeface="Courier"/>
              </a:rPr>
              <a:t> input(</a:t>
            </a:r>
            <a:r>
              <a:rPr>
                <a:solidFill>
                  <a:srgbClr val="4070A0"/>
                </a:solidFill>
                <a:latin typeface="Courier"/>
              </a:rPr>
              <a:t>"Would you like to keep playing? Y or N "</a:t>
            </a:r>
            <a:r>
              <a:rPr>
                <a:latin typeface="Courier"/>
              </a:rPr>
              <a:t>)</a:t>
            </a:r>
            <a:br/>
            <a:br/>
            <a:r>
              <a:rPr>
                <a:latin typeface="Courier"/>
              </a:rPr>
              <a:t>        </a:t>
            </a:r>
            <a:br/>
            <a:r>
              <a:rPr>
                <a:latin typeface="Courier"/>
              </a:rPr>
              <a:t>        </a:t>
            </a:r>
            <a:r>
              <a:rPr b="1">
                <a:solidFill>
                  <a:srgbClr val="007020"/>
                </a:solidFill>
                <a:latin typeface="Courier"/>
              </a:rPr>
              <a:t>if</a:t>
            </a:r>
            <a:r>
              <a:rPr>
                <a:latin typeface="Courier"/>
              </a:rPr>
              <a:t> choice </a:t>
            </a:r>
            <a:r>
              <a:rPr b="1">
                <a:solidFill>
                  <a:srgbClr val="007020"/>
                </a:solidFill>
                <a:latin typeface="Courier"/>
              </a:rPr>
              <a:t>not</a:t>
            </a:r>
            <a:r>
              <a:rPr>
                <a:latin typeface="Courier"/>
              </a:rPr>
              <a:t> </a:t>
            </a:r>
            <a:r>
              <a:rPr b="1">
                <a:solidFill>
                  <a:srgbClr val="007020"/>
                </a:solidFill>
                <a:latin typeface="Courier"/>
              </a:rPr>
              <a:t>in</a:t>
            </a:r>
            <a:r>
              <a:rPr>
                <a:latin typeface="Courier"/>
              </a:rPr>
              <a:t> [</a:t>
            </a:r>
            <a:r>
              <a:rPr>
                <a:solidFill>
                  <a:srgbClr val="4070A0"/>
                </a:solidFill>
                <a:latin typeface="Courier"/>
              </a:rPr>
              <a:t>'Y'</a:t>
            </a:r>
            <a:r>
              <a:rPr>
                <a:latin typeface="Courier"/>
              </a:rPr>
              <a:t>,</a:t>
            </a:r>
            <a:r>
              <a:rPr>
                <a:solidFill>
                  <a:srgbClr val="4070A0"/>
                </a:solidFill>
                <a:latin typeface="Courier"/>
              </a:rPr>
              <a:t>'N'</a:t>
            </a:r>
            <a:r>
              <a:rPr>
                <a:latin typeface="Courier"/>
              </a:rPr>
              <a:t>]:</a:t>
            </a:r>
            <a:br/>
            <a:r>
              <a:rPr>
                <a:latin typeface="Courier"/>
              </a:rPr>
              <a:t>            </a:t>
            </a:r>
            <a:r>
              <a:rPr i="1">
                <a:solidFill>
                  <a:srgbClr val="60A0B0"/>
                </a:solidFill>
                <a:latin typeface="Courier"/>
              </a:rPr>
              <a:t># THIS CLEARS THE CURRENT OUTPUT BELOW THE CELL</a:t>
            </a:r>
            <a:br/>
            <a:r>
              <a:rPr>
                <a:latin typeface="Courier"/>
              </a:rPr>
              <a:t>            clear_output()</a:t>
            </a:r>
            <a:br/>
            <a:r>
              <a:rPr>
                <a:latin typeface="Courier"/>
              </a:rPr>
              <a:t>            </a:t>
            </a:r>
            <a:br/>
            <a:r>
              <a:rPr>
                <a:latin typeface="Courier"/>
              </a:rPr>
              <a:t>            print(</a:t>
            </a:r>
            <a:r>
              <a:rPr>
                <a:solidFill>
                  <a:srgbClr val="4070A0"/>
                </a:solidFill>
                <a:latin typeface="Courier"/>
              </a:rPr>
              <a:t>"Sorry, I didn't understand. Please make sure to choose Y or N."</a:t>
            </a:r>
            <a:r>
              <a:rPr>
                <a:latin typeface="Courier"/>
              </a:rPr>
              <a:t>)</a:t>
            </a:r>
            <a:br/>
            <a:r>
              <a:rPr>
                <a:latin typeface="Courier"/>
              </a:rPr>
              <a:t>            </a:t>
            </a:r>
            <a:br/>
            <a:r>
              <a:rPr>
                <a:latin typeface="Courier"/>
              </a:rPr>
              <a:t>    </a:t>
            </a:r>
            <a:br/>
            <a:r>
              <a:rPr>
                <a:latin typeface="Courier"/>
              </a:rPr>
              <a:t>    </a:t>
            </a:r>
            <a:r>
              <a:rPr i="1">
                <a:solidFill>
                  <a:srgbClr val="60A0B0"/>
                </a:solidFill>
                <a:latin typeface="Courier"/>
              </a:rPr>
              <a:t># Optionally you can clear everything after running the function</a:t>
            </a:r>
            <a:br/>
            <a:r>
              <a:rPr>
                <a:latin typeface="Courier"/>
              </a:rPr>
              <a:t>    </a:t>
            </a:r>
            <a:r>
              <a:rPr i="1">
                <a:solidFill>
                  <a:srgbClr val="60A0B0"/>
                </a:solidFill>
                <a:latin typeface="Courier"/>
              </a:rPr>
              <a:t># clear_output()</a:t>
            </a:r>
            <a:br/>
            <a:r>
              <a:rPr>
                <a:latin typeface="Courier"/>
              </a:rPr>
              <a:t>    </a:t>
            </a:r>
            <a:br/>
            <a:r>
              <a:rPr>
                <a:latin typeface="Courier"/>
              </a:rPr>
              <a:t>    </a:t>
            </a:r>
            <a:r>
              <a:rPr b="1">
                <a:solidFill>
                  <a:srgbClr val="007020"/>
                </a:solidFill>
                <a:latin typeface="Courier"/>
              </a:rPr>
              <a:t>if</a:t>
            </a:r>
            <a:r>
              <a:rPr>
                <a:latin typeface="Courier"/>
              </a:rPr>
              <a:t> choice </a:t>
            </a:r>
            <a:r>
              <a:rPr>
                <a:solidFill>
                  <a:srgbClr val="666666"/>
                </a:solidFill>
                <a:latin typeface="Courier"/>
              </a:rPr>
              <a:t>==</a:t>
            </a:r>
            <a:r>
              <a:rPr>
                <a:latin typeface="Courier"/>
              </a:rPr>
              <a:t> </a:t>
            </a:r>
            <a:r>
              <a:rPr>
                <a:solidFill>
                  <a:srgbClr val="4070A0"/>
                </a:solidFill>
                <a:latin typeface="Courier"/>
              </a:rPr>
              <a:t>"Y"</a:t>
            </a:r>
            <a:r>
              <a:rPr>
                <a:latin typeface="Courier"/>
              </a:rPr>
              <a:t>:</a:t>
            </a:r>
            <a:br/>
            <a:r>
              <a:rPr>
                <a:latin typeface="Courier"/>
              </a:rPr>
              <a:t>        </a:t>
            </a:r>
            <a:r>
              <a:rPr i="1">
                <a:solidFill>
                  <a:srgbClr val="60A0B0"/>
                </a:solidFill>
                <a:latin typeface="Courier"/>
              </a:rPr>
              <a:t># Game is still on</a:t>
            </a:r>
            <a:br/>
            <a:r>
              <a:rPr>
                <a:latin typeface="Courier"/>
              </a:rPr>
              <a:t>        </a:t>
            </a:r>
            <a:r>
              <a:rPr b="1">
                <a:solidFill>
                  <a:srgbClr val="007020"/>
                </a:solidFill>
                <a:latin typeface="Courier"/>
              </a:rPr>
              <a:t>return</a:t>
            </a:r>
            <a:r>
              <a:rPr>
                <a:latin typeface="Courier"/>
              </a:rPr>
              <a:t> </a:t>
            </a:r>
            <a:r>
              <a:rPr>
                <a:solidFill>
                  <a:srgbClr val="19177C"/>
                </a:solidFill>
                <a:latin typeface="Courier"/>
              </a:rPr>
              <a:t>True</a:t>
            </a:r>
            <a:br/>
            <a:r>
              <a:rPr>
                <a:latin typeface="Courier"/>
              </a:rPr>
              <a:t>    </a:t>
            </a:r>
            <a:r>
              <a:rPr b="1">
                <a:solidFill>
                  <a:srgbClr val="007020"/>
                </a:solidFill>
                <a:latin typeface="Courier"/>
              </a:rPr>
              <a:t>else</a:t>
            </a:r>
            <a:r>
              <a:rPr>
                <a:latin typeface="Courier"/>
              </a:rPr>
              <a:t>:</a:t>
            </a:r>
            <a:br/>
            <a:r>
              <a:rPr>
                <a:latin typeface="Courier"/>
              </a:rPr>
              <a:t>        </a:t>
            </a:r>
            <a:r>
              <a:rPr i="1">
                <a:solidFill>
                  <a:srgbClr val="60A0B0"/>
                </a:solidFill>
                <a:latin typeface="Courier"/>
              </a:rPr>
              <a:t># Game is over</a:t>
            </a:r>
            <a:br/>
            <a:r>
              <a:rPr>
                <a:latin typeface="Courier"/>
              </a:rPr>
              <a:t>        </a:t>
            </a:r>
            <a:r>
              <a:rPr b="1">
                <a:solidFill>
                  <a:srgbClr val="007020"/>
                </a:solidFill>
                <a:latin typeface="Courier"/>
              </a:rPr>
              <a:t>return</a:t>
            </a:r>
            <a:r>
              <a:rPr>
                <a:latin typeface="Courier"/>
              </a:rPr>
              <a:t> </a:t>
            </a:r>
            <a:r>
              <a:rPr>
                <a:solidFill>
                  <a:srgbClr val="19177C"/>
                </a:solidFill>
                <a:latin typeface="Courier"/>
              </a:rPr>
              <a:t>False</a:t>
            </a:r>
          </a:p>
          <a:p>
            <a:pPr lvl="0" indent="0" marL="0">
              <a:buNone/>
            </a:pPr>
            <a:r>
              <a:rPr b="1"/>
              <a:t>Game Logic All Together</a:t>
            </a:r>
          </a:p>
          <a:p>
            <a:pPr lvl="0" indent="0">
              <a:buNone/>
            </a:pPr>
            <a:r>
              <a:rPr i="1">
                <a:solidFill>
                  <a:srgbClr val="60A0B0"/>
                </a:solidFill>
                <a:latin typeface="Courier"/>
              </a:rPr>
              <a:t># Variable to keep game playing</a:t>
            </a:r>
            <a:br/>
            <a:r>
              <a:rPr>
                <a:latin typeface="Courier"/>
              </a:rPr>
              <a:t>game_on </a:t>
            </a:r>
            <a:r>
              <a:rPr>
                <a:solidFill>
                  <a:srgbClr val="666666"/>
                </a:solidFill>
                <a:latin typeface="Courier"/>
              </a:rPr>
              <a:t>=</a:t>
            </a:r>
            <a:r>
              <a:rPr>
                <a:latin typeface="Courier"/>
              </a:rPr>
              <a:t> </a:t>
            </a:r>
            <a:r>
              <a:rPr>
                <a:solidFill>
                  <a:srgbClr val="19177C"/>
                </a:solidFill>
                <a:latin typeface="Courier"/>
              </a:rPr>
              <a:t>True</a:t>
            </a:r>
            <a:br/>
            <a:br/>
            <a:r>
              <a:rPr i="1">
                <a:solidFill>
                  <a:srgbClr val="60A0B0"/>
                </a:solidFill>
                <a:latin typeface="Courier"/>
              </a:rPr>
              <a:t># First Game List</a:t>
            </a:r>
            <a:br/>
            <a:r>
              <a:rPr>
                <a:latin typeface="Courier"/>
              </a:rPr>
              <a:t>game_list </a:t>
            </a:r>
            <a:r>
              <a:rPr>
                <a:solidFill>
                  <a:srgbClr val="666666"/>
                </a:solidFill>
                <a:latin typeface="Courier"/>
              </a:rPr>
              <a:t>=</a:t>
            </a:r>
            <a:r>
              <a:rPr>
                <a:latin typeface="Courier"/>
              </a:rPr>
              <a:t> [</a:t>
            </a:r>
            <a:r>
              <a:rPr>
                <a:solidFill>
                  <a:srgbClr val="40A070"/>
                </a:solidFill>
                <a:latin typeface="Courier"/>
              </a:rPr>
              <a:t>0</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a:t>
            </a:r>
            <a:br/>
            <a:br/>
            <a:br/>
            <a:br/>
            <a:r>
              <a:rPr b="1">
                <a:solidFill>
                  <a:srgbClr val="007020"/>
                </a:solidFill>
                <a:latin typeface="Courier"/>
              </a:rPr>
              <a:t>while</a:t>
            </a:r>
            <a:r>
              <a:rPr>
                <a:latin typeface="Courier"/>
              </a:rPr>
              <a:t> game_on:</a:t>
            </a:r>
            <a:br/>
            <a:r>
              <a:rPr>
                <a:latin typeface="Courier"/>
              </a:rPr>
              <a:t>    </a:t>
            </a:r>
            <a:br/>
            <a:r>
              <a:rPr>
                <a:latin typeface="Courier"/>
              </a:rPr>
              <a:t>    </a:t>
            </a:r>
            <a:r>
              <a:rPr i="1">
                <a:solidFill>
                  <a:srgbClr val="60A0B0"/>
                </a:solidFill>
                <a:latin typeface="Courier"/>
              </a:rPr>
              <a:t># Clear any historical output and show the game list</a:t>
            </a:r>
            <a:br/>
            <a:r>
              <a:rPr>
                <a:latin typeface="Courier"/>
              </a:rPr>
              <a:t>    clear_output()</a:t>
            </a:r>
            <a:br/>
            <a:r>
              <a:rPr>
                <a:latin typeface="Courier"/>
              </a:rPr>
              <a:t>    display_game(game_list)</a:t>
            </a:r>
            <a:br/>
            <a:r>
              <a:rPr>
                <a:latin typeface="Courier"/>
              </a:rPr>
              <a:t>    </a:t>
            </a:r>
            <a:br/>
            <a:r>
              <a:rPr>
                <a:latin typeface="Courier"/>
              </a:rPr>
              <a:t>    </a:t>
            </a:r>
            <a:r>
              <a:rPr i="1">
                <a:solidFill>
                  <a:srgbClr val="60A0B0"/>
                </a:solidFill>
                <a:latin typeface="Courier"/>
              </a:rPr>
              <a:t># Have player choose position</a:t>
            </a:r>
            <a:br/>
            <a:r>
              <a:rPr>
                <a:latin typeface="Courier"/>
              </a:rPr>
              <a:t>    position </a:t>
            </a:r>
            <a:r>
              <a:rPr>
                <a:solidFill>
                  <a:srgbClr val="666666"/>
                </a:solidFill>
                <a:latin typeface="Courier"/>
              </a:rPr>
              <a:t>=</a:t>
            </a:r>
            <a:r>
              <a:rPr>
                <a:latin typeface="Courier"/>
              </a:rPr>
              <a:t> position_choice()</a:t>
            </a:r>
            <a:br/>
            <a:r>
              <a:rPr>
                <a:latin typeface="Courier"/>
              </a:rPr>
              <a:t>    </a:t>
            </a:r>
            <a:br/>
            <a:r>
              <a:rPr>
                <a:latin typeface="Courier"/>
              </a:rPr>
              <a:t>    </a:t>
            </a:r>
            <a:r>
              <a:rPr i="1">
                <a:solidFill>
                  <a:srgbClr val="60A0B0"/>
                </a:solidFill>
                <a:latin typeface="Courier"/>
              </a:rPr>
              <a:t># Rewrite that position and update game_list</a:t>
            </a:r>
            <a:br/>
            <a:r>
              <a:rPr>
                <a:latin typeface="Courier"/>
              </a:rPr>
              <a:t>    game_list </a:t>
            </a:r>
            <a:r>
              <a:rPr>
                <a:solidFill>
                  <a:srgbClr val="666666"/>
                </a:solidFill>
                <a:latin typeface="Courier"/>
              </a:rPr>
              <a:t>=</a:t>
            </a:r>
            <a:r>
              <a:rPr>
                <a:latin typeface="Courier"/>
              </a:rPr>
              <a:t> replacement_choice(game_list,position)</a:t>
            </a:r>
            <a:br/>
            <a:r>
              <a:rPr>
                <a:latin typeface="Courier"/>
              </a:rPr>
              <a:t>    </a:t>
            </a:r>
            <a:br/>
            <a:r>
              <a:rPr>
                <a:latin typeface="Courier"/>
              </a:rPr>
              <a:t>    </a:t>
            </a:r>
            <a:r>
              <a:rPr i="1">
                <a:solidFill>
                  <a:srgbClr val="60A0B0"/>
                </a:solidFill>
                <a:latin typeface="Courier"/>
              </a:rPr>
              <a:t># Clear Screen and show the updated game list</a:t>
            </a:r>
            <a:br/>
            <a:r>
              <a:rPr>
                <a:latin typeface="Courier"/>
              </a:rPr>
              <a:t>    clear_output()</a:t>
            </a:r>
            <a:br/>
            <a:r>
              <a:rPr>
                <a:latin typeface="Courier"/>
              </a:rPr>
              <a:t>    display_game(game_list)</a:t>
            </a:r>
            <a:br/>
            <a:r>
              <a:rPr>
                <a:latin typeface="Courier"/>
              </a:rPr>
              <a:t>    </a:t>
            </a:r>
            <a:br/>
            <a:r>
              <a:rPr>
                <a:latin typeface="Courier"/>
              </a:rPr>
              <a:t>    </a:t>
            </a:r>
            <a:r>
              <a:rPr i="1">
                <a:solidFill>
                  <a:srgbClr val="60A0B0"/>
                </a:solidFill>
                <a:latin typeface="Courier"/>
              </a:rPr>
              <a:t># Ask if you want to keep playing</a:t>
            </a:r>
            <a:br/>
            <a:r>
              <a:rPr>
                <a:latin typeface="Courier"/>
              </a:rPr>
              <a:t>    game_on </a:t>
            </a:r>
            <a:r>
              <a:rPr>
                <a:solidFill>
                  <a:srgbClr val="666666"/>
                </a:solidFill>
                <a:latin typeface="Courier"/>
              </a:rPr>
              <a:t>=</a:t>
            </a:r>
            <a:r>
              <a:rPr>
                <a:latin typeface="Courier"/>
              </a:rPr>
              <a:t> gameon_choice()</a:t>
            </a:r>
            <a:br/>
            <a:r>
              <a:rPr>
                <a:latin typeface="Courier"/>
              </a:rPr>
              <a:t>    </a:t>
            </a:r>
          </a:p>
          <a:p>
            <a:pPr lvl="0" indent="0">
              <a:buNone/>
            </a:pPr>
            <a:r>
              <a:rPr>
                <a:latin typeface="Courier"/>
              </a:rPr>
              <a:t>Here is the current list
['34', 1, 'new value']
Would you like to keep playing? Y or N N</a:t>
            </a:r>
          </a:p>
          <a:p>
            <a:pPr lvl="0" indent="0" marL="0">
              <a:buNone/>
            </a:pPr>
            <a:r>
              <a:rPr b="1"/>
              <a:t>Great work! You now have an understanding of bringing functions and loop logics together to build a simple game. This will be expanded upon in the Milestone project!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2022-04-22T22:37:57Z</dcterms:created>
  <dcterms:modified xsi:type="dcterms:W3CDTF">2022-04-22T22:37:57Z</dcterms:modified>
</cp:coreProperties>
</file>

<file path=docProps/custom.xml><?xml version="1.0" encoding="utf-8"?>
<Properties xmlns="http://schemas.openxmlformats.org/officeDocument/2006/custom-properties" xmlns:vt="http://schemas.openxmlformats.org/officeDocument/2006/docPropsVTypes"/>
</file>