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Dictionaries (Woordenboeken)</a:t>
            </a:r>
          </a:p>
        </p:txBody>
      </p:sp>
      <p:sp>
        <p:nvSpPr>
          <p:cNvPr id="3" name="Content Placeholder 2"/>
          <p:cNvSpPr>
            <a:spLocks noGrp="1"/>
          </p:cNvSpPr>
          <p:nvPr>
            <p:ph idx="1"/>
          </p:nvPr>
        </p:nvSpPr>
        <p:spPr/>
        <p:txBody>
          <a:bodyPr/>
          <a:lstStyle/>
          <a:p>
            <a:pPr lvl="0" indent="0" marL="0">
              <a:buNone/>
            </a:pPr>
            <a:r>
              <a:rPr/>
              <a:t>We hebben geleerd over </a:t>
            </a:r>
            <a:r>
              <a:rPr i="1"/>
              <a:t>sequencen</a:t>
            </a:r>
            <a:r>
              <a:rPr/>
              <a:t> in Python, maar nu gaan we een versnelling hoger schakelen (switchen) en leren over </a:t>
            </a:r>
            <a:r>
              <a:rPr i="1"/>
              <a:t>mappings toewijzingen)</a:t>
            </a:r>
            <a:r>
              <a:rPr/>
              <a:t> in Python. Als u bekend bent met andere talen, kunt u deze dictionaries zien als ‘hash-tabellen’.</a:t>
            </a:r>
          </a:p>
          <a:p>
            <a:pPr lvl="0" indent="0" marL="0">
              <a:buNone/>
            </a:pPr>
            <a:r>
              <a:rPr/>
              <a:t>Dit gedeelte dient als een korte inleiding tot woordenboeken en bestaat uit:</a:t>
            </a:r>
          </a:p>
          <a:p>
            <a:pPr lvl="0" indent="0">
              <a:buNone/>
            </a:pPr>
            <a:r>
              <a:rPr>
                <a:latin typeface="Courier"/>
              </a:rPr>
              <a:t> 1.) Een dictionary bouwen
 2.) Objecten openen vanuit een dictionary
 3.) Geneste dictionaries
 4.) Basis-dictionary-methoden</a:t>
            </a:r>
          </a:p>
          <a:p>
            <a:pPr lvl="0" indent="0" marL="0">
              <a:buNone/>
            </a:pPr>
            <a:r>
              <a:rPr/>
              <a:t>Dus wat zijn mappings? Mappings zijn een verzameling objecten die worden opgeslagen door een </a:t>
            </a:r>
            <a:r>
              <a:rPr i="1"/>
              <a:t>key (sleutel)</a:t>
            </a:r>
            <a:r>
              <a:rPr/>
              <a:t>, in tegenstelling tot een reeks/sequence die objecten opslaat op hun relatieve positie. Dit is een belangrijk onderscheid, aangezien toewijzingen de volgorde niet behouden omdat ze objecten hebben die zijn gedefinieerd door een sleutel.</a:t>
            </a:r>
          </a:p>
          <a:p>
            <a:pPr lvl="0" indent="0" marL="0">
              <a:buNone/>
            </a:pPr>
            <a:r>
              <a:rPr/>
              <a:t>Een Python-dictionary bestaat uit een key (sleutel) en vervolgens een bijbehorende value (waarde). Die waarde kan bijna elk Python-object zijn.</a:t>
            </a:r>
          </a:p>
          <a:p>
            <a:pPr lvl="0" indent="0" marL="0">
              <a:spcBef>
                <a:spcPts val="3000"/>
              </a:spcBef>
              <a:buNone/>
            </a:pPr>
            <a:r>
              <a:rPr b="1"/>
              <a:t>Een dictionary/woordenboek aanmaken</a:t>
            </a:r>
          </a:p>
          <a:p>
            <a:pPr lvl="0" indent="0" marL="0">
              <a:buNone/>
            </a:pPr>
            <a:r>
              <a:rPr/>
              <a:t>Laten we eens kijken hoe we woordenboeken kunnen aanmaken om een beter begrip te krijgen van hoe ze werken!</a:t>
            </a:r>
          </a:p>
          <a:p>
            <a:pPr lvl="0" indent="0">
              <a:buNone/>
            </a:pPr>
            <a:r>
              <a:rPr i="1">
                <a:solidFill>
                  <a:srgbClr val="60A0B0"/>
                </a:solidFill>
                <a:latin typeface="Courier"/>
              </a:rPr>
              <a:t># Maak een dictionary/woordenboek met {} en : om een sleutel en een waarde aan te duiden</a:t>
            </a:r>
            <a:br/>
            <a:r>
              <a:rPr>
                <a:latin typeface="Courier"/>
              </a:rPr>
              <a:t>my_dict </a:t>
            </a:r>
            <a:r>
              <a:rPr>
                <a:solidFill>
                  <a:srgbClr val="666666"/>
                </a:solidFill>
                <a:latin typeface="Courier"/>
              </a:rPr>
              <a:t>=</a:t>
            </a:r>
            <a:r>
              <a:rPr>
                <a:latin typeface="Courier"/>
              </a:rPr>
              <a:t> {</a:t>
            </a:r>
            <a:r>
              <a:rPr>
                <a:solidFill>
                  <a:srgbClr val="4070A0"/>
                </a:solidFill>
                <a:latin typeface="Courier"/>
              </a:rPr>
              <a:t>'key1'</a:t>
            </a:r>
            <a:r>
              <a:rPr>
                <a:latin typeface="Courier"/>
              </a:rPr>
              <a:t>:</a:t>
            </a:r>
            <a:r>
              <a:rPr>
                <a:solidFill>
                  <a:srgbClr val="4070A0"/>
                </a:solidFill>
                <a:latin typeface="Courier"/>
              </a:rPr>
              <a:t>'value1'</a:t>
            </a:r>
            <a:r>
              <a:rPr>
                <a:latin typeface="Courier"/>
              </a:rPr>
              <a:t>,</a:t>
            </a:r>
            <a:r>
              <a:rPr>
                <a:solidFill>
                  <a:srgbClr val="4070A0"/>
                </a:solidFill>
                <a:latin typeface="Courier"/>
              </a:rPr>
              <a:t>'key2'</a:t>
            </a:r>
            <a:r>
              <a:rPr>
                <a:latin typeface="Courier"/>
              </a:rPr>
              <a:t>:</a:t>
            </a:r>
            <a:r>
              <a:rPr>
                <a:solidFill>
                  <a:srgbClr val="4070A0"/>
                </a:solidFill>
                <a:latin typeface="Courier"/>
              </a:rPr>
              <a:t>'value2'</a:t>
            </a:r>
            <a:r>
              <a:rPr>
                <a:latin typeface="Courier"/>
              </a:rPr>
              <a:t>}</a:t>
            </a:r>
          </a:p>
          <a:p>
            <a:pPr lvl="0" indent="0">
              <a:buNone/>
            </a:pPr>
            <a:r>
              <a:rPr i="1">
                <a:solidFill>
                  <a:srgbClr val="60A0B0"/>
                </a:solidFill>
                <a:latin typeface="Courier"/>
              </a:rPr>
              <a:t># Roep values (waarden) met hun key (sleutel)</a:t>
            </a:r>
            <a:br/>
            <a:r>
              <a:rPr>
                <a:latin typeface="Courier"/>
              </a:rPr>
              <a:t>my_dict[</a:t>
            </a:r>
            <a:r>
              <a:rPr>
                <a:solidFill>
                  <a:srgbClr val="4070A0"/>
                </a:solidFill>
                <a:latin typeface="Courier"/>
              </a:rPr>
              <a:t>'key2'</a:t>
            </a:r>
            <a:r>
              <a:rPr>
                <a:latin typeface="Courier"/>
              </a:rPr>
              <a:t>]</a:t>
            </a:r>
          </a:p>
          <a:p>
            <a:pPr lvl="0" indent="0">
              <a:buNone/>
            </a:pPr>
            <a:r>
              <a:rPr>
                <a:latin typeface="Courier"/>
              </a:rPr>
              <a:t>'value2'</a:t>
            </a:r>
          </a:p>
          <a:p>
            <a:pPr lvl="0" indent="0" marL="0">
              <a:buNone/>
            </a:pPr>
            <a:r>
              <a:rPr/>
              <a:t>Het is belangrijk op te merken dat woordenboeken zeer flexibel zijn in de gegevenstypen die ze kunnen bevatten. Bijvoorbeeld:</a:t>
            </a:r>
          </a:p>
          <a:p>
            <a:pPr lvl="0" indent="0">
              <a:buNone/>
            </a:pPr>
            <a:r>
              <a:rPr>
                <a:latin typeface="Courier"/>
              </a:rPr>
              <a:t>my_dict </a:t>
            </a:r>
            <a:r>
              <a:rPr>
                <a:solidFill>
                  <a:srgbClr val="666666"/>
                </a:solidFill>
                <a:latin typeface="Courier"/>
              </a:rPr>
              <a:t>=</a:t>
            </a:r>
            <a:r>
              <a:rPr>
                <a:latin typeface="Courier"/>
              </a:rPr>
              <a:t> {</a:t>
            </a:r>
            <a:r>
              <a:rPr>
                <a:solidFill>
                  <a:srgbClr val="4070A0"/>
                </a:solidFill>
                <a:latin typeface="Courier"/>
              </a:rPr>
              <a:t>'key1'</a:t>
            </a:r>
            <a:r>
              <a:rPr>
                <a:latin typeface="Courier"/>
              </a:rPr>
              <a:t>:</a:t>
            </a:r>
            <a:r>
              <a:rPr>
                <a:solidFill>
                  <a:srgbClr val="40A070"/>
                </a:solidFill>
                <a:latin typeface="Courier"/>
              </a:rPr>
              <a:t>123</a:t>
            </a:r>
            <a:r>
              <a:rPr>
                <a:latin typeface="Courier"/>
              </a:rPr>
              <a:t>,</a:t>
            </a:r>
            <a:r>
              <a:rPr>
                <a:solidFill>
                  <a:srgbClr val="4070A0"/>
                </a:solidFill>
                <a:latin typeface="Courier"/>
              </a:rPr>
              <a:t>'key2'</a:t>
            </a:r>
            <a:r>
              <a:rPr>
                <a:latin typeface="Courier"/>
              </a:rPr>
              <a:t>:[</a:t>
            </a:r>
            <a:r>
              <a:rPr>
                <a:solidFill>
                  <a:srgbClr val="40A070"/>
                </a:solidFill>
                <a:latin typeface="Courier"/>
              </a:rPr>
              <a:t>12</a:t>
            </a:r>
            <a:r>
              <a:rPr>
                <a:latin typeface="Courier"/>
              </a:rPr>
              <a:t>,</a:t>
            </a:r>
            <a:r>
              <a:rPr>
                <a:solidFill>
                  <a:srgbClr val="40A070"/>
                </a:solidFill>
                <a:latin typeface="Courier"/>
              </a:rPr>
              <a:t>23</a:t>
            </a:r>
            <a:r>
              <a:rPr>
                <a:latin typeface="Courier"/>
              </a:rPr>
              <a:t>,</a:t>
            </a:r>
            <a:r>
              <a:rPr>
                <a:solidFill>
                  <a:srgbClr val="40A070"/>
                </a:solidFill>
                <a:latin typeface="Courier"/>
              </a:rPr>
              <a:t>33</a:t>
            </a:r>
            <a:r>
              <a:rPr>
                <a:latin typeface="Courier"/>
              </a:rPr>
              <a:t>],</a:t>
            </a:r>
            <a:r>
              <a:rPr>
                <a:solidFill>
                  <a:srgbClr val="4070A0"/>
                </a:solidFill>
                <a:latin typeface="Courier"/>
              </a:rPr>
              <a:t>'key3'</a:t>
            </a:r>
            <a:r>
              <a:rPr>
                <a:latin typeface="Courier"/>
              </a:rPr>
              <a:t>:[</a:t>
            </a:r>
            <a:r>
              <a:rPr>
                <a:solidFill>
                  <a:srgbClr val="4070A0"/>
                </a:solidFill>
                <a:latin typeface="Courier"/>
              </a:rPr>
              <a:t>'item0'</a:t>
            </a:r>
            <a:r>
              <a:rPr>
                <a:latin typeface="Courier"/>
              </a:rPr>
              <a:t>,</a:t>
            </a:r>
            <a:r>
              <a:rPr>
                <a:solidFill>
                  <a:srgbClr val="4070A0"/>
                </a:solidFill>
                <a:latin typeface="Courier"/>
              </a:rPr>
              <a:t>'item1'</a:t>
            </a:r>
            <a:r>
              <a:rPr>
                <a:latin typeface="Courier"/>
              </a:rPr>
              <a:t>,</a:t>
            </a:r>
            <a:r>
              <a:rPr>
                <a:solidFill>
                  <a:srgbClr val="4070A0"/>
                </a:solidFill>
                <a:latin typeface="Courier"/>
              </a:rPr>
              <a:t>'item2'</a:t>
            </a:r>
            <a:r>
              <a:rPr>
                <a:latin typeface="Courier"/>
              </a:rPr>
              <a:t>]}</a:t>
            </a:r>
          </a:p>
          <a:p>
            <a:pPr lvl="0" indent="0">
              <a:buNone/>
            </a:pPr>
            <a:r>
              <a:rPr i="1">
                <a:solidFill>
                  <a:srgbClr val="60A0B0"/>
                </a:solidFill>
                <a:latin typeface="Courier"/>
              </a:rPr>
              <a:t># Laten we items uit het woordenboek accessen</a:t>
            </a:r>
            <a:br/>
            <a:r>
              <a:rPr>
                <a:latin typeface="Courier"/>
              </a:rPr>
              <a:t>my_dict[</a:t>
            </a:r>
            <a:r>
              <a:rPr>
                <a:solidFill>
                  <a:srgbClr val="4070A0"/>
                </a:solidFill>
                <a:latin typeface="Courier"/>
              </a:rPr>
              <a:t>'key3'</a:t>
            </a:r>
            <a:r>
              <a:rPr>
                <a:latin typeface="Courier"/>
              </a:rPr>
              <a:t>]</a:t>
            </a:r>
          </a:p>
          <a:p>
            <a:pPr lvl="0" indent="0">
              <a:buNone/>
            </a:pPr>
            <a:r>
              <a:rPr>
                <a:latin typeface="Courier"/>
              </a:rPr>
              <a:t>['item0', 'item1', 'item2']</a:t>
            </a:r>
          </a:p>
          <a:p>
            <a:pPr lvl="0" indent="0">
              <a:buNone/>
            </a:pPr>
            <a:r>
              <a:rPr i="1">
                <a:solidFill>
                  <a:srgbClr val="60A0B0"/>
                </a:solidFill>
                <a:latin typeface="Courier"/>
              </a:rPr>
              <a:t># Kan een index aanroepen op die value (waarde)</a:t>
            </a:r>
            <a:br/>
            <a:r>
              <a:rPr>
                <a:latin typeface="Courier"/>
              </a:rPr>
              <a:t>my_dict[</a:t>
            </a:r>
            <a:r>
              <a:rPr>
                <a:solidFill>
                  <a:srgbClr val="4070A0"/>
                </a:solidFill>
                <a:latin typeface="Courier"/>
              </a:rPr>
              <a:t>'key3'</a:t>
            </a:r>
            <a:r>
              <a:rPr>
                <a:latin typeface="Courier"/>
              </a:rPr>
              <a:t>][</a:t>
            </a:r>
            <a:r>
              <a:rPr>
                <a:solidFill>
                  <a:srgbClr val="40A070"/>
                </a:solidFill>
                <a:latin typeface="Courier"/>
              </a:rPr>
              <a:t>0</a:t>
            </a:r>
            <a:r>
              <a:rPr>
                <a:latin typeface="Courier"/>
              </a:rPr>
              <a:t>]</a:t>
            </a:r>
          </a:p>
          <a:p>
            <a:pPr lvl="0" indent="0">
              <a:buNone/>
            </a:pPr>
            <a:r>
              <a:rPr>
                <a:latin typeface="Courier"/>
              </a:rPr>
              <a:t>'item0'</a:t>
            </a:r>
          </a:p>
          <a:p>
            <a:pPr lvl="0" indent="0">
              <a:buNone/>
            </a:pPr>
            <a:r>
              <a:rPr i="1">
                <a:solidFill>
                  <a:srgbClr val="60A0B0"/>
                </a:solidFill>
                <a:latin typeface="Courier"/>
              </a:rPr>
              <a:t># Kan dan zelfs methoden op die value (waarde) aanroepen</a:t>
            </a:r>
            <a:br/>
            <a:r>
              <a:rPr>
                <a:latin typeface="Courier"/>
              </a:rPr>
              <a:t>my_dict[</a:t>
            </a:r>
            <a:r>
              <a:rPr>
                <a:solidFill>
                  <a:srgbClr val="4070A0"/>
                </a:solidFill>
                <a:latin typeface="Courier"/>
              </a:rPr>
              <a:t>'key3'</a:t>
            </a:r>
            <a:r>
              <a:rPr>
                <a:latin typeface="Courier"/>
              </a:rPr>
              <a:t>][</a:t>
            </a:r>
            <a:r>
              <a:rPr>
                <a:solidFill>
                  <a:srgbClr val="40A070"/>
                </a:solidFill>
                <a:latin typeface="Courier"/>
              </a:rPr>
              <a:t>0</a:t>
            </a:r>
            <a:r>
              <a:rPr>
                <a:latin typeface="Courier"/>
              </a:rPr>
              <a:t>].upper()</a:t>
            </a:r>
          </a:p>
          <a:p>
            <a:pPr lvl="0" indent="0">
              <a:buNone/>
            </a:pPr>
            <a:r>
              <a:rPr>
                <a:latin typeface="Courier"/>
              </a:rPr>
              <a:t>'ITEM0'</a:t>
            </a:r>
          </a:p>
          <a:p>
            <a:pPr lvl="0" indent="0" marL="0">
              <a:buNone/>
            </a:pPr>
            <a:r>
              <a:rPr/>
              <a:t>We kunnen ook invloed hebben op de waarden van een sleutel. Bijvoorbeeld:</a:t>
            </a:r>
          </a:p>
          <a:p>
            <a:pPr lvl="0" indent="0">
              <a:buNone/>
            </a:pPr>
            <a:r>
              <a:rPr>
                <a:latin typeface="Courier"/>
              </a:rPr>
              <a:t>my_dict[</a:t>
            </a:r>
            <a:r>
              <a:rPr>
                <a:solidFill>
                  <a:srgbClr val="4070A0"/>
                </a:solidFill>
                <a:latin typeface="Courier"/>
              </a:rPr>
              <a:t>'key1'</a:t>
            </a:r>
            <a:r>
              <a:rPr>
                <a:latin typeface="Courier"/>
              </a:rPr>
              <a:t>]</a:t>
            </a:r>
          </a:p>
          <a:p>
            <a:pPr lvl="0" indent="0">
              <a:buNone/>
            </a:pPr>
            <a:r>
              <a:rPr>
                <a:latin typeface="Courier"/>
              </a:rPr>
              <a:t>123</a:t>
            </a:r>
          </a:p>
          <a:p>
            <a:pPr lvl="0" indent="0">
              <a:buNone/>
            </a:pPr>
            <a:r>
              <a:rPr i="1">
                <a:solidFill>
                  <a:srgbClr val="60A0B0"/>
                </a:solidFill>
                <a:latin typeface="Courier"/>
              </a:rPr>
              <a:t># Trek 123 af van de value (waarde)</a:t>
            </a:r>
            <a:br/>
            <a:r>
              <a:rPr>
                <a:latin typeface="Courier"/>
              </a:rPr>
              <a:t>my_dict[</a:t>
            </a:r>
            <a:r>
              <a:rPr>
                <a:solidFill>
                  <a:srgbClr val="4070A0"/>
                </a:solidFill>
                <a:latin typeface="Courier"/>
              </a:rPr>
              <a:t>'key1'</a:t>
            </a:r>
            <a:r>
              <a:rPr>
                <a:latin typeface="Courier"/>
              </a:rPr>
              <a:t>] </a:t>
            </a:r>
            <a:r>
              <a:rPr>
                <a:solidFill>
                  <a:srgbClr val="666666"/>
                </a:solidFill>
                <a:latin typeface="Courier"/>
              </a:rPr>
              <a:t>=</a:t>
            </a:r>
            <a:r>
              <a:rPr>
                <a:latin typeface="Courier"/>
              </a:rPr>
              <a:t> my_dict[</a:t>
            </a:r>
            <a:r>
              <a:rPr>
                <a:solidFill>
                  <a:srgbClr val="4070A0"/>
                </a:solidFill>
                <a:latin typeface="Courier"/>
              </a:rPr>
              <a:t>'key1'</a:t>
            </a:r>
            <a:r>
              <a:rPr>
                <a:latin typeface="Courier"/>
              </a:rPr>
              <a:t>] </a:t>
            </a:r>
            <a:r>
              <a:rPr>
                <a:solidFill>
                  <a:srgbClr val="666666"/>
                </a:solidFill>
                <a:latin typeface="Courier"/>
              </a:rPr>
              <a:t>-</a:t>
            </a:r>
            <a:r>
              <a:rPr>
                <a:latin typeface="Courier"/>
              </a:rPr>
              <a:t> </a:t>
            </a:r>
            <a:r>
              <a:rPr>
                <a:solidFill>
                  <a:srgbClr val="40A070"/>
                </a:solidFill>
                <a:latin typeface="Courier"/>
              </a:rPr>
              <a:t>123</a:t>
            </a:r>
          </a:p>
          <a:p>
            <a:pPr lvl="0" indent="0">
              <a:buNone/>
            </a:pPr>
            <a:r>
              <a:rPr i="1">
                <a:solidFill>
                  <a:srgbClr val="60A0B0"/>
                </a:solidFill>
                <a:latin typeface="Courier"/>
              </a:rPr>
              <a:t>#Controleren</a:t>
            </a:r>
            <a:br/>
            <a:r>
              <a:rPr>
                <a:latin typeface="Courier"/>
              </a:rPr>
              <a:t>my_dict[</a:t>
            </a:r>
            <a:r>
              <a:rPr>
                <a:solidFill>
                  <a:srgbClr val="4070A0"/>
                </a:solidFill>
                <a:latin typeface="Courier"/>
              </a:rPr>
              <a:t>'key1'</a:t>
            </a:r>
            <a:r>
              <a:rPr>
                <a:latin typeface="Courier"/>
              </a:rPr>
              <a:t>]</a:t>
            </a:r>
          </a:p>
          <a:p>
            <a:pPr lvl="0" indent="0">
              <a:buNone/>
            </a:pPr>
            <a:r>
              <a:rPr>
                <a:latin typeface="Courier"/>
              </a:rPr>
              <a:t>0</a:t>
            </a:r>
          </a:p>
          <a:p>
            <a:pPr lvl="0" indent="0" marL="0">
              <a:buNone/>
            </a:pPr>
            <a:r>
              <a:rPr/>
              <a:t>Een snelle opmerking, Python heeft een ingebouwde methode om zelf af te trekken of op te tellen (of vermenigvuldigen of delen). We hadden ook += of -= kunnen gebruiken voor de bovenstaande verklaring. Bijvoorbeeld:</a:t>
            </a:r>
          </a:p>
          <a:p>
            <a:pPr lvl="0" indent="0">
              <a:buNone/>
            </a:pPr>
            <a:r>
              <a:rPr i="1">
                <a:solidFill>
                  <a:srgbClr val="60A0B0"/>
                </a:solidFill>
                <a:latin typeface="Courier"/>
              </a:rPr>
              <a:t># Stel het object gelijk aan zichzelf min (-) 123</a:t>
            </a:r>
            <a:br/>
            <a:r>
              <a:rPr>
                <a:latin typeface="Courier"/>
              </a:rPr>
              <a:t>my_dict[</a:t>
            </a:r>
            <a:r>
              <a:rPr>
                <a:solidFill>
                  <a:srgbClr val="4070A0"/>
                </a:solidFill>
                <a:latin typeface="Courier"/>
              </a:rPr>
              <a:t>'key1'</a:t>
            </a:r>
            <a:r>
              <a:rPr>
                <a:latin typeface="Courier"/>
              </a:rPr>
              <a:t>] </a:t>
            </a:r>
            <a:r>
              <a:rPr>
                <a:solidFill>
                  <a:srgbClr val="666666"/>
                </a:solidFill>
                <a:latin typeface="Courier"/>
              </a:rPr>
              <a:t>-=</a:t>
            </a:r>
            <a:r>
              <a:rPr>
                <a:latin typeface="Courier"/>
              </a:rPr>
              <a:t> </a:t>
            </a:r>
            <a:r>
              <a:rPr>
                <a:solidFill>
                  <a:srgbClr val="40A070"/>
                </a:solidFill>
                <a:latin typeface="Courier"/>
              </a:rPr>
              <a:t>123</a:t>
            </a:r>
            <a:br/>
            <a:r>
              <a:rPr>
                <a:latin typeface="Courier"/>
              </a:rPr>
              <a:t>my_dict[</a:t>
            </a:r>
            <a:r>
              <a:rPr>
                <a:solidFill>
                  <a:srgbClr val="4070A0"/>
                </a:solidFill>
                <a:latin typeface="Courier"/>
              </a:rPr>
              <a:t>'key1'</a:t>
            </a:r>
            <a:r>
              <a:rPr>
                <a:latin typeface="Courier"/>
              </a:rPr>
              <a:t>]</a:t>
            </a:r>
          </a:p>
          <a:p>
            <a:pPr lvl="0" indent="0">
              <a:buNone/>
            </a:pPr>
            <a:r>
              <a:rPr>
                <a:latin typeface="Courier"/>
              </a:rPr>
              <a:t>-123</a:t>
            </a:r>
          </a:p>
          <a:p>
            <a:pPr lvl="0" indent="0" marL="0">
              <a:buNone/>
            </a:pPr>
            <a:r>
              <a:rPr/>
              <a:t>We kunnen ook sleutels maken op basis van toewijzing. Als we bijvoorbeeld zouden beginnen met een leeg woordenboek, zouden we er voortdurend aan kunnen toevoegen:</a:t>
            </a:r>
          </a:p>
          <a:p>
            <a:pPr lvl="0" indent="0">
              <a:buNone/>
            </a:pPr>
            <a:r>
              <a:rPr i="1">
                <a:solidFill>
                  <a:srgbClr val="60A0B0"/>
                </a:solidFill>
                <a:latin typeface="Courier"/>
              </a:rPr>
              <a:t># Maak een nieuw dictionary/woordenboek aan</a:t>
            </a:r>
            <a:br/>
            <a:r>
              <a:rPr>
                <a:latin typeface="Courier"/>
              </a:rPr>
              <a:t>d </a:t>
            </a:r>
            <a:r>
              <a:rPr>
                <a:solidFill>
                  <a:srgbClr val="666666"/>
                </a:solidFill>
                <a:latin typeface="Courier"/>
              </a:rPr>
              <a:t>=</a:t>
            </a:r>
            <a:r>
              <a:rPr>
                <a:latin typeface="Courier"/>
              </a:rPr>
              <a:t> {}</a:t>
            </a:r>
          </a:p>
          <a:p>
            <a:pPr lvl="0" indent="0">
              <a:buNone/>
            </a:pPr>
            <a:r>
              <a:rPr i="1">
                <a:solidFill>
                  <a:srgbClr val="60A0B0"/>
                </a:solidFill>
                <a:latin typeface="Courier"/>
              </a:rPr>
              <a:t># Maak een nieuwe sleutel via toewijzing (assignment) aan</a:t>
            </a:r>
            <a:br/>
            <a:r>
              <a:rPr>
                <a:latin typeface="Courier"/>
              </a:rPr>
              <a:t>d[</a:t>
            </a:r>
            <a:r>
              <a:rPr>
                <a:solidFill>
                  <a:srgbClr val="4070A0"/>
                </a:solidFill>
                <a:latin typeface="Courier"/>
              </a:rPr>
              <a:t>'animal'</a:t>
            </a:r>
            <a:r>
              <a:rPr>
                <a:latin typeface="Courier"/>
              </a:rPr>
              <a:t>] </a:t>
            </a:r>
            <a:r>
              <a:rPr>
                <a:solidFill>
                  <a:srgbClr val="666666"/>
                </a:solidFill>
                <a:latin typeface="Courier"/>
              </a:rPr>
              <a:t>=</a:t>
            </a:r>
            <a:r>
              <a:rPr>
                <a:latin typeface="Courier"/>
              </a:rPr>
              <a:t> </a:t>
            </a:r>
            <a:r>
              <a:rPr>
                <a:solidFill>
                  <a:srgbClr val="4070A0"/>
                </a:solidFill>
                <a:latin typeface="Courier"/>
              </a:rPr>
              <a:t>'Dog'</a:t>
            </a:r>
          </a:p>
          <a:p>
            <a:pPr lvl="0" indent="0">
              <a:buNone/>
            </a:pPr>
            <a:r>
              <a:rPr i="1">
                <a:solidFill>
                  <a:srgbClr val="60A0B0"/>
                </a:solidFill>
                <a:latin typeface="Courier"/>
              </a:rPr>
              <a:t># Kan dit met elk object doen</a:t>
            </a:r>
            <a:br/>
            <a:r>
              <a:rPr>
                <a:latin typeface="Courier"/>
              </a:rPr>
              <a:t>d[</a:t>
            </a:r>
            <a:r>
              <a:rPr>
                <a:solidFill>
                  <a:srgbClr val="4070A0"/>
                </a:solidFill>
                <a:latin typeface="Courier"/>
              </a:rPr>
              <a:t>'answer'</a:t>
            </a:r>
            <a:r>
              <a:rPr>
                <a:latin typeface="Courier"/>
              </a:rPr>
              <a:t>] </a:t>
            </a:r>
            <a:r>
              <a:rPr>
                <a:solidFill>
                  <a:srgbClr val="666666"/>
                </a:solidFill>
                <a:latin typeface="Courier"/>
              </a:rPr>
              <a:t>=</a:t>
            </a:r>
            <a:r>
              <a:rPr>
                <a:latin typeface="Courier"/>
              </a:rPr>
              <a:t> </a:t>
            </a:r>
            <a:r>
              <a:rPr>
                <a:solidFill>
                  <a:srgbClr val="40A070"/>
                </a:solidFill>
                <a:latin typeface="Courier"/>
              </a:rPr>
              <a:t>42</a:t>
            </a:r>
          </a:p>
          <a:p>
            <a:pPr lvl="0" indent="0">
              <a:buNone/>
            </a:pPr>
            <a:r>
              <a:rPr i="1">
                <a:solidFill>
                  <a:srgbClr val="60A0B0"/>
                </a:solidFill>
                <a:latin typeface="Courier"/>
              </a:rPr>
              <a:t>#Tonen</a:t>
            </a:r>
            <a:br/>
            <a:r>
              <a:rPr>
                <a:latin typeface="Courier"/>
              </a:rPr>
              <a:t>d</a:t>
            </a:r>
          </a:p>
          <a:p>
            <a:pPr lvl="0" indent="0">
              <a:buNone/>
            </a:pPr>
            <a:r>
              <a:rPr>
                <a:latin typeface="Courier"/>
              </a:rPr>
              <a:t>{'animal': 'Dog', 'answer': 42}</a:t>
            </a:r>
          </a:p>
          <a:p>
            <a:pPr lvl="0" indent="0" marL="0">
              <a:spcBef>
                <a:spcPts val="3000"/>
              </a:spcBef>
              <a:buNone/>
            </a:pPr>
            <a:r>
              <a:rPr b="1"/>
              <a:t>Geneste dictionaries/woordenboeken</a:t>
            </a:r>
          </a:p>
          <a:p>
            <a:pPr lvl="0" indent="0" marL="0">
              <a:buNone/>
            </a:pPr>
            <a:r>
              <a:rPr/>
              <a:t>Hopelijk begin je te zien hoe krachtig Python is met zijn flexibiliteit om objecten te nesten en methoden erop aan te roepen. Laten we een woordenboek bekijken dat in een woordenboek is genest:</a:t>
            </a:r>
          </a:p>
          <a:p>
            <a:pPr lvl="0" indent="0">
              <a:buNone/>
            </a:pPr>
            <a:r>
              <a:rPr i="1">
                <a:solidFill>
                  <a:srgbClr val="60A0B0"/>
                </a:solidFill>
                <a:latin typeface="Courier"/>
              </a:rPr>
              <a:t># Woordenboek genest in een woordenboek genest in een woordenboek</a:t>
            </a:r>
            <a:br/>
            <a:r>
              <a:rPr>
                <a:latin typeface="Courier"/>
              </a:rPr>
              <a:t>d </a:t>
            </a:r>
            <a:r>
              <a:rPr>
                <a:solidFill>
                  <a:srgbClr val="666666"/>
                </a:solidFill>
                <a:latin typeface="Courier"/>
              </a:rPr>
              <a:t>=</a:t>
            </a:r>
            <a:r>
              <a:rPr>
                <a:latin typeface="Courier"/>
              </a:rPr>
              <a:t> {</a:t>
            </a:r>
            <a:r>
              <a:rPr>
                <a:solidFill>
                  <a:srgbClr val="4070A0"/>
                </a:solidFill>
                <a:latin typeface="Courier"/>
              </a:rPr>
              <a:t>'key1'</a:t>
            </a:r>
            <a:r>
              <a:rPr>
                <a:latin typeface="Courier"/>
              </a:rPr>
              <a:t>:{</a:t>
            </a:r>
            <a:r>
              <a:rPr>
                <a:solidFill>
                  <a:srgbClr val="4070A0"/>
                </a:solidFill>
                <a:latin typeface="Courier"/>
              </a:rPr>
              <a:t>'nestkey'</a:t>
            </a:r>
            <a:r>
              <a:rPr>
                <a:latin typeface="Courier"/>
              </a:rPr>
              <a:t>:{</a:t>
            </a:r>
            <a:r>
              <a:rPr>
                <a:solidFill>
                  <a:srgbClr val="4070A0"/>
                </a:solidFill>
                <a:latin typeface="Courier"/>
              </a:rPr>
              <a:t>'subnestkey'</a:t>
            </a:r>
            <a:r>
              <a:rPr>
                <a:latin typeface="Courier"/>
              </a:rPr>
              <a:t>:</a:t>
            </a:r>
            <a:r>
              <a:rPr>
                <a:solidFill>
                  <a:srgbClr val="4070A0"/>
                </a:solidFill>
                <a:latin typeface="Courier"/>
              </a:rPr>
              <a:t>'value'</a:t>
            </a:r>
            <a:r>
              <a:rPr>
                <a:latin typeface="Courier"/>
              </a:rPr>
              <a:t>}}}</a:t>
            </a:r>
          </a:p>
          <a:p>
            <a:pPr lvl="0" indent="0" marL="0">
              <a:buNone/>
            </a:pPr>
            <a:r>
              <a:rPr/>
              <a:t>Wauw! Dat is nogal een begin van woordenboeken! Laten we eens kijken hoe we die value (waarde) kunnen grijpen:</a:t>
            </a:r>
          </a:p>
          <a:p>
            <a:pPr lvl="0" indent="0">
              <a:buNone/>
            </a:pPr>
            <a:r>
              <a:rPr i="1">
                <a:solidFill>
                  <a:srgbClr val="60A0B0"/>
                </a:solidFill>
                <a:latin typeface="Courier"/>
              </a:rPr>
              <a:t># Blijf het key (sleutel) aan te roepen</a:t>
            </a:r>
            <a:br/>
            <a:r>
              <a:rPr>
                <a:latin typeface="Courier"/>
              </a:rPr>
              <a:t>d[</a:t>
            </a:r>
            <a:r>
              <a:rPr>
                <a:solidFill>
                  <a:srgbClr val="4070A0"/>
                </a:solidFill>
                <a:latin typeface="Courier"/>
              </a:rPr>
              <a:t>'key1'</a:t>
            </a:r>
            <a:r>
              <a:rPr>
                <a:latin typeface="Courier"/>
              </a:rPr>
              <a:t>][</a:t>
            </a:r>
            <a:r>
              <a:rPr>
                <a:solidFill>
                  <a:srgbClr val="4070A0"/>
                </a:solidFill>
                <a:latin typeface="Courier"/>
              </a:rPr>
              <a:t>'nestkey'</a:t>
            </a:r>
            <a:r>
              <a:rPr>
                <a:latin typeface="Courier"/>
              </a:rPr>
              <a:t>][</a:t>
            </a:r>
            <a:r>
              <a:rPr>
                <a:solidFill>
                  <a:srgbClr val="4070A0"/>
                </a:solidFill>
                <a:latin typeface="Courier"/>
              </a:rPr>
              <a:t>'subnestkey'</a:t>
            </a:r>
            <a:r>
              <a:rPr>
                <a:latin typeface="Courier"/>
              </a:rPr>
              <a:t>]</a:t>
            </a:r>
          </a:p>
          <a:p>
            <a:pPr lvl="0" indent="0">
              <a:buNone/>
            </a:pPr>
            <a:r>
              <a:rPr>
                <a:latin typeface="Courier"/>
              </a:rPr>
              <a:t>'value'</a:t>
            </a:r>
          </a:p>
          <a:p>
            <a:pPr lvl="0" indent="0" marL="0">
              <a:spcBef>
                <a:spcPts val="3000"/>
              </a:spcBef>
              <a:buNone/>
            </a:pPr>
            <a:r>
              <a:rPr b="1"/>
              <a:t>Een paar woordenboekmethoden</a:t>
            </a:r>
          </a:p>
          <a:p>
            <a:pPr lvl="0" indent="0" marL="0">
              <a:buNone/>
            </a:pPr>
            <a:r>
              <a:rPr/>
              <a:t>Er zijn een paar methoden waarop we een woordenboek kunnen gebruiken. Laten we een korte introductie geven tot een paar van hen:</a:t>
            </a:r>
          </a:p>
          <a:p>
            <a:pPr lvl="0" indent="0">
              <a:buNone/>
            </a:pPr>
            <a:r>
              <a:rPr i="1">
                <a:solidFill>
                  <a:srgbClr val="60A0B0"/>
                </a:solidFill>
                <a:latin typeface="Courier"/>
              </a:rPr>
              <a:t># Maak een typisch woordenboek aan</a:t>
            </a:r>
            <a:br/>
            <a:r>
              <a:rPr>
                <a:latin typeface="Courier"/>
              </a:rPr>
              <a:t>d </a:t>
            </a:r>
            <a:r>
              <a:rPr>
                <a:solidFill>
                  <a:srgbClr val="666666"/>
                </a:solidFill>
                <a:latin typeface="Courier"/>
              </a:rPr>
              <a:t>=</a:t>
            </a:r>
            <a:r>
              <a:rPr>
                <a:latin typeface="Courier"/>
              </a:rPr>
              <a:t> {</a:t>
            </a:r>
            <a:r>
              <a:rPr>
                <a:solidFill>
                  <a:srgbClr val="4070A0"/>
                </a:solidFill>
                <a:latin typeface="Courier"/>
              </a:rPr>
              <a:t>'key1'</a:t>
            </a:r>
            <a:r>
              <a:rPr>
                <a:latin typeface="Courier"/>
              </a:rPr>
              <a:t>:</a:t>
            </a:r>
            <a:r>
              <a:rPr>
                <a:solidFill>
                  <a:srgbClr val="40A070"/>
                </a:solidFill>
                <a:latin typeface="Courier"/>
              </a:rPr>
              <a:t>1</a:t>
            </a:r>
            <a:r>
              <a:rPr>
                <a:latin typeface="Courier"/>
              </a:rPr>
              <a:t>,</a:t>
            </a:r>
            <a:r>
              <a:rPr>
                <a:solidFill>
                  <a:srgbClr val="4070A0"/>
                </a:solidFill>
                <a:latin typeface="Courier"/>
              </a:rPr>
              <a:t>'key2'</a:t>
            </a:r>
            <a:r>
              <a:rPr>
                <a:latin typeface="Courier"/>
              </a:rPr>
              <a:t>:</a:t>
            </a:r>
            <a:r>
              <a:rPr>
                <a:solidFill>
                  <a:srgbClr val="40A070"/>
                </a:solidFill>
                <a:latin typeface="Courier"/>
              </a:rPr>
              <a:t>2</a:t>
            </a:r>
            <a:r>
              <a:rPr>
                <a:latin typeface="Courier"/>
              </a:rPr>
              <a:t>,</a:t>
            </a:r>
            <a:r>
              <a:rPr>
                <a:solidFill>
                  <a:srgbClr val="4070A0"/>
                </a:solidFill>
                <a:latin typeface="Courier"/>
              </a:rPr>
              <a:t>'key3'</a:t>
            </a:r>
            <a:r>
              <a:rPr>
                <a:latin typeface="Courier"/>
              </a:rPr>
              <a:t>:</a:t>
            </a:r>
            <a:r>
              <a:rPr>
                <a:solidFill>
                  <a:srgbClr val="40A070"/>
                </a:solidFill>
                <a:latin typeface="Courier"/>
              </a:rPr>
              <a:t>3</a:t>
            </a:r>
            <a:r>
              <a:rPr>
                <a:latin typeface="Courier"/>
              </a:rPr>
              <a:t>}</a:t>
            </a:r>
          </a:p>
          <a:p>
            <a:pPr lvl="0" indent="0">
              <a:buNone/>
            </a:pPr>
            <a:r>
              <a:rPr i="1">
                <a:solidFill>
                  <a:srgbClr val="60A0B0"/>
                </a:solidFill>
                <a:latin typeface="Courier"/>
              </a:rPr>
              <a:t># Methode om een lijst van alle sleutels terug te geven (retourneren)</a:t>
            </a:r>
            <a:br/>
            <a:r>
              <a:rPr>
                <a:latin typeface="Courier"/>
              </a:rPr>
              <a:t>d.keys()</a:t>
            </a:r>
          </a:p>
          <a:p>
            <a:pPr lvl="0" indent="0">
              <a:buNone/>
            </a:pPr>
            <a:r>
              <a:rPr>
                <a:latin typeface="Courier"/>
              </a:rPr>
              <a:t>dict_keys(['key1', 'key2', 'key3'])</a:t>
            </a:r>
          </a:p>
          <a:p>
            <a:pPr lvl="0" indent="0">
              <a:buNone/>
            </a:pPr>
            <a:r>
              <a:rPr i="1">
                <a:solidFill>
                  <a:srgbClr val="60A0B0"/>
                </a:solidFill>
                <a:latin typeface="Courier"/>
              </a:rPr>
              <a:t># Methode om alle waarden op te halen</a:t>
            </a:r>
            <a:br/>
            <a:r>
              <a:rPr>
                <a:latin typeface="Courier"/>
              </a:rPr>
              <a:t>d.values()</a:t>
            </a:r>
          </a:p>
          <a:p>
            <a:pPr lvl="0" indent="0">
              <a:buNone/>
            </a:pPr>
            <a:r>
              <a:rPr>
                <a:latin typeface="Courier"/>
              </a:rPr>
              <a:t>dict_values([1, 2, 3])</a:t>
            </a:r>
          </a:p>
          <a:p>
            <a:pPr lvl="0" indent="0">
              <a:buNone/>
            </a:pPr>
            <a:r>
              <a:rPr i="1">
                <a:solidFill>
                  <a:srgbClr val="60A0B0"/>
                </a:solidFill>
                <a:latin typeface="Courier"/>
              </a:rPr>
              <a:t># Methode om tupels van alle items te retourneren (we zullen binnenkort meer leren over tupels)</a:t>
            </a:r>
            <a:br/>
            <a:r>
              <a:rPr>
                <a:latin typeface="Courier"/>
              </a:rPr>
              <a:t>d.items()</a:t>
            </a:r>
          </a:p>
          <a:p>
            <a:pPr lvl="0" indent="0">
              <a:buNone/>
            </a:pPr>
            <a:r>
              <a:rPr>
                <a:latin typeface="Courier"/>
              </a:rPr>
              <a:t>dict_items([('key1', 1), ('key2', 2), ('key3', 3)])</a:t>
            </a:r>
          </a:p>
          <a:p>
            <a:pPr lvl="0" indent="0" marL="0">
              <a:buNone/>
            </a:pPr>
            <a:r>
              <a:rPr/>
              <a:t>Hopelijk heb je nu een goed basisbegrip voor het maken van dictionaries/woordenboeken. Er is hier nog veel meer om op in te gaan, maar we zullen de woordenboeken later opnieuw bekijken. Na dit gedeelte hoeft u alleen maar te weten hoe u een woordenboek kunt maken en hoe u er waarden uit kunt halen.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2022-04-22T22:38:34Z</dcterms:created>
  <dcterms:modified xsi:type="dcterms:W3CDTF">2022-04-22T22:38:34Z</dcterms:modified>
</cp:coreProperties>
</file>

<file path=docProps/custom.xml><?xml version="1.0" encoding="utf-8"?>
<Properties xmlns="http://schemas.openxmlformats.org/officeDocument/2006/custom-properties" xmlns:vt="http://schemas.openxmlformats.org/officeDocument/2006/docPropsVTypes"/>
</file>