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Files (Bestanden)</a:t>
            </a:r>
          </a:p>
        </p:txBody>
      </p:sp>
      <p:sp>
        <p:nvSpPr>
          <p:cNvPr id="3" name="Content Placeholder 2"/>
          <p:cNvSpPr>
            <a:spLocks noGrp="1"/>
          </p:cNvSpPr>
          <p:nvPr>
            <p:ph idx="1"/>
          </p:nvPr>
        </p:nvSpPr>
        <p:spPr/>
        <p:txBody>
          <a:bodyPr/>
          <a:lstStyle/>
          <a:p>
            <a:pPr lvl="0" indent="0" marL="0">
              <a:buNone/>
            </a:pPr>
            <a:r>
              <a:rPr/>
              <a:t>Python gebruikt file-objecten (bestandsobjecten) om te communiceren met externe bestanden op uw computer. Deze bestandsobjecten kunnen elk soort bestand zijn dat u op uw computer heeft, of het nu een audiobestand, een tekstbestand, e-mails, Excel-documenten, enz. is. Opmerking: u zult waarschijnlijk bepaalde bibliotheken of modules moeten installeren om met die verschillende bestandstypen, maar ze zijn gemakkelijk beschikbaar. (Later in de cursus zullen we het downloaden van modules behandelen).</a:t>
            </a:r>
          </a:p>
          <a:p>
            <a:pPr lvl="0" indent="0" marL="0">
              <a:buNone/>
            </a:pPr>
            <a:r>
              <a:rPr/>
              <a:t>Python heeft een ingebouwde open-functie waarmee we basisbestandstypen kunnen openen en ermee kunnen spelen. Eerst hebben we echter een bestand nodig. We gaan wat IPython-magie gebruiken om een tekstbestand te maken!</a:t>
            </a:r>
          </a:p>
          <a:p>
            <a:pPr lvl="0" indent="0" marL="0">
              <a:spcBef>
                <a:spcPts val="3000"/>
              </a:spcBef>
              <a:buNone/>
            </a:pPr>
            <a:r>
              <a:rPr b="1"/>
              <a:t>IPython Een bestand schrijven</a:t>
            </a:r>
          </a:p>
          <a:p>
            <a:pPr lvl="0" indent="0" marL="0">
              <a:spcBef>
                <a:spcPts val="3000"/>
              </a:spcBef>
              <a:buNone/>
            </a:pPr>
            <a:r>
              <a:rPr b="1"/>
              <a:t>Deze functie is specifiek voor jupyter-notitieboeken! U kunt ook snel een eenvoudig .txt-bestand maken met een sublieme teksteditor.</a:t>
            </a:r>
          </a:p>
          <a:p>
            <a:pPr lvl="0" indent="0">
              <a:buNone/>
            </a:pPr>
            <a:r>
              <a:rPr>
                <a:solidFill>
                  <a:srgbClr val="666666"/>
                </a:solidFill>
                <a:latin typeface="Courier"/>
              </a:rPr>
              <a:t>%%</a:t>
            </a:r>
            <a:r>
              <a:rPr>
                <a:latin typeface="Courier"/>
              </a:rPr>
              <a:t>writefile test.txt</a:t>
            </a:r>
            <a:br/>
            <a:r>
              <a:rPr>
                <a:latin typeface="Courier"/>
              </a:rPr>
              <a:t>Hello, this </a:t>
            </a:r>
            <a:r>
              <a:rPr b="1">
                <a:solidFill>
                  <a:srgbClr val="007020"/>
                </a:solidFill>
                <a:latin typeface="Courier"/>
              </a:rPr>
              <a:t>is</a:t>
            </a:r>
            <a:r>
              <a:rPr>
                <a:latin typeface="Courier"/>
              </a:rPr>
              <a:t> a quick test file.</a:t>
            </a:r>
          </a:p>
          <a:p>
            <a:pPr lvl="0" indent="0">
              <a:buNone/>
            </a:pPr>
            <a:r>
              <a:rPr>
                <a:latin typeface="Courier"/>
              </a:rPr>
              <a:t>Overwriting test.txt</a:t>
            </a:r>
          </a:p>
          <a:p>
            <a:pPr lvl="0" indent="0" marL="0">
              <a:spcBef>
                <a:spcPts val="3000"/>
              </a:spcBef>
              <a:buNone/>
            </a:pPr>
            <a:r>
              <a:rPr b="1"/>
              <a:t>Python Een bestand openen</a:t>
            </a:r>
          </a:p>
          <a:p>
            <a:pPr lvl="0" indent="0" marL="0">
              <a:buNone/>
            </a:pPr>
            <a:r>
              <a:rPr/>
              <a:t>Laten we dat doen door het bestand test.txt te openen dat zich in dezelfde map als dit notitieblok bevindt. Voor nu zullen we werken met bestanden die zich in dezelfde map bevinden als het notebook- of .py-script dat u gebruikt.</a:t>
            </a:r>
          </a:p>
          <a:p>
            <a:pPr lvl="0" indent="0" marL="0">
              <a:buNone/>
            </a:pPr>
            <a:r>
              <a:rPr/>
              <a:t>Het is heel gemakkelijk om een foutmelding te krijgen bij deze stap:</a:t>
            </a:r>
          </a:p>
          <a:p>
            <a:pPr lvl="0" indent="0">
              <a:buNone/>
            </a:pPr>
            <a:r>
              <a:rPr>
                <a:latin typeface="Courier"/>
              </a:rPr>
              <a:t>myfile </a:t>
            </a:r>
            <a:r>
              <a:rPr>
                <a:solidFill>
                  <a:srgbClr val="666666"/>
                </a:solidFill>
                <a:latin typeface="Courier"/>
              </a:rPr>
              <a:t>=</a:t>
            </a:r>
            <a:r>
              <a:rPr>
                <a:latin typeface="Courier"/>
              </a:rPr>
              <a:t> open(</a:t>
            </a:r>
            <a:r>
              <a:rPr>
                <a:solidFill>
                  <a:srgbClr val="4070A0"/>
                </a:solidFill>
                <a:latin typeface="Courier"/>
              </a:rPr>
              <a:t>'whoops.txt'</a:t>
            </a:r>
            <a:r>
              <a:rPr>
                <a:latin typeface="Courier"/>
              </a:rPr>
              <a:t>)</a:t>
            </a:r>
          </a:p>
          <a:p>
            <a:pPr lvl="0" indent="0">
              <a:buNone/>
            </a:pPr>
            <a:r>
              <a:rPr>
                <a:latin typeface="Courier"/>
              </a:rPr>
              <a:t>---------------------------------------------------------------------------
FileNotFoundError                         Traceback (most recent call last)
&lt;ipython-input-1-dafe28ee473f&gt; in &lt;module&gt;()
----&gt; 1 myfile = open('whoops.txt')
FileNotFoundError: [Errno 2] No such file or directory: 'whoops.txt'</a:t>
            </a:r>
          </a:p>
          <a:p>
            <a:pPr lvl="0" indent="0" marL="0">
              <a:buNone/>
            </a:pPr>
            <a:r>
              <a:rPr/>
              <a:t>Om deze fout te voorkomen, moet u ervoor zorgen dat uw .txt-bestand op dezelfde locatie als uw notebook is opgeslagen. Gebruik </a:t>
            </a:r>
            <a:r>
              <a:rPr b="1"/>
              <a:t>pwd</a:t>
            </a:r>
            <a:r>
              <a:rPr/>
              <a:t> om de locatie van uw notebook te controleren:</a:t>
            </a:r>
          </a:p>
          <a:p>
            <a:pPr lvl="0" indent="0">
              <a:buNone/>
            </a:pPr>
            <a:r>
              <a:rPr>
                <a:latin typeface="Courier"/>
              </a:rPr>
              <a:t>pwd</a:t>
            </a:r>
          </a:p>
          <a:p>
            <a:pPr lvl="0" indent="0">
              <a:buNone/>
            </a:pPr>
            <a:r>
              <a:rPr>
                <a:latin typeface="Courier"/>
              </a:rPr>
              <a:t>'C:\\Users\\Marcial\\Pierian-Data-Courses\\Complete-Python-3-Bootcamp\\00-Python Object and Data Structure Basics'</a:t>
            </a:r>
          </a:p>
          <a:p>
            <a:pPr lvl="0" indent="0" marL="0">
              <a:buNone/>
            </a:pPr>
            <a:r>
              <a:rPr b="1"/>
              <a:t>Als alternatief, om bestanden van elke locatie op uw computer te pakken, geeft u gewoon het volledige bestand-pad door. </a:t>
            </a:r>
          </a:p>
          <a:p>
            <a:pPr lvl="0" indent="0" marL="0">
              <a:buNone/>
            </a:pPr>
            <a:r>
              <a:rPr/>
              <a:t>Voor Windows moet je dubbel  (back slash) gebruiken zodat python de tweede  niet als een escape-teken behandelt, een bestand-pad heeft de vorm:</a:t>
            </a:r>
          </a:p>
          <a:p>
            <a:pPr lvl="0" indent="0">
              <a:buNone/>
            </a:pPr>
            <a:r>
              <a:rPr>
                <a:latin typeface="Courier"/>
              </a:rPr>
              <a:t>myfile = open("C:\\Users\\YourUserName\\Home\\Folder\\myfile.txt")</a:t>
            </a:r>
          </a:p>
          <a:p>
            <a:pPr lvl="0" indent="0" marL="0">
              <a:buNone/>
            </a:pPr>
            <a:r>
              <a:rPr/>
              <a:t>Voor MacOS en Linux gebruik je schuine strepen (forward slash) in de tegenovergestelde richting:</a:t>
            </a:r>
          </a:p>
          <a:p>
            <a:pPr lvl="0" indent="0">
              <a:buNone/>
            </a:pPr>
            <a:r>
              <a:rPr>
                <a:latin typeface="Courier"/>
              </a:rPr>
              <a:t>myfile = open("/Users/YouUserName/Folder/myfile.txt")</a:t>
            </a:r>
          </a:p>
          <a:p>
            <a:pPr lvl="0" indent="0">
              <a:buNone/>
            </a:pPr>
            <a:r>
              <a:rPr i="1">
                <a:solidFill>
                  <a:srgbClr val="60A0B0"/>
                </a:solidFill>
                <a:latin typeface="Courier"/>
              </a:rPr>
              <a:t># Open de text.txt die we eerder hebben gemaakt</a:t>
            </a:r>
            <a:br/>
            <a:r>
              <a:rPr>
                <a:latin typeface="Courier"/>
              </a:rPr>
              <a:t>my_file </a:t>
            </a:r>
            <a:r>
              <a:rPr>
                <a:solidFill>
                  <a:srgbClr val="666666"/>
                </a:solidFill>
                <a:latin typeface="Courier"/>
              </a:rPr>
              <a:t>=</a:t>
            </a:r>
            <a:r>
              <a:rPr>
                <a:latin typeface="Courier"/>
              </a:rPr>
              <a:t> open(</a:t>
            </a:r>
            <a:r>
              <a:rPr>
                <a:solidFill>
                  <a:srgbClr val="4070A0"/>
                </a:solidFill>
                <a:latin typeface="Courier"/>
              </a:rPr>
              <a:t>'test.txt'</a:t>
            </a:r>
            <a:r>
              <a:rPr>
                <a:latin typeface="Courier"/>
              </a:rPr>
              <a:t>)</a:t>
            </a:r>
          </a:p>
          <a:p>
            <a:pPr lvl="0" indent="0">
              <a:buNone/>
            </a:pPr>
            <a:r>
              <a:rPr i="1">
                <a:solidFill>
                  <a:srgbClr val="60A0B0"/>
                </a:solidFill>
                <a:latin typeface="Courier"/>
              </a:rPr>
              <a:t># We kunnen het bestand nu lezen</a:t>
            </a:r>
            <a:br/>
            <a:r>
              <a:rPr>
                <a:latin typeface="Courier"/>
              </a:rPr>
              <a:t>my_file.read()</a:t>
            </a:r>
          </a:p>
          <a:p>
            <a:pPr lvl="0" indent="0">
              <a:buNone/>
            </a:pPr>
            <a:r>
              <a:rPr>
                <a:latin typeface="Courier"/>
              </a:rPr>
              <a:t>'Hello, this is a quick test file.'</a:t>
            </a:r>
          </a:p>
          <a:p>
            <a:pPr lvl="0" indent="0">
              <a:buNone/>
            </a:pPr>
            <a:r>
              <a:rPr i="1">
                <a:solidFill>
                  <a:srgbClr val="60A0B0"/>
                </a:solidFill>
                <a:latin typeface="Courier"/>
              </a:rPr>
              <a:t># Maar wat gebeurt er als we het opnieuw proberen te lezen?</a:t>
            </a:r>
            <a:br/>
            <a:r>
              <a:rPr>
                <a:latin typeface="Courier"/>
              </a:rPr>
              <a:t>my_file.read()</a:t>
            </a:r>
          </a:p>
          <a:p>
            <a:pPr lvl="0" indent="0">
              <a:buNone/>
            </a:pPr>
            <a:r>
              <a:rPr>
                <a:latin typeface="Courier"/>
              </a:rPr>
              <a:t>''</a:t>
            </a:r>
          </a:p>
          <a:p>
            <a:pPr lvl="0" indent="0" marL="0">
              <a:buNone/>
            </a:pPr>
            <a:r>
              <a:rPr/>
              <a:t>Dit gebeurt hier omdat je kunt voorstellen dat de lezende “cursor” aan het einde van het bestand staat nadat je het hebt gelezen. Er valt dus niets meer te lezen. We kunnen de “cursor” als volgt resetten:</a:t>
            </a:r>
          </a:p>
          <a:p>
            <a:pPr lvl="0" indent="0">
              <a:buNone/>
            </a:pPr>
            <a:r>
              <a:rPr i="1">
                <a:solidFill>
                  <a:srgbClr val="60A0B0"/>
                </a:solidFill>
                <a:latin typeface="Courier"/>
              </a:rPr>
              <a:t># Zoek naar het begin van het bestand (index 0)</a:t>
            </a:r>
            <a:br/>
            <a:r>
              <a:rPr>
                <a:latin typeface="Courier"/>
              </a:rPr>
              <a:t>my_file.seek(</a:t>
            </a:r>
            <a:r>
              <a:rPr>
                <a:solidFill>
                  <a:srgbClr val="40A070"/>
                </a:solidFill>
                <a:latin typeface="Courier"/>
              </a:rPr>
              <a:t>0</a:t>
            </a:r>
            <a:r>
              <a:rPr>
                <a:latin typeface="Courier"/>
              </a:rPr>
              <a:t>)</a:t>
            </a:r>
          </a:p>
          <a:p>
            <a:pPr lvl="0" indent="0">
              <a:buNone/>
            </a:pPr>
            <a:r>
              <a:rPr>
                <a:latin typeface="Courier"/>
              </a:rPr>
              <a:t>0</a:t>
            </a:r>
          </a:p>
          <a:p>
            <a:pPr lvl="0" indent="0">
              <a:buNone/>
            </a:pPr>
            <a:r>
              <a:rPr i="1">
                <a:solidFill>
                  <a:srgbClr val="60A0B0"/>
                </a:solidFill>
                <a:latin typeface="Courier"/>
              </a:rPr>
              <a:t># Lees nu nog eens</a:t>
            </a:r>
            <a:br/>
            <a:r>
              <a:rPr>
                <a:latin typeface="Courier"/>
              </a:rPr>
              <a:t>my_file.read()</a:t>
            </a:r>
          </a:p>
          <a:p>
            <a:pPr lvl="0" indent="0">
              <a:buNone/>
            </a:pPr>
            <a:r>
              <a:rPr>
                <a:latin typeface="Courier"/>
              </a:rPr>
              <a:t>'Hello, this is a quick test file.'</a:t>
            </a:r>
          </a:p>
          <a:p>
            <a:pPr lvl="0" indent="0" marL="0">
              <a:buNone/>
            </a:pPr>
            <a:r>
              <a:rPr/>
              <a:t>U kunt een bestand lijn voor lijn lezen met behulp van de readlines-methode. Wees voorzichtig met grote bestanden, aangezien alles in het geheugen wordt bewaard. We zullen later in de cursus leren hoe we grote bestanden kunnen herhalen.</a:t>
            </a:r>
          </a:p>
          <a:p>
            <a:pPr lvl="0" indent="0">
              <a:buNone/>
            </a:pPr>
            <a:r>
              <a:rPr i="1">
                <a:solidFill>
                  <a:srgbClr val="60A0B0"/>
                </a:solidFill>
                <a:latin typeface="Courier"/>
              </a:rPr>
              <a:t># Readlines retourneert een lijst van de regels in het bestand</a:t>
            </a:r>
            <a:br/>
            <a:r>
              <a:rPr>
                <a:latin typeface="Courier"/>
              </a:rPr>
              <a:t>my_file.seek(</a:t>
            </a:r>
            <a:r>
              <a:rPr>
                <a:solidFill>
                  <a:srgbClr val="40A070"/>
                </a:solidFill>
                <a:latin typeface="Courier"/>
              </a:rPr>
              <a:t>0</a:t>
            </a:r>
            <a:r>
              <a:rPr>
                <a:latin typeface="Courier"/>
              </a:rPr>
              <a:t>)</a:t>
            </a:r>
            <a:br/>
            <a:r>
              <a:rPr>
                <a:latin typeface="Courier"/>
              </a:rPr>
              <a:t>my_file.readlines()</a:t>
            </a:r>
          </a:p>
          <a:p>
            <a:pPr lvl="0" indent="0">
              <a:buNone/>
            </a:pPr>
            <a:r>
              <a:rPr>
                <a:latin typeface="Courier"/>
              </a:rPr>
              <a:t>['Hello, this is a quick test file.']</a:t>
            </a:r>
          </a:p>
          <a:p>
            <a:pPr lvl="0" indent="0" marL="0">
              <a:buNone/>
            </a:pPr>
            <a:r>
              <a:rPr/>
              <a:t>Wanneer u klaar bent met het gebruik van een bestand, is het altijd een goede praktijk om het te sluiten.</a:t>
            </a:r>
          </a:p>
          <a:p>
            <a:pPr lvl="0" indent="0">
              <a:buNone/>
            </a:pPr>
            <a:r>
              <a:rPr>
                <a:latin typeface="Courier"/>
              </a:rPr>
              <a:t>my_file.close()</a:t>
            </a:r>
          </a:p>
          <a:p>
            <a:pPr lvl="0" indent="0" marL="0">
              <a:spcBef>
                <a:spcPts val="3000"/>
              </a:spcBef>
              <a:buNone/>
            </a:pPr>
            <a:r>
              <a:rPr b="1"/>
              <a:t>Schrijven naar een bestand</a:t>
            </a:r>
          </a:p>
          <a:p>
            <a:pPr lvl="0" indent="0" marL="0">
              <a:buNone/>
            </a:pPr>
            <a:r>
              <a:rPr/>
              <a:t>Standaard staat de functie </a:t>
            </a:r>
            <a:r>
              <a:rPr>
                <a:latin typeface="Courier"/>
              </a:rPr>
              <a:t>open()</a:t>
            </a:r>
            <a:r>
              <a:rPr/>
              <a:t> ons alleen toe om het bestand te lezen. We moeten het argument ‘’w’’ doorgeven om over het bestand te schrijven. Bijvoorbeeld:</a:t>
            </a:r>
          </a:p>
          <a:p>
            <a:pPr lvl="0" indent="0">
              <a:buNone/>
            </a:pPr>
            <a:r>
              <a:rPr i="1">
                <a:solidFill>
                  <a:srgbClr val="60A0B0"/>
                </a:solidFill>
                <a:latin typeface="Courier"/>
              </a:rPr>
              <a:t># Voeg een tweede argument toe aan de functie, 'w' wat staat voor schrijven.</a:t>
            </a:r>
            <a:br/>
            <a:r>
              <a:rPr i="1">
                <a:solidFill>
                  <a:srgbClr val="60A0B0"/>
                </a:solidFill>
                <a:latin typeface="Courier"/>
              </a:rPr>
              <a:t># Door 'w+' door te geven, kunnen we het bestand lezen en erin schrijven</a:t>
            </a:r>
            <a:br/>
            <a:br/>
            <a:r>
              <a:rPr>
                <a:latin typeface="Courier"/>
              </a:rPr>
              <a:t>my_file </a:t>
            </a:r>
            <a:r>
              <a:rPr>
                <a:solidFill>
                  <a:srgbClr val="666666"/>
                </a:solidFill>
                <a:latin typeface="Courier"/>
              </a:rPr>
              <a:t>=</a:t>
            </a:r>
            <a:r>
              <a:rPr>
                <a:latin typeface="Courier"/>
              </a:rPr>
              <a:t> open(</a:t>
            </a:r>
            <a:r>
              <a:rPr>
                <a:solidFill>
                  <a:srgbClr val="4070A0"/>
                </a:solidFill>
                <a:latin typeface="Courier"/>
              </a:rPr>
              <a:t>'test.txt'</a:t>
            </a:r>
            <a:r>
              <a:rPr>
                <a:latin typeface="Courier"/>
              </a:rPr>
              <a:t>,</a:t>
            </a:r>
            <a:r>
              <a:rPr>
                <a:solidFill>
                  <a:srgbClr val="4070A0"/>
                </a:solidFill>
                <a:latin typeface="Courier"/>
              </a:rPr>
              <a:t>'w+'</a:t>
            </a:r>
            <a:r>
              <a:rPr>
                <a:latin typeface="Courier"/>
              </a:rPr>
              <a:t>)</a:t>
            </a:r>
          </a:p>
          <a:p>
            <a:pPr lvl="0" indent="0" marL="0">
              <a:spcBef>
                <a:spcPts val="3000"/>
              </a:spcBef>
              <a:buNone/>
            </a:pPr>
            <a:r>
              <a:rPr b="1"/>
              <a:t>Wees voorzichtig!</a:t>
            </a:r>
          </a:p>
          <a:p>
            <a:pPr lvl="0" indent="0" marL="0">
              <a:buNone/>
            </a:pPr>
            <a:r>
              <a:rPr/>
              <a:t>Het openen van een bestand met </a:t>
            </a:r>
            <a:r>
              <a:rPr>
                <a:latin typeface="Courier"/>
              </a:rPr>
              <a:t>'w'</a:t>
            </a:r>
            <a:r>
              <a:rPr/>
              <a:t> of </a:t>
            </a:r>
            <a:r>
              <a:rPr>
                <a:latin typeface="Courier"/>
              </a:rPr>
              <a:t>'w+'</a:t>
            </a:r>
            <a:r>
              <a:rPr/>
              <a:t> kapt het origineel af, wat inhoudt dat alles wat in het originele bestand stond </a:t>
            </a:r>
            <a:r>
              <a:rPr b="1"/>
              <a:t>wordt verwijderd</a:t>
            </a:r>
            <a:r>
              <a:rPr/>
              <a:t>!</a:t>
            </a:r>
          </a:p>
          <a:p>
            <a:pPr lvl="0" indent="0">
              <a:buNone/>
            </a:pPr>
            <a:r>
              <a:rPr i="1">
                <a:solidFill>
                  <a:srgbClr val="60A0B0"/>
                </a:solidFill>
                <a:latin typeface="Courier"/>
              </a:rPr>
              <a:t># Schrijf naar het bestand</a:t>
            </a:r>
            <a:br/>
            <a:r>
              <a:rPr>
                <a:latin typeface="Courier"/>
              </a:rPr>
              <a:t>my_file.write(</a:t>
            </a:r>
            <a:r>
              <a:rPr>
                <a:solidFill>
                  <a:srgbClr val="4070A0"/>
                </a:solidFill>
                <a:latin typeface="Courier"/>
              </a:rPr>
              <a:t>'This is a new line'</a:t>
            </a:r>
            <a:r>
              <a:rPr>
                <a:latin typeface="Courier"/>
              </a:rPr>
              <a:t>)</a:t>
            </a:r>
          </a:p>
          <a:p>
            <a:pPr lvl="0" indent="0">
              <a:buNone/>
            </a:pPr>
            <a:r>
              <a:rPr>
                <a:latin typeface="Courier"/>
              </a:rPr>
              <a:t>18</a:t>
            </a:r>
          </a:p>
          <a:p>
            <a:pPr lvl="0" indent="0">
              <a:buNone/>
            </a:pPr>
            <a:r>
              <a:rPr i="1">
                <a:solidFill>
                  <a:srgbClr val="60A0B0"/>
                </a:solidFill>
                <a:latin typeface="Courier"/>
              </a:rPr>
              <a:t># Lees het bestand</a:t>
            </a:r>
            <a:br/>
            <a:r>
              <a:rPr>
                <a:latin typeface="Courier"/>
              </a:rPr>
              <a:t>my_file.seek(</a:t>
            </a:r>
            <a:r>
              <a:rPr>
                <a:solidFill>
                  <a:srgbClr val="40A070"/>
                </a:solidFill>
                <a:latin typeface="Courier"/>
              </a:rPr>
              <a:t>0</a:t>
            </a:r>
            <a:r>
              <a:rPr>
                <a:latin typeface="Courier"/>
              </a:rPr>
              <a:t>)</a:t>
            </a:r>
            <a:br/>
            <a:r>
              <a:rPr>
                <a:latin typeface="Courier"/>
              </a:rPr>
              <a:t>my_file.read()</a:t>
            </a:r>
          </a:p>
          <a:p>
            <a:pPr lvl="0" indent="0">
              <a:buNone/>
            </a:pPr>
            <a:r>
              <a:rPr>
                <a:latin typeface="Courier"/>
              </a:rPr>
              <a:t>'This is a new line'</a:t>
            </a:r>
          </a:p>
          <a:p>
            <a:pPr lvl="0" indent="0">
              <a:buNone/>
            </a:pPr>
            <a:r>
              <a:rPr>
                <a:latin typeface="Courier"/>
              </a:rPr>
              <a:t>my_file.close()  </a:t>
            </a:r>
            <a:r>
              <a:rPr i="1">
                <a:solidFill>
                  <a:srgbClr val="60A0B0"/>
                </a:solidFill>
                <a:latin typeface="Courier"/>
              </a:rPr>
              <a:t># doe dit altijd als je klaar bent met een bestand</a:t>
            </a:r>
          </a:p>
          <a:p>
            <a:pPr lvl="0" indent="0" marL="0">
              <a:spcBef>
                <a:spcPts val="3000"/>
              </a:spcBef>
              <a:buNone/>
            </a:pPr>
            <a:r>
              <a:rPr b="1"/>
              <a:t>Toevoegen aan een bestand</a:t>
            </a:r>
          </a:p>
          <a:p>
            <a:pPr lvl="0" indent="0" marL="0">
              <a:buNone/>
            </a:pPr>
            <a:r>
              <a:rPr/>
              <a:t>Als u het argument ‘’a’’ doorgeeft, wordt het bestand geopend en wordt de aanwijzer (pointer) aan het einde geplaatst, zodat alles wat is geschreven, wordt toegevoegd. Net zoals ‘’w+’‘, laat’‘a+’’ ons lezen en schrijven naar een bestand. Als het bestand niet bestaat, wordt er een gemaakt.</a:t>
            </a:r>
          </a:p>
          <a:p>
            <a:pPr lvl="0" indent="0">
              <a:buNone/>
            </a:pPr>
            <a:r>
              <a:rPr>
                <a:latin typeface="Courier"/>
              </a:rPr>
              <a:t>my_file </a:t>
            </a:r>
            <a:r>
              <a:rPr>
                <a:solidFill>
                  <a:srgbClr val="666666"/>
                </a:solidFill>
                <a:latin typeface="Courier"/>
              </a:rPr>
              <a:t>=</a:t>
            </a:r>
            <a:r>
              <a:rPr>
                <a:latin typeface="Courier"/>
              </a:rPr>
              <a:t> open(</a:t>
            </a:r>
            <a:r>
              <a:rPr>
                <a:solidFill>
                  <a:srgbClr val="4070A0"/>
                </a:solidFill>
                <a:latin typeface="Courier"/>
              </a:rPr>
              <a:t>'test.txt'</a:t>
            </a:r>
            <a:r>
              <a:rPr>
                <a:latin typeface="Courier"/>
              </a:rPr>
              <a:t>,</a:t>
            </a:r>
            <a:r>
              <a:rPr>
                <a:solidFill>
                  <a:srgbClr val="4070A0"/>
                </a:solidFill>
                <a:latin typeface="Courier"/>
              </a:rPr>
              <a:t>'a+'</a:t>
            </a:r>
            <a:r>
              <a:rPr>
                <a:latin typeface="Courier"/>
              </a:rPr>
              <a:t>)</a:t>
            </a:r>
            <a:br/>
            <a:r>
              <a:rPr>
                <a:latin typeface="Courier"/>
              </a:rPr>
              <a:t>my_file.write(</a:t>
            </a:r>
            <a:r>
              <a:rPr>
                <a:solidFill>
                  <a:srgbClr val="4070A0"/>
                </a:solidFill>
                <a:latin typeface="Courier"/>
              </a:rPr>
              <a:t>'\nThis is text being appended to test.txt'</a:t>
            </a:r>
            <a:r>
              <a:rPr>
                <a:latin typeface="Courier"/>
              </a:rPr>
              <a:t>)</a:t>
            </a:r>
            <a:br/>
            <a:r>
              <a:rPr>
                <a:latin typeface="Courier"/>
              </a:rPr>
              <a:t>my_file.write(</a:t>
            </a:r>
            <a:r>
              <a:rPr>
                <a:solidFill>
                  <a:srgbClr val="4070A0"/>
                </a:solidFill>
                <a:latin typeface="Courier"/>
              </a:rPr>
              <a:t>'\nAnd another line here.'</a:t>
            </a:r>
            <a:r>
              <a:rPr>
                <a:latin typeface="Courier"/>
              </a:rPr>
              <a:t>)</a:t>
            </a:r>
          </a:p>
          <a:p>
            <a:pPr lvl="0" indent="0">
              <a:buNone/>
            </a:pPr>
            <a:r>
              <a:rPr>
                <a:latin typeface="Courier"/>
              </a:rPr>
              <a:t>23</a:t>
            </a:r>
          </a:p>
          <a:p>
            <a:pPr lvl="0" indent="0">
              <a:buNone/>
            </a:pPr>
            <a:r>
              <a:rPr>
                <a:latin typeface="Courier"/>
              </a:rPr>
              <a:t>my_file.seek(</a:t>
            </a:r>
            <a:r>
              <a:rPr>
                <a:solidFill>
                  <a:srgbClr val="40A070"/>
                </a:solidFill>
                <a:latin typeface="Courier"/>
              </a:rPr>
              <a:t>0</a:t>
            </a:r>
            <a:r>
              <a:rPr>
                <a:latin typeface="Courier"/>
              </a:rPr>
              <a:t>)</a:t>
            </a:r>
            <a:br/>
            <a:r>
              <a:rPr>
                <a:latin typeface="Courier"/>
              </a:rPr>
              <a:t>print(my_file.read())</a:t>
            </a:r>
          </a:p>
          <a:p>
            <a:pPr lvl="0" indent="0">
              <a:buNone/>
            </a:pPr>
            <a:r>
              <a:rPr>
                <a:latin typeface="Courier"/>
              </a:rPr>
              <a:t>This is a new line
This is text being appended to test.txt
And another line here.</a:t>
            </a:r>
          </a:p>
          <a:p>
            <a:pPr lvl="0" indent="0">
              <a:buNone/>
            </a:pPr>
            <a:r>
              <a:rPr>
                <a:latin typeface="Courier"/>
              </a:rPr>
              <a:t>my_file.close()</a:t>
            </a:r>
          </a:p>
          <a:p>
            <a:pPr lvl="0" indent="0" marL="0">
              <a:spcBef>
                <a:spcPts val="3000"/>
              </a:spcBef>
              <a:buNone/>
            </a:pPr>
            <a:r>
              <a:rPr b="1"/>
              <a:t>Toevoegen (Appending) met </a:t>
            </a:r>
            <a:r>
              <a:rPr b="1">
                <a:latin typeface="Courier"/>
              </a:rPr>
              <a:t>%%writefile</a:t>
            </a:r>
          </a:p>
          <a:p>
            <a:pPr lvl="0" indent="0" marL="0">
              <a:buNone/>
            </a:pPr>
            <a:r>
              <a:rPr/>
              <a:t>We kunnen hetzelfde doen met behulp van IPython-celmagie:</a:t>
            </a:r>
          </a:p>
          <a:p>
            <a:pPr lvl="0" indent="0">
              <a:buNone/>
            </a:pPr>
            <a:r>
              <a:rPr>
                <a:solidFill>
                  <a:srgbClr val="666666"/>
                </a:solidFill>
                <a:latin typeface="Courier"/>
              </a:rPr>
              <a:t>%%</a:t>
            </a:r>
            <a:r>
              <a:rPr>
                <a:latin typeface="Courier"/>
              </a:rPr>
              <a:t>writefile </a:t>
            </a:r>
            <a:r>
              <a:rPr>
                <a:solidFill>
                  <a:srgbClr val="666666"/>
                </a:solidFill>
                <a:latin typeface="Courier"/>
              </a:rPr>
              <a:t>-</a:t>
            </a:r>
            <a:r>
              <a:rPr>
                <a:latin typeface="Courier"/>
              </a:rPr>
              <a:t>a test.txt</a:t>
            </a:r>
            <a:br/>
            <a:br/>
            <a:r>
              <a:rPr>
                <a:latin typeface="Courier"/>
              </a:rPr>
              <a:t>This </a:t>
            </a:r>
            <a:r>
              <a:rPr b="1">
                <a:solidFill>
                  <a:srgbClr val="007020"/>
                </a:solidFill>
                <a:latin typeface="Courier"/>
              </a:rPr>
              <a:t>is</a:t>
            </a:r>
            <a:r>
              <a:rPr>
                <a:latin typeface="Courier"/>
              </a:rPr>
              <a:t> text being appended to test.txt</a:t>
            </a:r>
            <a:br/>
            <a:r>
              <a:rPr>
                <a:latin typeface="Courier"/>
              </a:rPr>
              <a:t>And another line here.</a:t>
            </a:r>
          </a:p>
          <a:p>
            <a:pPr lvl="0" indent="0">
              <a:buNone/>
            </a:pPr>
            <a:r>
              <a:rPr>
                <a:latin typeface="Courier"/>
              </a:rPr>
              <a:t>Appending to test.txt</a:t>
            </a:r>
          </a:p>
          <a:p>
            <a:pPr lvl="0" indent="0" marL="0">
              <a:buNone/>
            </a:pPr>
            <a:r>
              <a:rPr/>
              <a:t>Voeg een spatie toe als u wilt dat de eerste regel op een eigen regel begint, aangezien Jupyter escape-reeksen zoals </a:t>
            </a:r>
            <a:r>
              <a:rPr>
                <a:latin typeface="Courier"/>
              </a:rPr>
              <a:t>\n</a:t>
            </a:r>
            <a:r>
              <a:rPr/>
              <a:t> niet herkent</a:t>
            </a:r>
          </a:p>
          <a:p>
            <a:pPr lvl="0" indent="0" marL="0">
              <a:spcBef>
                <a:spcPts val="3000"/>
              </a:spcBef>
              <a:buNone/>
            </a:pPr>
            <a:r>
              <a:rPr b="1"/>
              <a:t>Een bestand doorlopen</a:t>
            </a:r>
          </a:p>
          <a:p>
            <a:pPr lvl="0" indent="0" marL="0">
              <a:buNone/>
            </a:pPr>
            <a:r>
              <a:rPr/>
              <a:t>Laten we een snel voorbeeld van een for-lus krijgen door een tekstbestand te herhalen. Laten we eerst een nieuw tekstbestand maken met wat IPython Magic:</a:t>
            </a:r>
          </a:p>
          <a:p>
            <a:pPr lvl="0" indent="0">
              <a:buNone/>
            </a:pPr>
            <a:r>
              <a:rPr>
                <a:solidFill>
                  <a:srgbClr val="666666"/>
                </a:solidFill>
                <a:latin typeface="Courier"/>
              </a:rPr>
              <a:t>%%</a:t>
            </a:r>
            <a:r>
              <a:rPr>
                <a:latin typeface="Courier"/>
              </a:rPr>
              <a:t>writefile test.txt</a:t>
            </a:r>
            <a:br/>
            <a:r>
              <a:rPr>
                <a:latin typeface="Courier"/>
              </a:rPr>
              <a:t>First Line</a:t>
            </a:r>
            <a:br/>
            <a:r>
              <a:rPr>
                <a:latin typeface="Courier"/>
              </a:rPr>
              <a:t>Second Line</a:t>
            </a:r>
          </a:p>
          <a:p>
            <a:pPr lvl="0" indent="0">
              <a:buNone/>
            </a:pPr>
            <a:r>
              <a:rPr>
                <a:latin typeface="Courier"/>
              </a:rPr>
              <a:t>Overwriting test.txt</a:t>
            </a:r>
          </a:p>
          <a:p>
            <a:pPr lvl="0" indent="0" marL="0">
              <a:buNone/>
            </a:pPr>
            <a:r>
              <a:rPr/>
              <a:t>Nu kunnen we een klein beetje flow (stroom) gebruiken om het programma door elke lijn van het bestand te vertellen en iets te doen:</a:t>
            </a:r>
          </a:p>
          <a:p>
            <a:pPr lvl="0" indent="0">
              <a:buNone/>
            </a:pPr>
            <a:r>
              <a:rPr b="1">
                <a:solidFill>
                  <a:srgbClr val="007020"/>
                </a:solidFill>
                <a:latin typeface="Courier"/>
              </a:rPr>
              <a:t>for</a:t>
            </a:r>
            <a:r>
              <a:rPr>
                <a:latin typeface="Courier"/>
              </a:rPr>
              <a:t> line </a:t>
            </a:r>
            <a:r>
              <a:rPr b="1">
                <a:solidFill>
                  <a:srgbClr val="007020"/>
                </a:solidFill>
                <a:latin typeface="Courier"/>
              </a:rPr>
              <a:t>in</a:t>
            </a:r>
            <a:r>
              <a:rPr>
                <a:latin typeface="Courier"/>
              </a:rPr>
              <a:t> open(</a:t>
            </a:r>
            <a:r>
              <a:rPr>
                <a:solidFill>
                  <a:srgbClr val="4070A0"/>
                </a:solidFill>
                <a:latin typeface="Courier"/>
              </a:rPr>
              <a:t>'test.txt'</a:t>
            </a:r>
            <a:r>
              <a:rPr>
                <a:latin typeface="Courier"/>
              </a:rPr>
              <a:t>):</a:t>
            </a:r>
            <a:br/>
            <a:r>
              <a:rPr>
                <a:latin typeface="Courier"/>
              </a:rPr>
              <a:t>    print(line)</a:t>
            </a:r>
          </a:p>
          <a:p>
            <a:pPr lvl="0" indent="0">
              <a:buNone/>
            </a:pPr>
            <a:r>
              <a:rPr>
                <a:latin typeface="Courier"/>
              </a:rPr>
              <a:t>First Line
Second Line</a:t>
            </a:r>
          </a:p>
          <a:p>
            <a:pPr lvl="0" indent="0" marL="0">
              <a:buNone/>
            </a:pPr>
            <a:r>
              <a:rPr/>
              <a:t>Maak je geen zorgen dat je dit nog volledig begrijpt, want er komen binnenkort lussen aan. Maar we zullen afbreken wat we hierboven hebben gedaan. We zeiden dat voor elke regel in dit tekstbestand, ga je gang en druk die regel af. Het is belangrijk om hier een paar dingen op te merken:</a:t>
            </a:r>
          </a:p>
          <a:p>
            <a:pPr lvl="0" indent="-342900" marL="342900">
              <a:buAutoNum type="arabicPeriod"/>
            </a:pPr>
            <a:r>
              <a:rPr/>
              <a:t>We hadden het “line” -object alles kunnen noemen (zie voorbeeld hieronder).</a:t>
            </a:r>
          </a:p>
          <a:p>
            <a:pPr lvl="0" indent="-342900" marL="342900">
              <a:buAutoNum type="arabicPeriod"/>
            </a:pPr>
            <a:r>
              <a:rPr/>
              <a:t>Door </a:t>
            </a:r>
            <a:r>
              <a:rPr>
                <a:latin typeface="Courier"/>
              </a:rPr>
              <a:t>.read()</a:t>
            </a:r>
            <a:r>
              <a:rPr/>
              <a:t> niet aan te roepen op het bestand, werd het hele tekstbestand niet in het geheugen opgeslagen.</a:t>
            </a:r>
          </a:p>
          <a:p>
            <a:pPr lvl="0" indent="-342900" marL="342900">
              <a:buAutoNum type="arabicPeriod"/>
            </a:pPr>
            <a:r>
              <a:rPr/>
              <a:t>Let op de inspringing (indent) op de tweede lijn om af te drukken. Deze spatie is vereist in Python.</a:t>
            </a:r>
          </a:p>
          <a:p>
            <a:pPr lvl="0" indent="0">
              <a:buNone/>
            </a:pPr>
            <a:r>
              <a:rPr i="1">
                <a:solidFill>
                  <a:srgbClr val="60A0B0"/>
                </a:solidFill>
                <a:latin typeface="Courier"/>
              </a:rPr>
              <a:t># Met betrekking tot het eerste punt hierboven</a:t>
            </a:r>
            <a:br/>
            <a:r>
              <a:rPr b="1">
                <a:solidFill>
                  <a:srgbClr val="007020"/>
                </a:solidFill>
                <a:latin typeface="Courier"/>
              </a:rPr>
              <a:t>for</a:t>
            </a:r>
            <a:r>
              <a:rPr>
                <a:latin typeface="Courier"/>
              </a:rPr>
              <a:t> asdf </a:t>
            </a:r>
            <a:r>
              <a:rPr b="1">
                <a:solidFill>
                  <a:srgbClr val="007020"/>
                </a:solidFill>
                <a:latin typeface="Courier"/>
              </a:rPr>
              <a:t>in</a:t>
            </a:r>
            <a:r>
              <a:rPr>
                <a:latin typeface="Courier"/>
              </a:rPr>
              <a:t> open(</a:t>
            </a:r>
            <a:r>
              <a:rPr>
                <a:solidFill>
                  <a:srgbClr val="4070A0"/>
                </a:solidFill>
                <a:latin typeface="Courier"/>
              </a:rPr>
              <a:t>'test.txt'</a:t>
            </a:r>
            <a:r>
              <a:rPr>
                <a:latin typeface="Courier"/>
              </a:rPr>
              <a:t>):</a:t>
            </a:r>
            <a:br/>
            <a:r>
              <a:rPr>
                <a:latin typeface="Courier"/>
              </a:rPr>
              <a:t>    print(asdf)</a:t>
            </a:r>
          </a:p>
          <a:p>
            <a:pPr lvl="0" indent="0">
              <a:buNone/>
            </a:pPr>
            <a:r>
              <a:rPr>
                <a:latin typeface="Courier"/>
              </a:rPr>
              <a:t>First Line
Second Line</a:t>
            </a:r>
          </a:p>
          <a:p>
            <a:pPr lvl="0" indent="0" marL="0">
              <a:buNone/>
            </a:pPr>
            <a:r>
              <a:rPr/>
              <a:t>We zullen hier later veel meer over leren, aangezien het meeste applicaties vereisten om bestanden-data te manipuleren.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2022-04-22T22:38:35Z</dcterms:created>
  <dcterms:modified xsi:type="dcterms:W3CDTF">2022-04-22T22:38:35Z</dcterms:modified>
</cp:coreProperties>
</file>

<file path=docProps/custom.xml><?xml version="1.0" encoding="utf-8"?>
<Properties xmlns="http://schemas.openxmlformats.org/officeDocument/2006/custom-properties" xmlns:vt="http://schemas.openxmlformats.org/officeDocument/2006/docPropsVTypes"/>
</file>