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if, elif, else Verklaringen</a:t>
            </a:r>
          </a:p>
        </p:txBody>
      </p:sp>
      <p:sp>
        <p:nvSpPr>
          <p:cNvPr id="3" name="Content Placeholder 2"/>
          <p:cNvSpPr>
            <a:spLocks noGrp="1"/>
          </p:cNvSpPr>
          <p:nvPr>
            <p:ph idx="1"/>
          </p:nvPr>
        </p:nvSpPr>
        <p:spPr/>
        <p:txBody>
          <a:bodyPr/>
          <a:lstStyle/>
          <a:p>
            <a:pPr lvl="0" indent="0" marL="0">
              <a:buNone/>
            </a:pPr>
            <a:r>
              <a:rPr/>
              <a:t>if-statements in Python stellen ons in staat om de computer te vertellen alternatieve acties uit te voeren op basis van een bepaalde reeks (een of meerdere) resultaten.</a:t>
            </a:r>
          </a:p>
          <a:p>
            <a:pPr lvl="0" indent="0" marL="0">
              <a:buNone/>
            </a:pPr>
            <a:r>
              <a:rPr/>
              <a:t>Verbaal kunnen we ons voorstellen dat we tegen de computer zeggen:</a:t>
            </a:r>
          </a:p>
          <a:p>
            <a:pPr lvl="0" indent="0" marL="0">
              <a:buNone/>
            </a:pPr>
            <a:r>
              <a:rPr/>
              <a:t>“Hé, als dit geval zich voordoet, voer dan een actie/instructie uit”</a:t>
            </a:r>
          </a:p>
          <a:p>
            <a:pPr lvl="0" indent="0" marL="0">
              <a:buNone/>
            </a:pPr>
            <a:r>
              <a:rPr/>
              <a:t>We kunnen het idee dan verder uitbreiden met elif en else statements, waarmee we de computer kunnen vertellen:</a:t>
            </a:r>
          </a:p>
          <a:p>
            <a:pPr lvl="0" indent="0" marL="0">
              <a:buNone/>
            </a:pPr>
            <a:r>
              <a:rPr/>
              <a:t>“Hé, als dit geval zich voordoet, voer dan een actie uit. Anders, als een ander geval zich voordoet, voer dan een andere actie uit. Anders, als </a:t>
            </a:r>
            <a:r>
              <a:rPr i="1"/>
              <a:t>geen</a:t>
            </a:r>
            <a:r>
              <a:rPr/>
              <a:t> van de bovenstaande gevallen is gebeurd, voer dan deze actie uit.”</a:t>
            </a:r>
          </a:p>
          <a:p>
            <a:pPr lvl="0" indent="0" marL="0">
              <a:buNone/>
            </a:pPr>
            <a:r>
              <a:rPr/>
              <a:t>Laten we eens kijken naar de syntaxisindeling voor if-statements om hier een beter idee van te krijgen:</a:t>
            </a:r>
          </a:p>
          <a:p>
            <a:pPr lvl="0" indent="0">
              <a:buNone/>
            </a:pPr>
            <a:r>
              <a:rPr>
                <a:latin typeface="Courier"/>
              </a:rPr>
              <a:t>if case1:
    perform action1
elif case2:
    perform action2
else: 
    perform action3</a:t>
            </a:r>
          </a:p>
          <a:p>
            <a:pPr lvl="0" indent="0" marL="0">
              <a:spcBef>
                <a:spcPts val="3000"/>
              </a:spcBef>
              <a:buNone/>
            </a:pPr>
            <a:r>
              <a:rPr b="1"/>
              <a:t>Eerste voorbeeld</a:t>
            </a:r>
          </a:p>
          <a:p>
            <a:pPr lvl="0" indent="0" marL="0">
              <a:buNone/>
            </a:pPr>
            <a:r>
              <a:rPr/>
              <a:t>Laten we een snel voorbeeld hiervan bekijken:</a:t>
            </a:r>
          </a:p>
          <a:p>
            <a:pPr lvl="0" indent="0">
              <a:buNone/>
            </a:pPr>
            <a:r>
              <a:rPr b="1">
                <a:solidFill>
                  <a:srgbClr val="007020"/>
                </a:solidFill>
                <a:latin typeface="Courier"/>
              </a:rPr>
              <a:t>if</a:t>
            </a:r>
            <a:r>
              <a:rPr>
                <a:latin typeface="Courier"/>
              </a:rPr>
              <a:t> </a:t>
            </a:r>
            <a:r>
              <a:rPr>
                <a:solidFill>
                  <a:srgbClr val="19177C"/>
                </a:solidFill>
                <a:latin typeface="Courier"/>
              </a:rPr>
              <a:t>True</a:t>
            </a:r>
            <a:r>
              <a:rPr>
                <a:latin typeface="Courier"/>
              </a:rPr>
              <a:t>:</a:t>
            </a:r>
            <a:br/>
            <a:r>
              <a:rPr>
                <a:latin typeface="Courier"/>
              </a:rPr>
              <a:t>    print(</a:t>
            </a:r>
            <a:r>
              <a:rPr>
                <a:solidFill>
                  <a:srgbClr val="4070A0"/>
                </a:solidFill>
                <a:latin typeface="Courier"/>
              </a:rPr>
              <a:t>'It was true!'</a:t>
            </a:r>
            <a:r>
              <a:rPr>
                <a:latin typeface="Courier"/>
              </a:rPr>
              <a:t>)</a:t>
            </a:r>
          </a:p>
          <a:p>
            <a:pPr lvl="0" indent="0">
              <a:buNone/>
            </a:pPr>
            <a:r>
              <a:rPr>
                <a:latin typeface="Courier"/>
              </a:rPr>
              <a:t>It was true!</a:t>
            </a:r>
          </a:p>
          <a:p>
            <a:pPr lvl="0" indent="0" marL="0">
              <a:buNone/>
            </a:pPr>
            <a:r>
              <a:rPr/>
              <a:t>Laten we nog andere logica toevoegen:</a:t>
            </a:r>
          </a:p>
          <a:p>
            <a:pPr lvl="0" indent="0">
              <a:buNone/>
            </a:pPr>
            <a:r>
              <a:rPr>
                <a:latin typeface="Courier"/>
              </a:rPr>
              <a:t>x </a:t>
            </a:r>
            <a:r>
              <a:rPr>
                <a:solidFill>
                  <a:srgbClr val="666666"/>
                </a:solidFill>
                <a:latin typeface="Courier"/>
              </a:rPr>
              <a:t>=</a:t>
            </a:r>
            <a:r>
              <a:rPr>
                <a:latin typeface="Courier"/>
              </a:rPr>
              <a:t> </a:t>
            </a:r>
            <a:r>
              <a:rPr>
                <a:solidFill>
                  <a:srgbClr val="19177C"/>
                </a:solidFill>
                <a:latin typeface="Courier"/>
              </a:rPr>
              <a:t>False</a:t>
            </a:r>
            <a:br/>
            <a:br/>
            <a:r>
              <a:rPr b="1">
                <a:solidFill>
                  <a:srgbClr val="007020"/>
                </a:solidFill>
                <a:latin typeface="Courier"/>
              </a:rPr>
              <a:t>if</a:t>
            </a:r>
            <a:r>
              <a:rPr>
                <a:latin typeface="Courier"/>
              </a:rPr>
              <a:t> x:</a:t>
            </a:r>
            <a:br/>
            <a:r>
              <a:rPr>
                <a:latin typeface="Courier"/>
              </a:rPr>
              <a:t>    print(</a:t>
            </a:r>
            <a:r>
              <a:rPr>
                <a:solidFill>
                  <a:srgbClr val="4070A0"/>
                </a:solidFill>
                <a:latin typeface="Courier"/>
              </a:rPr>
              <a:t>'x was True!'</a:t>
            </a:r>
            <a:r>
              <a:rPr>
                <a:latin typeface="Courier"/>
              </a:rPr>
              <a:t>)</a:t>
            </a:r>
            <a:br/>
            <a:r>
              <a:rPr b="1">
                <a:solidFill>
                  <a:srgbClr val="007020"/>
                </a:solidFill>
                <a:latin typeface="Courier"/>
              </a:rPr>
              <a:t>else</a:t>
            </a:r>
            <a:r>
              <a:rPr>
                <a:latin typeface="Courier"/>
              </a:rPr>
              <a:t>:</a:t>
            </a:r>
            <a:br/>
            <a:r>
              <a:rPr>
                <a:latin typeface="Courier"/>
              </a:rPr>
              <a:t>    print(</a:t>
            </a:r>
            <a:r>
              <a:rPr>
                <a:solidFill>
                  <a:srgbClr val="4070A0"/>
                </a:solidFill>
                <a:latin typeface="Courier"/>
              </a:rPr>
              <a:t>'I will be printed in any case where x is not true'</a:t>
            </a:r>
            <a:r>
              <a:rPr>
                <a:latin typeface="Courier"/>
              </a:rPr>
              <a:t>)</a:t>
            </a:r>
          </a:p>
          <a:p>
            <a:pPr lvl="0" indent="0">
              <a:buNone/>
            </a:pPr>
            <a:r>
              <a:rPr>
                <a:latin typeface="Courier"/>
              </a:rPr>
              <a:t>I will be printed in any case where x is not true</a:t>
            </a:r>
          </a:p>
          <a:p>
            <a:pPr lvl="0" indent="0" marL="0">
              <a:spcBef>
                <a:spcPts val="3000"/>
              </a:spcBef>
              <a:buNone/>
            </a:pPr>
            <a:r>
              <a:rPr b="1"/>
              <a:t>Meerdere vestigingen (branches)</a:t>
            </a:r>
          </a:p>
          <a:p>
            <a:pPr lvl="0" indent="0" marL="0">
              <a:buNone/>
            </a:pPr>
            <a:r>
              <a:rPr/>
              <a:t>Laten we een vollediger beeld krijgen van hoe ver if, elif en else ons kunnen brengen!</a:t>
            </a:r>
          </a:p>
          <a:p>
            <a:pPr lvl="0" indent="0" marL="0">
              <a:buNone/>
            </a:pPr>
            <a:r>
              <a:rPr/>
              <a:t>We schrijven dit uit in een geneste structuur. Let op hoe de if, elif en else op één lijn liggen in de code. Dit kan je helpen te zien wat if is gerelateerd aan wat elif of else-statements.</a:t>
            </a:r>
          </a:p>
          <a:p>
            <a:pPr lvl="0" indent="0" marL="0">
              <a:buNone/>
            </a:pPr>
            <a:r>
              <a:rPr/>
              <a:t>We zullen een vergelijking-syntaxis voor Python opnieuw introduceren.</a:t>
            </a:r>
          </a:p>
          <a:p>
            <a:pPr lvl="0" indent="0">
              <a:buNone/>
            </a:pPr>
            <a:r>
              <a:rPr>
                <a:latin typeface="Courier"/>
              </a:rPr>
              <a:t>loc </a:t>
            </a:r>
            <a:r>
              <a:rPr>
                <a:solidFill>
                  <a:srgbClr val="666666"/>
                </a:solidFill>
                <a:latin typeface="Courier"/>
              </a:rPr>
              <a:t>=</a:t>
            </a:r>
            <a:r>
              <a:rPr>
                <a:latin typeface="Courier"/>
              </a:rPr>
              <a:t> </a:t>
            </a:r>
            <a:r>
              <a:rPr>
                <a:solidFill>
                  <a:srgbClr val="4070A0"/>
                </a:solidFill>
                <a:latin typeface="Courier"/>
              </a:rPr>
              <a:t>'Bank'</a:t>
            </a:r>
            <a:br/>
            <a:br/>
            <a:r>
              <a:rPr b="1">
                <a:solidFill>
                  <a:srgbClr val="007020"/>
                </a:solidFill>
                <a:latin typeface="Courier"/>
              </a:rPr>
              <a:t>if</a:t>
            </a:r>
            <a:r>
              <a:rPr>
                <a:latin typeface="Courier"/>
              </a:rPr>
              <a:t> loc </a:t>
            </a:r>
            <a:r>
              <a:rPr>
                <a:solidFill>
                  <a:srgbClr val="666666"/>
                </a:solidFill>
                <a:latin typeface="Courier"/>
              </a:rPr>
              <a:t>==</a:t>
            </a:r>
            <a:r>
              <a:rPr>
                <a:latin typeface="Courier"/>
              </a:rPr>
              <a:t> </a:t>
            </a:r>
            <a:r>
              <a:rPr>
                <a:solidFill>
                  <a:srgbClr val="4070A0"/>
                </a:solidFill>
                <a:latin typeface="Courier"/>
              </a:rPr>
              <a:t>'Auto Shop'</a:t>
            </a:r>
            <a:r>
              <a:rPr>
                <a:latin typeface="Courier"/>
              </a:rPr>
              <a:t>:</a:t>
            </a:r>
            <a:br/>
            <a:r>
              <a:rPr>
                <a:latin typeface="Courier"/>
              </a:rPr>
              <a:t>    print(</a:t>
            </a:r>
            <a:r>
              <a:rPr>
                <a:solidFill>
                  <a:srgbClr val="4070A0"/>
                </a:solidFill>
                <a:latin typeface="Courier"/>
              </a:rPr>
              <a:t>'Welcome to the Auto Shop!'</a:t>
            </a:r>
            <a:r>
              <a:rPr>
                <a:latin typeface="Courier"/>
              </a:rPr>
              <a:t>)</a:t>
            </a:r>
            <a:br/>
            <a:r>
              <a:rPr b="1">
                <a:solidFill>
                  <a:srgbClr val="007020"/>
                </a:solidFill>
                <a:latin typeface="Courier"/>
              </a:rPr>
              <a:t>elif</a:t>
            </a:r>
            <a:r>
              <a:rPr>
                <a:latin typeface="Courier"/>
              </a:rPr>
              <a:t> loc </a:t>
            </a:r>
            <a:r>
              <a:rPr>
                <a:solidFill>
                  <a:srgbClr val="666666"/>
                </a:solidFill>
                <a:latin typeface="Courier"/>
              </a:rPr>
              <a:t>==</a:t>
            </a:r>
            <a:r>
              <a:rPr>
                <a:latin typeface="Courier"/>
              </a:rPr>
              <a:t> </a:t>
            </a:r>
            <a:r>
              <a:rPr>
                <a:solidFill>
                  <a:srgbClr val="4070A0"/>
                </a:solidFill>
                <a:latin typeface="Courier"/>
              </a:rPr>
              <a:t>'Bank'</a:t>
            </a:r>
            <a:r>
              <a:rPr>
                <a:latin typeface="Courier"/>
              </a:rPr>
              <a:t>:</a:t>
            </a:r>
            <a:br/>
            <a:r>
              <a:rPr>
                <a:latin typeface="Courier"/>
              </a:rPr>
              <a:t>    print(</a:t>
            </a:r>
            <a:r>
              <a:rPr>
                <a:solidFill>
                  <a:srgbClr val="4070A0"/>
                </a:solidFill>
                <a:latin typeface="Courier"/>
              </a:rPr>
              <a:t>'Welcome to the bank!'</a:t>
            </a:r>
            <a:r>
              <a:rPr>
                <a:latin typeface="Courier"/>
              </a:rPr>
              <a:t>)</a:t>
            </a:r>
            <a:br/>
            <a:r>
              <a:rPr b="1">
                <a:solidFill>
                  <a:srgbClr val="007020"/>
                </a:solidFill>
                <a:latin typeface="Courier"/>
              </a:rPr>
              <a:t>else</a:t>
            </a:r>
            <a:r>
              <a:rPr>
                <a:latin typeface="Courier"/>
              </a:rPr>
              <a:t>:</a:t>
            </a:r>
            <a:br/>
            <a:r>
              <a:rPr>
                <a:latin typeface="Courier"/>
              </a:rPr>
              <a:t>    print(</a:t>
            </a:r>
            <a:r>
              <a:rPr>
                <a:solidFill>
                  <a:srgbClr val="4070A0"/>
                </a:solidFill>
                <a:latin typeface="Courier"/>
              </a:rPr>
              <a:t>'Where are you?'</a:t>
            </a:r>
            <a:r>
              <a:rPr>
                <a:latin typeface="Courier"/>
              </a:rPr>
              <a:t>)</a:t>
            </a:r>
          </a:p>
          <a:p>
            <a:pPr lvl="0" indent="0">
              <a:buNone/>
            </a:pPr>
            <a:r>
              <a:rPr>
                <a:latin typeface="Courier"/>
              </a:rPr>
              <a:t>Welcome to the bank!</a:t>
            </a:r>
          </a:p>
          <a:p>
            <a:pPr lvl="0" indent="0" marL="0">
              <a:buNone/>
            </a:pPr>
            <a:r>
              <a:rPr/>
              <a:t>Merk op hoe de geneste if-instructies elk worden gecontroleerd totdat een True-boolean ervoor zorgt dat de geneste code eronder wordt uitgevoerd. Houd er ook rekening mee dat u zoveel elif-statements kunt invoeren als u wilt voordat u afsluit met een else.</a:t>
            </a:r>
          </a:p>
          <a:p>
            <a:pPr lvl="0" indent="0" marL="0">
              <a:buNone/>
            </a:pPr>
            <a:r>
              <a:rPr/>
              <a:t>Laten we nog twee eenvoudige voorbeelden maken voor de instructies if, elif en else:</a:t>
            </a:r>
          </a:p>
          <a:p>
            <a:pPr lvl="0" indent="0">
              <a:buNone/>
            </a:pPr>
            <a:r>
              <a:rPr>
                <a:latin typeface="Courier"/>
              </a:rPr>
              <a:t>person </a:t>
            </a:r>
            <a:r>
              <a:rPr>
                <a:solidFill>
                  <a:srgbClr val="666666"/>
                </a:solidFill>
                <a:latin typeface="Courier"/>
              </a:rPr>
              <a:t>=</a:t>
            </a:r>
            <a:r>
              <a:rPr>
                <a:latin typeface="Courier"/>
              </a:rPr>
              <a:t> </a:t>
            </a:r>
            <a:r>
              <a:rPr>
                <a:solidFill>
                  <a:srgbClr val="4070A0"/>
                </a:solidFill>
                <a:latin typeface="Courier"/>
              </a:rPr>
              <a:t>'Sammy'</a:t>
            </a:r>
            <a:br/>
            <a:br/>
            <a:r>
              <a:rPr b="1">
                <a:solidFill>
                  <a:srgbClr val="007020"/>
                </a:solidFill>
                <a:latin typeface="Courier"/>
              </a:rPr>
              <a:t>if</a:t>
            </a:r>
            <a:r>
              <a:rPr>
                <a:latin typeface="Courier"/>
              </a:rPr>
              <a:t> person </a:t>
            </a:r>
            <a:r>
              <a:rPr>
                <a:solidFill>
                  <a:srgbClr val="666666"/>
                </a:solidFill>
                <a:latin typeface="Courier"/>
              </a:rPr>
              <a:t>==</a:t>
            </a:r>
            <a:r>
              <a:rPr>
                <a:latin typeface="Courier"/>
              </a:rPr>
              <a:t> </a:t>
            </a:r>
            <a:r>
              <a:rPr>
                <a:solidFill>
                  <a:srgbClr val="4070A0"/>
                </a:solidFill>
                <a:latin typeface="Courier"/>
              </a:rPr>
              <a:t>'Sammy'</a:t>
            </a:r>
            <a:r>
              <a:rPr>
                <a:latin typeface="Courier"/>
              </a:rPr>
              <a:t>:</a:t>
            </a:r>
            <a:br/>
            <a:r>
              <a:rPr>
                <a:latin typeface="Courier"/>
              </a:rPr>
              <a:t>    print(</a:t>
            </a:r>
            <a:r>
              <a:rPr>
                <a:solidFill>
                  <a:srgbClr val="4070A0"/>
                </a:solidFill>
                <a:latin typeface="Courier"/>
              </a:rPr>
              <a:t>'Welcome Sammy!'</a:t>
            </a:r>
            <a:r>
              <a:rPr>
                <a:latin typeface="Courier"/>
              </a:rPr>
              <a:t>)</a:t>
            </a:r>
            <a:br/>
            <a:r>
              <a:rPr b="1">
                <a:solidFill>
                  <a:srgbClr val="007020"/>
                </a:solidFill>
                <a:latin typeface="Courier"/>
              </a:rPr>
              <a:t>else</a:t>
            </a:r>
            <a:r>
              <a:rPr>
                <a:latin typeface="Courier"/>
              </a:rPr>
              <a:t>:</a:t>
            </a:r>
            <a:br/>
            <a:r>
              <a:rPr>
                <a:latin typeface="Courier"/>
              </a:rPr>
              <a:t>    print(</a:t>
            </a:r>
            <a:r>
              <a:rPr>
                <a:solidFill>
                  <a:srgbClr val="4070A0"/>
                </a:solidFill>
                <a:latin typeface="Courier"/>
              </a:rPr>
              <a:t>"Welcome, what's your name?"</a:t>
            </a:r>
            <a:r>
              <a:rPr>
                <a:latin typeface="Courier"/>
              </a:rPr>
              <a:t>)</a:t>
            </a:r>
          </a:p>
          <a:p>
            <a:pPr lvl="0" indent="0">
              <a:buNone/>
            </a:pPr>
            <a:r>
              <a:rPr>
                <a:latin typeface="Courier"/>
              </a:rPr>
              <a:t>Welcome Sammy!</a:t>
            </a:r>
          </a:p>
          <a:p>
            <a:pPr lvl="0" indent="0">
              <a:buNone/>
            </a:pPr>
            <a:r>
              <a:rPr>
                <a:latin typeface="Courier"/>
              </a:rPr>
              <a:t>person </a:t>
            </a:r>
            <a:r>
              <a:rPr>
                <a:solidFill>
                  <a:srgbClr val="666666"/>
                </a:solidFill>
                <a:latin typeface="Courier"/>
              </a:rPr>
              <a:t>=</a:t>
            </a:r>
            <a:r>
              <a:rPr>
                <a:latin typeface="Courier"/>
              </a:rPr>
              <a:t> </a:t>
            </a:r>
            <a:r>
              <a:rPr>
                <a:solidFill>
                  <a:srgbClr val="4070A0"/>
                </a:solidFill>
                <a:latin typeface="Courier"/>
              </a:rPr>
              <a:t>'George'</a:t>
            </a:r>
            <a:br/>
            <a:br/>
            <a:r>
              <a:rPr b="1">
                <a:solidFill>
                  <a:srgbClr val="007020"/>
                </a:solidFill>
                <a:latin typeface="Courier"/>
              </a:rPr>
              <a:t>if</a:t>
            </a:r>
            <a:r>
              <a:rPr>
                <a:latin typeface="Courier"/>
              </a:rPr>
              <a:t> person </a:t>
            </a:r>
            <a:r>
              <a:rPr>
                <a:solidFill>
                  <a:srgbClr val="666666"/>
                </a:solidFill>
                <a:latin typeface="Courier"/>
              </a:rPr>
              <a:t>==</a:t>
            </a:r>
            <a:r>
              <a:rPr>
                <a:latin typeface="Courier"/>
              </a:rPr>
              <a:t> </a:t>
            </a:r>
            <a:r>
              <a:rPr>
                <a:solidFill>
                  <a:srgbClr val="4070A0"/>
                </a:solidFill>
                <a:latin typeface="Courier"/>
              </a:rPr>
              <a:t>'Sammy'</a:t>
            </a:r>
            <a:r>
              <a:rPr>
                <a:latin typeface="Courier"/>
              </a:rPr>
              <a:t>:</a:t>
            </a:r>
            <a:br/>
            <a:r>
              <a:rPr>
                <a:latin typeface="Courier"/>
              </a:rPr>
              <a:t>    print(</a:t>
            </a:r>
            <a:r>
              <a:rPr>
                <a:solidFill>
                  <a:srgbClr val="4070A0"/>
                </a:solidFill>
                <a:latin typeface="Courier"/>
              </a:rPr>
              <a:t>'Welcome Sammy!'</a:t>
            </a:r>
            <a:r>
              <a:rPr>
                <a:latin typeface="Courier"/>
              </a:rPr>
              <a:t>)</a:t>
            </a:r>
            <a:br/>
            <a:r>
              <a:rPr b="1">
                <a:solidFill>
                  <a:srgbClr val="007020"/>
                </a:solidFill>
                <a:latin typeface="Courier"/>
              </a:rPr>
              <a:t>elif</a:t>
            </a:r>
            <a:r>
              <a:rPr>
                <a:latin typeface="Courier"/>
              </a:rPr>
              <a:t> person </a:t>
            </a:r>
            <a:r>
              <a:rPr>
                <a:solidFill>
                  <a:srgbClr val="666666"/>
                </a:solidFill>
                <a:latin typeface="Courier"/>
              </a:rPr>
              <a:t>==</a:t>
            </a:r>
            <a:r>
              <a:rPr>
                <a:solidFill>
                  <a:srgbClr val="4070A0"/>
                </a:solidFill>
                <a:latin typeface="Courier"/>
              </a:rPr>
              <a:t>'George'</a:t>
            </a:r>
            <a:r>
              <a:rPr>
                <a:latin typeface="Courier"/>
              </a:rPr>
              <a:t>:</a:t>
            </a:r>
            <a:br/>
            <a:r>
              <a:rPr>
                <a:latin typeface="Courier"/>
              </a:rPr>
              <a:t>    print(</a:t>
            </a:r>
            <a:r>
              <a:rPr>
                <a:solidFill>
                  <a:srgbClr val="4070A0"/>
                </a:solidFill>
                <a:latin typeface="Courier"/>
              </a:rPr>
              <a:t>'Welcome George!'</a:t>
            </a:r>
            <a:r>
              <a:rPr>
                <a:latin typeface="Courier"/>
              </a:rPr>
              <a:t>)</a:t>
            </a:r>
            <a:br/>
            <a:r>
              <a:rPr b="1">
                <a:solidFill>
                  <a:srgbClr val="007020"/>
                </a:solidFill>
                <a:latin typeface="Courier"/>
              </a:rPr>
              <a:t>else</a:t>
            </a:r>
            <a:r>
              <a:rPr>
                <a:latin typeface="Courier"/>
              </a:rPr>
              <a:t>:</a:t>
            </a:r>
            <a:br/>
            <a:r>
              <a:rPr>
                <a:latin typeface="Courier"/>
              </a:rPr>
              <a:t>    print(</a:t>
            </a:r>
            <a:r>
              <a:rPr>
                <a:solidFill>
                  <a:srgbClr val="4070A0"/>
                </a:solidFill>
                <a:latin typeface="Courier"/>
              </a:rPr>
              <a:t>"Welcome, what's your name?"</a:t>
            </a:r>
            <a:r>
              <a:rPr>
                <a:latin typeface="Courier"/>
              </a:rPr>
              <a:t>)</a:t>
            </a:r>
          </a:p>
          <a:p>
            <a:pPr lvl="0" indent="0">
              <a:buNone/>
            </a:pPr>
            <a:r>
              <a:rPr>
                <a:latin typeface="Courier"/>
              </a:rPr>
              <a:t>Welcome George!</a:t>
            </a:r>
          </a:p>
          <a:p>
            <a:pPr lvl="0" indent="0" marL="0">
              <a:spcBef>
                <a:spcPts val="3000"/>
              </a:spcBef>
              <a:buNone/>
            </a:pPr>
            <a:r>
              <a:rPr b="1"/>
              <a:t>Inspringing (Indentation)</a:t>
            </a:r>
          </a:p>
          <a:p>
            <a:pPr lvl="0" indent="0" marL="0">
              <a:buNone/>
            </a:pPr>
            <a:r>
              <a:rPr/>
              <a:t>Het is belangrijk om goed te begrijpen hoe inspringen in Python werkt om de structuur en volgorde van uw code te behouden. We zullen dit onderwerp opnieuw bespreken wanneer we beginnen met het bouwen van functies!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2022-04-22T22:38:38Z</dcterms:created>
  <dcterms:modified xsi:type="dcterms:W3CDTF">2022-04-22T22:38:38Z</dcterms:modified>
</cp:coreProperties>
</file>

<file path=docProps/custom.xml><?xml version="1.0" encoding="utf-8"?>
<Properties xmlns="http://schemas.openxmlformats.org/officeDocument/2006/custom-properties" xmlns:vt="http://schemas.openxmlformats.org/officeDocument/2006/docPropsVTypes"/>
</file>