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while-lussen (loop)</a:t>
            </a:r>
          </a:p>
        </p:txBody>
      </p:sp>
      <p:sp>
        <p:nvSpPr>
          <p:cNvPr id="3" name="Content Placeholder 2"/>
          <p:cNvSpPr>
            <a:spLocks noGrp="1"/>
          </p:cNvSpPr>
          <p:nvPr>
            <p:ph idx="1"/>
          </p:nvPr>
        </p:nvSpPr>
        <p:spPr/>
        <p:txBody>
          <a:bodyPr/>
          <a:lstStyle/>
          <a:p>
            <a:pPr lvl="0" indent="0" marL="0">
              <a:buNone/>
            </a:pPr>
            <a:r>
              <a:rPr/>
              <a:t>De while-instructie in Python is een van de meest algemene manieren om iteratie uit te voeren. Een while-instructie zal herhaaldelijk een enkele instructie of een groep instructies uitvoeren als de voorwaarde waar is. De reden dat het een ‘lus (loop)’ wordt genoemd, is omdat de code-instructies </a:t>
            </a:r>
            <a:r>
              <a:rPr b="1"/>
              <a:t>herhaaldelijk</a:t>
            </a:r>
            <a:r>
              <a:rPr/>
              <a:t> worden doorlopen totdat niet langer aan de voorwaarde wordt voldaan.</a:t>
            </a:r>
          </a:p>
          <a:p>
            <a:pPr lvl="0" indent="0" marL="0">
              <a:buNone/>
            </a:pPr>
            <a:r>
              <a:rPr/>
              <a:t>Het algemene formaat van een while-lus is:</a:t>
            </a:r>
          </a:p>
          <a:p>
            <a:pPr lvl="0" indent="0">
              <a:buNone/>
            </a:pPr>
            <a:r>
              <a:rPr>
                <a:latin typeface="Courier"/>
              </a:rPr>
              <a:t>while test:
    code statements
else:
    final code statements</a:t>
            </a:r>
          </a:p>
          <a:p>
            <a:pPr lvl="0" indent="0" marL="0">
              <a:buNone/>
            </a:pPr>
            <a:r>
              <a:rPr/>
              <a:t>Laten we eens kijken naar een paar eenvoudige while-lussen in actie.</a:t>
            </a:r>
          </a:p>
          <a:p>
            <a:pPr lvl="0" indent="0">
              <a:buNone/>
            </a:pPr>
            <a:r>
              <a:rPr>
                <a:latin typeface="Courier"/>
              </a:rPr>
              <a:t>x </a:t>
            </a:r>
            <a:r>
              <a:rPr>
                <a:solidFill>
                  <a:srgbClr val="666666"/>
                </a:solidFill>
                <a:latin typeface="Courier"/>
              </a:rPr>
              <a:t>=</a:t>
            </a:r>
            <a:r>
              <a:rPr>
                <a:latin typeface="Courier"/>
              </a:rPr>
              <a:t> </a:t>
            </a:r>
            <a:r>
              <a:rPr>
                <a:solidFill>
                  <a:srgbClr val="40A070"/>
                </a:solidFill>
                <a:latin typeface="Courier"/>
              </a:rPr>
              <a:t>0</a:t>
            </a:r>
            <a:br/>
            <a:br/>
            <a:r>
              <a:rPr b="1">
                <a:solidFill>
                  <a:srgbClr val="007020"/>
                </a:solidFill>
                <a:latin typeface="Courier"/>
              </a:rPr>
              <a:t>while</a:t>
            </a:r>
            <a:r>
              <a:rPr>
                <a:latin typeface="Courier"/>
              </a:rPr>
              <a:t> x </a:t>
            </a:r>
            <a:r>
              <a:rPr>
                <a:solidFill>
                  <a:srgbClr val="666666"/>
                </a:solidFill>
                <a:latin typeface="Courier"/>
              </a:rPr>
              <a:t>&lt;</a:t>
            </a:r>
            <a:r>
              <a:rPr>
                <a:latin typeface="Courier"/>
              </a:rPr>
              <a:t> </a:t>
            </a:r>
            <a:r>
              <a:rPr>
                <a:solidFill>
                  <a:srgbClr val="40A070"/>
                </a:solidFill>
                <a:latin typeface="Courier"/>
              </a:rPr>
              <a:t>10</a:t>
            </a:r>
            <a:r>
              <a:rPr>
                <a:latin typeface="Courier"/>
              </a:rPr>
              <a:t>:</a:t>
            </a:r>
            <a:br/>
            <a:r>
              <a:rPr>
                <a:latin typeface="Courier"/>
              </a:rPr>
              <a:t>    print(</a:t>
            </a:r>
            <a:r>
              <a:rPr>
                <a:solidFill>
                  <a:srgbClr val="4070A0"/>
                </a:solidFill>
                <a:latin typeface="Courier"/>
              </a:rPr>
              <a:t>'x is currently: '</a:t>
            </a:r>
            <a:r>
              <a:rPr>
                <a:latin typeface="Courier"/>
              </a:rPr>
              <a:t>,x)</a:t>
            </a:r>
            <a:br/>
            <a:r>
              <a:rPr>
                <a:latin typeface="Courier"/>
              </a:rPr>
              <a:t>    print(</a:t>
            </a:r>
            <a:r>
              <a:rPr>
                <a:solidFill>
                  <a:srgbClr val="4070A0"/>
                </a:solidFill>
                <a:latin typeface="Courier"/>
              </a:rPr>
              <a:t>' x is still less than 10, adding 1 to x'</a:t>
            </a:r>
            <a:r>
              <a:rPr>
                <a:latin typeface="Courier"/>
              </a:rPr>
              <a:t>)</a:t>
            </a:r>
            <a:br/>
            <a:r>
              <a:rPr>
                <a:latin typeface="Courier"/>
              </a:rPr>
              <a:t>    x</a:t>
            </a:r>
            <a:r>
              <a:rPr>
                <a:solidFill>
                  <a:srgbClr val="666666"/>
                </a:solidFill>
                <a:latin typeface="Courier"/>
              </a:rPr>
              <a:t>+=</a:t>
            </a:r>
            <a:r>
              <a:rPr>
                <a:solidFill>
                  <a:srgbClr val="40A070"/>
                </a:solidFill>
                <a:latin typeface="Courier"/>
              </a:rPr>
              <a:t>1</a:t>
            </a:r>
          </a:p>
          <a:p>
            <a:pPr lvl="0" indent="0">
              <a:buNone/>
            </a:pPr>
            <a:r>
              <a:rPr>
                <a:latin typeface="Courier"/>
              </a:rPr>
              <a:t>x is currently:  0
 x is still less than 10, adding 1 to x
x is currently:  1
 x is still less than 10, adding 1 to x
x is currently:  2
 x is still less than 10, adding 1 to x
x is currently:  3
 x is still less than 10, adding 1 to x
x is currently:  4
 x is still less than 10, adding 1 to x
x is currently:  5
 x is still less than 10, adding 1 to x
x is currently:  6
 x is still less than 10, adding 1 to x
x is currently:  7
 x is still less than 10, adding 1 to x
x is currently:  8
 x is still less than 10, adding 1 to x
x is currently:  9
 x is still less than 10, adding 1 to x</a:t>
            </a:r>
          </a:p>
          <a:p>
            <a:pPr lvl="0" indent="0" marL="0">
              <a:buNone/>
            </a:pPr>
            <a:r>
              <a:rPr/>
              <a:t>Merk op hoe vaak de print-statements voorkwamen (occurred) en hoe de while-lus doorging totdat aan de True-voorwaarde werd voldaan, wat eenmaal x==10 voorkwam. Het is belangrijk op te merken dat zodra dit gebeurde, de code stopte. Laten we eens kijken hoe we een else-statement kunnen toevoegen:</a:t>
            </a:r>
          </a:p>
          <a:p>
            <a:pPr lvl="0" indent="0">
              <a:buNone/>
            </a:pPr>
            <a:r>
              <a:rPr>
                <a:latin typeface="Courier"/>
              </a:rPr>
              <a:t>x </a:t>
            </a:r>
            <a:r>
              <a:rPr>
                <a:solidFill>
                  <a:srgbClr val="666666"/>
                </a:solidFill>
                <a:latin typeface="Courier"/>
              </a:rPr>
              <a:t>=</a:t>
            </a:r>
            <a:r>
              <a:rPr>
                <a:latin typeface="Courier"/>
              </a:rPr>
              <a:t> </a:t>
            </a:r>
            <a:r>
              <a:rPr>
                <a:solidFill>
                  <a:srgbClr val="40A070"/>
                </a:solidFill>
                <a:latin typeface="Courier"/>
              </a:rPr>
              <a:t>0</a:t>
            </a:r>
            <a:br/>
            <a:br/>
            <a:r>
              <a:rPr b="1">
                <a:solidFill>
                  <a:srgbClr val="007020"/>
                </a:solidFill>
                <a:latin typeface="Courier"/>
              </a:rPr>
              <a:t>while</a:t>
            </a:r>
            <a:r>
              <a:rPr>
                <a:latin typeface="Courier"/>
              </a:rPr>
              <a:t> x </a:t>
            </a:r>
            <a:r>
              <a:rPr>
                <a:solidFill>
                  <a:srgbClr val="666666"/>
                </a:solidFill>
                <a:latin typeface="Courier"/>
              </a:rPr>
              <a:t>&lt;</a:t>
            </a:r>
            <a:r>
              <a:rPr>
                <a:latin typeface="Courier"/>
              </a:rPr>
              <a:t> </a:t>
            </a:r>
            <a:r>
              <a:rPr>
                <a:solidFill>
                  <a:srgbClr val="40A070"/>
                </a:solidFill>
                <a:latin typeface="Courier"/>
              </a:rPr>
              <a:t>10</a:t>
            </a:r>
            <a:r>
              <a:rPr>
                <a:latin typeface="Courier"/>
              </a:rPr>
              <a:t>:</a:t>
            </a:r>
            <a:br/>
            <a:r>
              <a:rPr>
                <a:latin typeface="Courier"/>
              </a:rPr>
              <a:t>    print(</a:t>
            </a:r>
            <a:r>
              <a:rPr>
                <a:solidFill>
                  <a:srgbClr val="4070A0"/>
                </a:solidFill>
                <a:latin typeface="Courier"/>
              </a:rPr>
              <a:t>'x is currently: '</a:t>
            </a:r>
            <a:r>
              <a:rPr>
                <a:latin typeface="Courier"/>
              </a:rPr>
              <a:t>,x)</a:t>
            </a:r>
            <a:br/>
            <a:r>
              <a:rPr>
                <a:latin typeface="Courier"/>
              </a:rPr>
              <a:t>    print(</a:t>
            </a:r>
            <a:r>
              <a:rPr>
                <a:solidFill>
                  <a:srgbClr val="4070A0"/>
                </a:solidFill>
                <a:latin typeface="Courier"/>
              </a:rPr>
              <a:t>' x is still less than 10, adding 1 to x'</a:t>
            </a:r>
            <a:r>
              <a:rPr>
                <a:latin typeface="Courier"/>
              </a:rPr>
              <a:t>)</a:t>
            </a:r>
            <a:br/>
            <a:r>
              <a:rPr>
                <a:latin typeface="Courier"/>
              </a:rPr>
              <a:t>    x</a:t>
            </a:r>
            <a:r>
              <a:rPr>
                <a:solidFill>
                  <a:srgbClr val="666666"/>
                </a:solidFill>
                <a:latin typeface="Courier"/>
              </a:rPr>
              <a:t>+=</a:t>
            </a:r>
            <a:r>
              <a:rPr>
                <a:solidFill>
                  <a:srgbClr val="40A070"/>
                </a:solidFill>
                <a:latin typeface="Courier"/>
              </a:rPr>
              <a:t>1</a:t>
            </a:r>
            <a:br/>
            <a:r>
              <a:rPr>
                <a:latin typeface="Courier"/>
              </a:rPr>
              <a:t>    </a:t>
            </a:r>
            <a:br/>
            <a:r>
              <a:rPr b="1">
                <a:solidFill>
                  <a:srgbClr val="007020"/>
                </a:solidFill>
                <a:latin typeface="Courier"/>
              </a:rPr>
              <a:t>else</a:t>
            </a:r>
            <a:r>
              <a:rPr>
                <a:latin typeface="Courier"/>
              </a:rPr>
              <a:t>:</a:t>
            </a:r>
            <a:br/>
            <a:r>
              <a:rPr>
                <a:latin typeface="Courier"/>
              </a:rPr>
              <a:t>    print(</a:t>
            </a:r>
            <a:r>
              <a:rPr>
                <a:solidFill>
                  <a:srgbClr val="4070A0"/>
                </a:solidFill>
                <a:latin typeface="Courier"/>
              </a:rPr>
              <a:t>'All Done!'</a:t>
            </a:r>
            <a:r>
              <a:rPr>
                <a:latin typeface="Courier"/>
              </a:rPr>
              <a:t>)</a:t>
            </a:r>
          </a:p>
          <a:p>
            <a:pPr lvl="0" indent="0">
              <a:buNone/>
            </a:pPr>
            <a:r>
              <a:rPr>
                <a:latin typeface="Courier"/>
              </a:rPr>
              <a:t>x is currently:  0
 x is still less than 10, adding 1 to x
x is currently:  1
 x is still less than 10, adding 1 to x
x is currently:  2
 x is still less than 10, adding 1 to x
x is currently:  3
 x is still less than 10, adding 1 to x
x is currently:  4
 x is still less than 10, adding 1 to x
x is currently:  5
 x is still less than 10, adding 1 to x
x is currently:  6
 x is still less than 10, adding 1 to x
x is currently:  7
 x is still less than 10, adding 1 to x
x is currently:  8
 x is still less than 10, adding 1 to x
x is currently:  9
 x is still less than 10, adding 1 to x
All Done!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continue, pass</a:t>
            </a:r>
          </a:p>
        </p:txBody>
      </p:sp>
      <p:sp>
        <p:nvSpPr>
          <p:cNvPr id="3" name="Content Placeholder 2"/>
          <p:cNvSpPr>
            <a:spLocks noGrp="1"/>
          </p:cNvSpPr>
          <p:nvPr>
            <p:ph idx="1"/>
          </p:nvPr>
        </p:nvSpPr>
        <p:spPr/>
        <p:txBody>
          <a:bodyPr/>
          <a:lstStyle/>
          <a:p>
            <a:pPr lvl="0" indent="0" marL="0">
              <a:buNone/>
            </a:pPr>
            <a:r>
              <a:rPr/>
              <a:t>We kunnen de instructies break, continue en pass gebruiken in onze loops om extra functionaliteit toe te voegen voor verschillende gevallen. De drie statements worden gedefinieerd door:</a:t>
            </a:r>
          </a:p>
          <a:p>
            <a:pPr lvl="0" indent="0">
              <a:buNone/>
            </a:pPr>
            <a:r>
              <a:rPr>
                <a:latin typeface="Courier"/>
              </a:rPr>
              <a:t>break: Breaks out of the current closest enclosing loop.
continue: Goes to the top of the closest enclosing loop.
pass: Does nothing at all.</a:t>
            </a:r>
          </a:p>
          <a:p>
            <a:pPr lvl="0" indent="0" marL="0">
              <a:buNone/>
            </a:pPr>
            <a:r>
              <a:rPr/>
              <a:t>Denkend aan break en continue statements, ziet het algemene formaat van de while-lus er als volgt uit:</a:t>
            </a:r>
          </a:p>
          <a:p>
            <a:pPr lvl="0" indent="0">
              <a:buNone/>
            </a:pPr>
            <a:r>
              <a:rPr>
                <a:latin typeface="Courier"/>
              </a:rPr>
              <a:t>while test: 
    code statement
    if test: 
        break
    if test: 
        continue 
else:</a:t>
            </a:r>
          </a:p>
          <a:p>
            <a:pPr lvl="0" indent="0" marL="0">
              <a:buNone/>
            </a:pPr>
            <a:r>
              <a:rPr/>
              <a:t>break en continue statements kunnen overal in de body van de lus verschijnen, maar we zullen ze meestal verder genest plaatsen in combinatie met een if statement om een actie op basis van een voorwaarde.</a:t>
            </a:r>
          </a:p>
          <a:p>
            <a:pPr lvl="0" indent="0" marL="0">
              <a:buNone/>
            </a:pPr>
            <a:r>
              <a:rPr/>
              <a:t>Laten we doorgaan en enkele voorbeelden bekijken!</a:t>
            </a:r>
          </a:p>
          <a:p>
            <a:pPr lvl="0" indent="0">
              <a:buNone/>
            </a:pPr>
            <a:r>
              <a:rPr>
                <a:latin typeface="Courier"/>
              </a:rPr>
              <a:t>x </a:t>
            </a:r>
            <a:r>
              <a:rPr>
                <a:solidFill>
                  <a:srgbClr val="666666"/>
                </a:solidFill>
                <a:latin typeface="Courier"/>
              </a:rPr>
              <a:t>=</a:t>
            </a:r>
            <a:r>
              <a:rPr>
                <a:latin typeface="Courier"/>
              </a:rPr>
              <a:t> </a:t>
            </a:r>
            <a:r>
              <a:rPr>
                <a:solidFill>
                  <a:srgbClr val="40A070"/>
                </a:solidFill>
                <a:latin typeface="Courier"/>
              </a:rPr>
              <a:t>0</a:t>
            </a:r>
            <a:br/>
            <a:br/>
            <a:r>
              <a:rPr b="1">
                <a:solidFill>
                  <a:srgbClr val="007020"/>
                </a:solidFill>
                <a:latin typeface="Courier"/>
              </a:rPr>
              <a:t>while</a:t>
            </a:r>
            <a:r>
              <a:rPr>
                <a:latin typeface="Courier"/>
              </a:rPr>
              <a:t> x </a:t>
            </a:r>
            <a:r>
              <a:rPr>
                <a:solidFill>
                  <a:srgbClr val="666666"/>
                </a:solidFill>
                <a:latin typeface="Courier"/>
              </a:rPr>
              <a:t>&lt;</a:t>
            </a:r>
            <a:r>
              <a:rPr>
                <a:latin typeface="Courier"/>
              </a:rPr>
              <a:t> </a:t>
            </a:r>
            <a:r>
              <a:rPr>
                <a:solidFill>
                  <a:srgbClr val="40A070"/>
                </a:solidFill>
                <a:latin typeface="Courier"/>
              </a:rPr>
              <a:t>10</a:t>
            </a:r>
            <a:r>
              <a:rPr>
                <a:latin typeface="Courier"/>
              </a:rPr>
              <a:t>:</a:t>
            </a:r>
            <a:br/>
            <a:r>
              <a:rPr>
                <a:latin typeface="Courier"/>
              </a:rPr>
              <a:t>    print(</a:t>
            </a:r>
            <a:r>
              <a:rPr>
                <a:solidFill>
                  <a:srgbClr val="4070A0"/>
                </a:solidFill>
                <a:latin typeface="Courier"/>
              </a:rPr>
              <a:t>'x is currently: '</a:t>
            </a:r>
            <a:r>
              <a:rPr>
                <a:latin typeface="Courier"/>
              </a:rPr>
              <a:t>,x)</a:t>
            </a:r>
            <a:br/>
            <a:r>
              <a:rPr>
                <a:latin typeface="Courier"/>
              </a:rPr>
              <a:t>    print(</a:t>
            </a:r>
            <a:r>
              <a:rPr>
                <a:solidFill>
                  <a:srgbClr val="4070A0"/>
                </a:solidFill>
                <a:latin typeface="Courier"/>
              </a:rPr>
              <a:t>' x is still less than 10, adding 1 to x'</a:t>
            </a:r>
            <a:r>
              <a:rPr>
                <a:latin typeface="Courier"/>
              </a:rPr>
              <a:t>)</a:t>
            </a:r>
            <a:br/>
            <a:r>
              <a:rPr>
                <a:latin typeface="Courier"/>
              </a:rPr>
              <a:t>    x</a:t>
            </a:r>
            <a:r>
              <a:rPr>
                <a:solidFill>
                  <a:srgbClr val="666666"/>
                </a:solidFill>
                <a:latin typeface="Courier"/>
              </a:rPr>
              <a:t>+=</a:t>
            </a:r>
            <a:r>
              <a:rPr>
                <a:solidFill>
                  <a:srgbClr val="40A070"/>
                </a:solidFill>
                <a:latin typeface="Courier"/>
              </a:rPr>
              <a:t>1</a:t>
            </a:r>
            <a:br/>
            <a:r>
              <a:rPr>
                <a:latin typeface="Courier"/>
              </a:rPr>
              <a:t>    </a:t>
            </a:r>
            <a:r>
              <a:rPr b="1">
                <a:solidFill>
                  <a:srgbClr val="007020"/>
                </a:solidFill>
                <a:latin typeface="Courier"/>
              </a:rPr>
              <a:t>if</a:t>
            </a:r>
            <a:r>
              <a:rPr>
                <a:latin typeface="Courier"/>
              </a:rPr>
              <a:t> x</a:t>
            </a:r>
            <a:r>
              <a:rPr>
                <a:solidFill>
                  <a:srgbClr val="666666"/>
                </a:solidFill>
                <a:latin typeface="Courier"/>
              </a:rPr>
              <a:t>==</a:t>
            </a:r>
            <a:r>
              <a:rPr>
                <a:solidFill>
                  <a:srgbClr val="40A070"/>
                </a:solidFill>
                <a:latin typeface="Courier"/>
              </a:rPr>
              <a:t>3</a:t>
            </a:r>
            <a:r>
              <a:rPr>
                <a:latin typeface="Courier"/>
              </a:rPr>
              <a:t>:</a:t>
            </a:r>
            <a:br/>
            <a:r>
              <a:rPr>
                <a:latin typeface="Courier"/>
              </a:rPr>
              <a:t>        print(</a:t>
            </a:r>
            <a:r>
              <a:rPr>
                <a:solidFill>
                  <a:srgbClr val="4070A0"/>
                </a:solidFill>
                <a:latin typeface="Courier"/>
              </a:rPr>
              <a:t>'x==3'</a:t>
            </a:r>
            <a:r>
              <a:rPr>
                <a:latin typeface="Courier"/>
              </a:rPr>
              <a:t>)</a:t>
            </a:r>
            <a:br/>
            <a:r>
              <a:rPr>
                <a:latin typeface="Courier"/>
              </a:rPr>
              <a:t>    </a:t>
            </a:r>
            <a:r>
              <a:rPr b="1">
                <a:solidFill>
                  <a:srgbClr val="007020"/>
                </a:solidFill>
                <a:latin typeface="Courier"/>
              </a:rPr>
              <a:t>else</a:t>
            </a:r>
            <a:r>
              <a:rPr>
                <a:latin typeface="Courier"/>
              </a:rPr>
              <a:t>:</a:t>
            </a:r>
            <a:br/>
            <a:r>
              <a:rPr>
                <a:latin typeface="Courier"/>
              </a:rPr>
              <a:t>        print(</a:t>
            </a:r>
            <a:r>
              <a:rPr>
                <a:solidFill>
                  <a:srgbClr val="4070A0"/>
                </a:solidFill>
                <a:latin typeface="Courier"/>
              </a:rPr>
              <a:t>'continuing...'</a:t>
            </a:r>
            <a:r>
              <a:rPr>
                <a:latin typeface="Courier"/>
              </a:rPr>
              <a:t>)</a:t>
            </a:r>
            <a:br/>
            <a:r>
              <a:rPr>
                <a:latin typeface="Courier"/>
              </a:rPr>
              <a:t>        </a:t>
            </a:r>
            <a:r>
              <a:rPr b="1">
                <a:solidFill>
                  <a:srgbClr val="007020"/>
                </a:solidFill>
                <a:latin typeface="Courier"/>
              </a:rPr>
              <a:t>continue</a:t>
            </a:r>
          </a:p>
          <a:p>
            <a:pPr lvl="0" indent="0">
              <a:buNone/>
            </a:pPr>
            <a:r>
              <a:rPr>
                <a:latin typeface="Courier"/>
              </a:rPr>
              <a:t>x is currently:  0
 x is still less than 10, adding 1 to x
continuing...
x is currently:  1
 x is still less than 10, adding 1 to x
continuing...
x is currently:  2
 x is still less than 10, adding 1 to x
x==3
x is currently:  3
 x is still less than 10, adding 1 to x
continuing...
x is currently:  4
 x is still less than 10, adding 1 to x
continuing...
x is currently:  5
 x is still less than 10, adding 1 to x
continuing...
x is currently:  6
 x is still less than 10, adding 1 to x
continuing...
x is currently:  7
 x is still less than 10, adding 1 to x
continuing...
x is currently:  8
 x is still less than 10, adding 1 to x
continuing...
x is currently:  9
 x is still less than 10, adding 1 to x
continuing...</a:t>
            </a:r>
          </a:p>
          <a:p>
            <a:pPr lvl="0" indent="0" marL="0">
              <a:buNone/>
            </a:pPr>
            <a:r>
              <a:rPr/>
              <a:t>Merk op hoe we een afgedrukte instructie hebben als x==3, en een wordt afgedrukt terwijl we verder gaan door de buitenste while-lus. Laten we een keer pauzeren x == 3 en kijken of het resultaat klopt:</a:t>
            </a:r>
          </a:p>
          <a:p>
            <a:pPr lvl="0" indent="0">
              <a:buNone/>
            </a:pPr>
            <a:r>
              <a:rPr>
                <a:latin typeface="Courier"/>
              </a:rPr>
              <a:t>x </a:t>
            </a:r>
            <a:r>
              <a:rPr>
                <a:solidFill>
                  <a:srgbClr val="666666"/>
                </a:solidFill>
                <a:latin typeface="Courier"/>
              </a:rPr>
              <a:t>=</a:t>
            </a:r>
            <a:r>
              <a:rPr>
                <a:latin typeface="Courier"/>
              </a:rPr>
              <a:t> </a:t>
            </a:r>
            <a:r>
              <a:rPr>
                <a:solidFill>
                  <a:srgbClr val="40A070"/>
                </a:solidFill>
                <a:latin typeface="Courier"/>
              </a:rPr>
              <a:t>0</a:t>
            </a:r>
            <a:br/>
            <a:br/>
            <a:r>
              <a:rPr b="1">
                <a:solidFill>
                  <a:srgbClr val="007020"/>
                </a:solidFill>
                <a:latin typeface="Courier"/>
              </a:rPr>
              <a:t>while</a:t>
            </a:r>
            <a:r>
              <a:rPr>
                <a:latin typeface="Courier"/>
              </a:rPr>
              <a:t> x </a:t>
            </a:r>
            <a:r>
              <a:rPr>
                <a:solidFill>
                  <a:srgbClr val="666666"/>
                </a:solidFill>
                <a:latin typeface="Courier"/>
              </a:rPr>
              <a:t>&lt;</a:t>
            </a:r>
            <a:r>
              <a:rPr>
                <a:latin typeface="Courier"/>
              </a:rPr>
              <a:t> </a:t>
            </a:r>
            <a:r>
              <a:rPr>
                <a:solidFill>
                  <a:srgbClr val="40A070"/>
                </a:solidFill>
                <a:latin typeface="Courier"/>
              </a:rPr>
              <a:t>10</a:t>
            </a:r>
            <a:r>
              <a:rPr>
                <a:latin typeface="Courier"/>
              </a:rPr>
              <a:t>:</a:t>
            </a:r>
            <a:br/>
            <a:r>
              <a:rPr>
                <a:latin typeface="Courier"/>
              </a:rPr>
              <a:t>    print(</a:t>
            </a:r>
            <a:r>
              <a:rPr>
                <a:solidFill>
                  <a:srgbClr val="4070A0"/>
                </a:solidFill>
                <a:latin typeface="Courier"/>
              </a:rPr>
              <a:t>'x is currently: '</a:t>
            </a:r>
            <a:r>
              <a:rPr>
                <a:latin typeface="Courier"/>
              </a:rPr>
              <a:t>,x)</a:t>
            </a:r>
            <a:br/>
            <a:r>
              <a:rPr>
                <a:latin typeface="Courier"/>
              </a:rPr>
              <a:t>    print(</a:t>
            </a:r>
            <a:r>
              <a:rPr>
                <a:solidFill>
                  <a:srgbClr val="4070A0"/>
                </a:solidFill>
                <a:latin typeface="Courier"/>
              </a:rPr>
              <a:t>' x is still less than 10, adding 1 to x'</a:t>
            </a:r>
            <a:r>
              <a:rPr>
                <a:latin typeface="Courier"/>
              </a:rPr>
              <a:t>)</a:t>
            </a:r>
            <a:br/>
            <a:r>
              <a:rPr>
                <a:latin typeface="Courier"/>
              </a:rPr>
              <a:t>    x</a:t>
            </a:r>
            <a:r>
              <a:rPr>
                <a:solidFill>
                  <a:srgbClr val="666666"/>
                </a:solidFill>
                <a:latin typeface="Courier"/>
              </a:rPr>
              <a:t>+=</a:t>
            </a:r>
            <a:r>
              <a:rPr>
                <a:solidFill>
                  <a:srgbClr val="40A070"/>
                </a:solidFill>
                <a:latin typeface="Courier"/>
              </a:rPr>
              <a:t>1</a:t>
            </a:r>
            <a:br/>
            <a:r>
              <a:rPr>
                <a:latin typeface="Courier"/>
              </a:rPr>
              <a:t>    </a:t>
            </a:r>
            <a:r>
              <a:rPr b="1">
                <a:solidFill>
                  <a:srgbClr val="007020"/>
                </a:solidFill>
                <a:latin typeface="Courier"/>
              </a:rPr>
              <a:t>if</a:t>
            </a:r>
            <a:r>
              <a:rPr>
                <a:latin typeface="Courier"/>
              </a:rPr>
              <a:t> x</a:t>
            </a:r>
            <a:r>
              <a:rPr>
                <a:solidFill>
                  <a:srgbClr val="666666"/>
                </a:solidFill>
                <a:latin typeface="Courier"/>
              </a:rPr>
              <a:t>==</a:t>
            </a:r>
            <a:r>
              <a:rPr>
                <a:solidFill>
                  <a:srgbClr val="40A070"/>
                </a:solidFill>
                <a:latin typeface="Courier"/>
              </a:rPr>
              <a:t>3</a:t>
            </a:r>
            <a:r>
              <a:rPr>
                <a:latin typeface="Courier"/>
              </a:rPr>
              <a:t>:</a:t>
            </a:r>
            <a:br/>
            <a:r>
              <a:rPr>
                <a:latin typeface="Courier"/>
              </a:rPr>
              <a:t>        print(</a:t>
            </a:r>
            <a:r>
              <a:rPr>
                <a:solidFill>
                  <a:srgbClr val="4070A0"/>
                </a:solidFill>
                <a:latin typeface="Courier"/>
              </a:rPr>
              <a:t>'Breaking because x==3'</a:t>
            </a:r>
            <a:r>
              <a:rPr>
                <a:latin typeface="Courier"/>
              </a:rPr>
              <a:t>)</a:t>
            </a:r>
            <a:br/>
            <a:r>
              <a:rPr>
                <a:latin typeface="Courier"/>
              </a:rPr>
              <a:t>        </a:t>
            </a:r>
            <a:r>
              <a:rPr b="1">
                <a:solidFill>
                  <a:srgbClr val="007020"/>
                </a:solidFill>
                <a:latin typeface="Courier"/>
              </a:rPr>
              <a:t>break</a:t>
            </a:r>
            <a:br/>
            <a:r>
              <a:rPr>
                <a:latin typeface="Courier"/>
              </a:rPr>
              <a:t>    </a:t>
            </a:r>
            <a:r>
              <a:rPr b="1">
                <a:solidFill>
                  <a:srgbClr val="007020"/>
                </a:solidFill>
                <a:latin typeface="Courier"/>
              </a:rPr>
              <a:t>else</a:t>
            </a:r>
            <a:r>
              <a:rPr>
                <a:latin typeface="Courier"/>
              </a:rPr>
              <a:t>:</a:t>
            </a:r>
            <a:br/>
            <a:r>
              <a:rPr>
                <a:latin typeface="Courier"/>
              </a:rPr>
              <a:t>        print(</a:t>
            </a:r>
            <a:r>
              <a:rPr>
                <a:solidFill>
                  <a:srgbClr val="4070A0"/>
                </a:solidFill>
                <a:latin typeface="Courier"/>
              </a:rPr>
              <a:t>'continuing...'</a:t>
            </a:r>
            <a:r>
              <a:rPr>
                <a:latin typeface="Courier"/>
              </a:rPr>
              <a:t>)</a:t>
            </a:r>
            <a:br/>
            <a:r>
              <a:rPr>
                <a:latin typeface="Courier"/>
              </a:rPr>
              <a:t>        </a:t>
            </a:r>
            <a:r>
              <a:rPr b="1">
                <a:solidFill>
                  <a:srgbClr val="007020"/>
                </a:solidFill>
                <a:latin typeface="Courier"/>
              </a:rPr>
              <a:t>continue</a:t>
            </a:r>
          </a:p>
          <a:p>
            <a:pPr lvl="0" indent="0">
              <a:buNone/>
            </a:pPr>
            <a:r>
              <a:rPr>
                <a:latin typeface="Courier"/>
              </a:rPr>
              <a:t>x is currently:  0
 x is still less than 10, adding 1 to x
continuing...
x is currently:  1
 x is still less than 10, adding 1 to x
continuing...
x is currently:  2
 x is still less than 10, adding 1 to x
Breaking because x==3</a:t>
            </a:r>
          </a:p>
          <a:p>
            <a:pPr lvl="0" indent="0" marL="0">
              <a:buNone/>
            </a:pPr>
            <a:r>
              <a:rPr/>
              <a:t>Merk op dat het andere else statement niet werd bereikt en dat doorgaan nooit werd afgedrukt!</a:t>
            </a:r>
          </a:p>
          <a:p>
            <a:pPr lvl="0" indent="0" marL="0">
              <a:buNone/>
            </a:pPr>
            <a:r>
              <a:rPr/>
              <a:t>Na deze korte maar eenvoudige voorbeelden zou u zich op uw gemak moeten voelen bij het gebruik van while-statements in uw code.</a:t>
            </a:r>
          </a:p>
          <a:p>
            <a:pPr lvl="0" indent="0" marL="0">
              <a:buNone/>
            </a:pPr>
            <a:r>
              <a:rPr/>
              <a:t>** Een woord van waarschuwing (caution) echter! Het is mogelijk om een oneindig (infiniet) lopende lus te maken met while statements. Bijvoorbeeld:**</a:t>
            </a:r>
          </a:p>
          <a:p>
            <a:pPr lvl="0" indent="0">
              <a:buNone/>
            </a:pPr>
            <a:r>
              <a:rPr i="1">
                <a:solidFill>
                  <a:srgbClr val="60A0B0"/>
                </a:solidFill>
                <a:latin typeface="Courier"/>
              </a:rPr>
              <a:t># VOER DEZE CODE NIET UIT!!!! DO NOT RUN THIS CODE!!!! </a:t>
            </a:r>
            <a:br/>
            <a:r>
              <a:rPr b="1">
                <a:solidFill>
                  <a:srgbClr val="007020"/>
                </a:solidFill>
                <a:latin typeface="Courier"/>
              </a:rPr>
              <a:t>while</a:t>
            </a:r>
            <a:r>
              <a:rPr>
                <a:latin typeface="Courier"/>
              </a:rPr>
              <a:t> </a:t>
            </a:r>
            <a:r>
              <a:rPr>
                <a:solidFill>
                  <a:srgbClr val="19177C"/>
                </a:solidFill>
                <a:latin typeface="Courier"/>
              </a:rPr>
              <a:t>True</a:t>
            </a:r>
            <a:r>
              <a:rPr>
                <a:latin typeface="Courier"/>
              </a:rPr>
              <a:t>:</a:t>
            </a:r>
            <a:br/>
            <a:r>
              <a:rPr>
                <a:latin typeface="Courier"/>
              </a:rPr>
              <a:t>    print(</a:t>
            </a:r>
            <a:r>
              <a:rPr>
                <a:solidFill>
                  <a:srgbClr val="4070A0"/>
                </a:solidFill>
                <a:latin typeface="Courier"/>
              </a:rPr>
              <a:t>"I'm stuck in an infinite loop!"</a:t>
            </a:r>
            <a:r>
              <a:rPr>
                <a:latin typeface="Courier"/>
              </a:rPr>
              <a:t>)</a:t>
            </a:r>
          </a:p>
          <a:p>
            <a:pPr lvl="0" indent="0" marL="0">
              <a:buNone/>
            </a:pPr>
            <a:r>
              <a:rPr/>
              <a:t>Een korte opmerking: als je </a:t>
            </a:r>
            <a:r>
              <a:rPr i="1"/>
              <a:t>deed</a:t>
            </a:r>
            <a:r>
              <a:rPr/>
              <a:t> de bovenstaande cel hebt uitgevoerd, klik dan op het Kernel-menu hierboven om de kernel opnieuw te starten!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2022-04-22T22:38:38Z</dcterms:created>
  <dcterms:modified xsi:type="dcterms:W3CDTF">2022-04-22T22:38:38Z</dcterms:modified>
</cp:coreProperties>
</file>

<file path=docProps/custom.xml><?xml version="1.0" encoding="utf-8"?>
<Properties xmlns="http://schemas.openxmlformats.org/officeDocument/2006/custom-properties" xmlns:vt="http://schemas.openxmlformats.org/officeDocument/2006/docPropsVTypes"/>
</file>