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Nuttige operators</a:t>
            </a:r>
          </a:p>
        </p:txBody>
      </p:sp>
      <p:sp>
        <p:nvSpPr>
          <p:cNvPr id="3" name="Content Placeholder 2"/>
          <p:cNvSpPr>
            <a:spLocks noGrp="1"/>
          </p:cNvSpPr>
          <p:nvPr>
            <p:ph idx="1"/>
          </p:nvPr>
        </p:nvSpPr>
        <p:spPr/>
        <p:txBody>
          <a:bodyPr/>
          <a:lstStyle/>
          <a:p>
            <a:pPr lvl="0" indent="0" marL="0">
              <a:buNone/>
            </a:pPr>
            <a:r>
              <a:rPr/>
              <a:t>Er zijn een paar ingebouwde functies en “operators” in Python die niet goed in een categorie passen, dus we zullen ze in deze lezing bespreken, laten we beginnen!</a:t>
            </a:r>
          </a:p>
          <a:p>
            <a:pPr lvl="0" indent="0" marL="0">
              <a:spcBef>
                <a:spcPts val="3000"/>
              </a:spcBef>
              <a:buNone/>
            </a:pPr>
            <a:r>
              <a:rPr b="1"/>
              <a:t>range (bereik)</a:t>
            </a:r>
          </a:p>
          <a:p>
            <a:pPr lvl="0" indent="0" marL="0">
              <a:buNone/>
            </a:pPr>
            <a:r>
              <a:rPr/>
              <a:t>Met de bereikfunctie kun je snel </a:t>
            </a:r>
            <a:r>
              <a:rPr i="1"/>
              <a:t>genereren</a:t>
            </a:r>
            <a:r>
              <a:rPr/>
              <a:t> een lijst met gehele getallen, dit is erg handig, dus let goed op hoe je het gebruikt! Er zijn 3 parameters die u kunt doorgeven, een start, een stop en een stapgrootte. Laten we enkele voorbeelden bekijken:</a:t>
            </a:r>
          </a:p>
          <a:p>
            <a:pPr lvl="0" indent="0">
              <a:buNone/>
            </a:pPr>
            <a:r>
              <a:rPr>
                <a:latin typeface="Courier"/>
              </a:rPr>
              <a:t>range(</a:t>
            </a:r>
            <a:r>
              <a:rPr>
                <a:solidFill>
                  <a:srgbClr val="40A070"/>
                </a:solidFill>
                <a:latin typeface="Courier"/>
              </a:rPr>
              <a:t>0</a:t>
            </a:r>
            <a:r>
              <a:rPr>
                <a:latin typeface="Courier"/>
              </a:rPr>
              <a:t>,</a:t>
            </a:r>
            <a:r>
              <a:rPr>
                <a:solidFill>
                  <a:srgbClr val="40A070"/>
                </a:solidFill>
                <a:latin typeface="Courier"/>
              </a:rPr>
              <a:t>11</a:t>
            </a:r>
            <a:r>
              <a:rPr>
                <a:latin typeface="Courier"/>
              </a:rPr>
              <a:t>)</a:t>
            </a:r>
          </a:p>
          <a:p>
            <a:pPr lvl="0" indent="0">
              <a:buNone/>
            </a:pPr>
            <a:r>
              <a:rPr>
                <a:latin typeface="Courier"/>
              </a:rPr>
              <a:t>range(0, 11)</a:t>
            </a:r>
          </a:p>
          <a:p>
            <a:pPr lvl="0" indent="0" marL="0">
              <a:buNone/>
            </a:pPr>
            <a:r>
              <a:rPr/>
              <a:t>Merk op dat dit een </a:t>
            </a:r>
            <a:r>
              <a:rPr b="1"/>
              <a:t>generator</a:t>
            </a:r>
            <a:r>
              <a:rPr/>
              <a:t>-functie is, dus om er een lijst uit te halen, moeten we deze naar een lijst casten met </a:t>
            </a:r>
            <a:r>
              <a:rPr b="1"/>
              <a:t>list()</a:t>
            </a:r>
            <a:r>
              <a:rPr/>
              <a:t>. Wat is een generator? Het is een speciaal type functie dat informatie genereert en niet in het geheugen hoeft op te slaan. We hebben het nog niet gehad over functies of generatoren, dus houd dit voorlopig in je notities.</a:t>
            </a:r>
          </a:p>
          <a:p>
            <a:pPr lvl="0" indent="0">
              <a:buNone/>
            </a:pPr>
            <a:r>
              <a:rPr i="1">
                <a:solidFill>
                  <a:srgbClr val="60A0B0"/>
                </a:solidFill>
                <a:latin typeface="Courier"/>
              </a:rPr>
              <a:t># Notice how 11 is not included, up to but not including 11, just like slice notation!</a:t>
            </a:r>
            <a:b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p>
          <a:p>
            <a:pPr lvl="0" indent="0">
              <a:buNone/>
            </a:pPr>
            <a:r>
              <a:rPr>
                <a:latin typeface="Courier"/>
              </a:rPr>
              <a:t>[0, 1, 2, 3, 4, 5, 6, 7, 8, 9,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12</a:t>
            </a:r>
            <a:r>
              <a:rPr>
                <a:latin typeface="Courier"/>
              </a:rPr>
              <a:t>))</a:t>
            </a:r>
          </a:p>
          <a:p>
            <a:pPr lvl="0" indent="0">
              <a:buNone/>
            </a:pPr>
            <a:r>
              <a:rPr>
                <a:latin typeface="Courier"/>
              </a:rPr>
              <a:t>[0, 1, 2, 3, 4, 5, 6, 7, 8, 9, 10, 11]</a:t>
            </a:r>
          </a:p>
          <a:p>
            <a:pPr lvl="0" indent="0">
              <a:buNone/>
            </a:pPr>
            <a:r>
              <a:rPr i="1">
                <a:solidFill>
                  <a:srgbClr val="60A0B0"/>
                </a:solidFill>
                <a:latin typeface="Courier"/>
              </a:rPr>
              <a:t># Derde parameter is stapgrootte!</a:t>
            </a:r>
            <a:br/>
            <a:r>
              <a:rPr i="1">
                <a:solidFill>
                  <a:srgbClr val="60A0B0"/>
                </a:solidFill>
                <a:latin typeface="Courier"/>
              </a:rPr>
              <a:t># stapgrootte betekent gewoon hoe groot je sprong/leap/stap je bent</a:t>
            </a:r>
            <a:br/>
            <a:r>
              <a:rPr i="1">
                <a:solidFill>
                  <a:srgbClr val="60A0B0"/>
                </a:solidFill>
                <a:latin typeface="Courier"/>
              </a:rPr>
              <a:t># neem van het start-getal om naar het volgende getal te gaan.</a:t>
            </a:r>
            <a:br/>
            <a:b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p>
          <a:p>
            <a:pPr lvl="0" indent="0">
              <a:buNone/>
            </a:pPr>
            <a:r>
              <a:rPr>
                <a:latin typeface="Courier"/>
              </a:rPr>
              <a:t>[0, 2, 4, 6, 8,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101</a:t>
            </a:r>
            <a:r>
              <a:rPr>
                <a:latin typeface="Courier"/>
              </a:rPr>
              <a:t>,</a:t>
            </a:r>
            <a:r>
              <a:rPr>
                <a:solidFill>
                  <a:srgbClr val="40A070"/>
                </a:solidFill>
                <a:latin typeface="Courier"/>
              </a:rPr>
              <a:t>10</a:t>
            </a:r>
            <a:r>
              <a:rPr>
                <a:latin typeface="Courier"/>
              </a:rPr>
              <a:t>))</a:t>
            </a:r>
          </a:p>
          <a:p>
            <a:pPr lvl="0" indent="0">
              <a:buNone/>
            </a:pPr>
            <a:r>
              <a:rPr>
                <a:latin typeface="Courier"/>
              </a:rPr>
              <a:t>[0, 10, 20, 30, 40, 50, 60, 70, 80, 90, 100]</a:t>
            </a:r>
          </a:p>
          <a:p>
            <a:pPr lvl="0" indent="0" marL="0">
              <a:spcBef>
                <a:spcPts val="3000"/>
              </a:spcBef>
              <a:buNone/>
            </a:pPr>
            <a:r>
              <a:rPr b="1"/>
              <a:t>opsommen (enumerate)</a:t>
            </a:r>
          </a:p>
          <a:p>
            <a:pPr lvl="0" indent="0" marL="0">
              <a:buNone/>
            </a:pPr>
            <a:r>
              <a:rPr/>
              <a:t>Enumerate is een zeer nuttige functie om te gebruiken met for-lussen. Laten we ons de volgende situatie voorstellen:</a:t>
            </a:r>
          </a:p>
          <a:p>
            <a:pPr lvl="0" indent="0">
              <a:buNone/>
            </a:pPr>
            <a:r>
              <a:rPr>
                <a:latin typeface="Courier"/>
              </a:rPr>
              <a:t>index_count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for</a:t>
            </a:r>
            <a:r>
              <a:rPr>
                <a:latin typeface="Courier"/>
              </a:rPr>
              <a:t> letter </a:t>
            </a:r>
            <a:r>
              <a:rPr b="1">
                <a:solidFill>
                  <a:srgbClr val="007020"/>
                </a:solidFill>
                <a:latin typeface="Courier"/>
              </a:rPr>
              <a:t>in</a:t>
            </a:r>
            <a:r>
              <a:rPr>
                <a:latin typeface="Courier"/>
              </a:rPr>
              <a:t> </a:t>
            </a:r>
            <a:r>
              <a:rPr>
                <a:solidFill>
                  <a:srgbClr val="4070A0"/>
                </a:solidFill>
                <a:latin typeface="Courier"/>
              </a:rPr>
              <a:t>'abcde'</a:t>
            </a:r>
            <a:r>
              <a:rPr>
                <a:latin typeface="Courier"/>
              </a:rPr>
              <a:t>:</a:t>
            </a:r>
            <a:br/>
            <a:r>
              <a:rPr>
                <a:latin typeface="Courier"/>
              </a:rPr>
              <a:t>    print(</a:t>
            </a:r>
            <a:r>
              <a:rPr>
                <a:solidFill>
                  <a:srgbClr val="4070A0"/>
                </a:solidFill>
                <a:latin typeface="Courier"/>
              </a:rPr>
              <a:t>"At index {} the letter is {}"</a:t>
            </a:r>
            <a:r>
              <a:rPr>
                <a:latin typeface="Courier"/>
              </a:rPr>
              <a:t>.format(index_count,letter))</a:t>
            </a:r>
            <a:br/>
            <a:r>
              <a:rPr>
                <a:latin typeface="Courier"/>
              </a:rPr>
              <a:t>    index_count </a:t>
            </a:r>
            <a:r>
              <a:rPr>
                <a:solidFill>
                  <a:srgbClr val="666666"/>
                </a:solidFill>
                <a:latin typeface="Courier"/>
              </a:rPr>
              <a:t>+=</a:t>
            </a:r>
            <a:r>
              <a:rPr>
                <a:latin typeface="Courier"/>
              </a:rPr>
              <a:t> </a:t>
            </a:r>
            <a:r>
              <a:rPr>
                <a:solidFill>
                  <a:srgbClr val="40A070"/>
                </a:solidFill>
                <a:latin typeface="Courier"/>
              </a:rPr>
              <a:t>1</a:t>
            </a:r>
          </a:p>
          <a:p>
            <a:pPr lvl="0" indent="0">
              <a:buNone/>
            </a:pPr>
            <a:r>
              <a:rPr>
                <a:latin typeface="Courier"/>
              </a:rPr>
              <a:t>At index 0 the letter is a
At index 1 the letter is b
At index 2 the letter is c
At index 3 the letter is d
At index 4 the letter is e</a:t>
            </a:r>
          </a:p>
          <a:p>
            <a:pPr lvl="0" indent="0" marL="0">
              <a:buNone/>
            </a:pPr>
            <a:r>
              <a:rPr/>
              <a:t>Het bijhouden (track) van hoeveel loops je hebt doorlopen is zo gewoon, dat enumerate is gemaakt, zodat je je geen zorgen hoeft te maken over het creëren en updaten van deze index_count of loop_count variabele.</a:t>
            </a:r>
          </a:p>
          <a:p>
            <a:pPr lvl="0" indent="0">
              <a:buNone/>
            </a:pPr>
            <a:r>
              <a:rPr i="1">
                <a:solidFill>
                  <a:srgbClr val="60A0B0"/>
                </a:solidFill>
                <a:latin typeface="Courier"/>
              </a:rPr>
              <a:t># Let op het uitpakken van de tuple!</a:t>
            </a:r>
            <a:br/>
            <a:br/>
            <a:r>
              <a:rPr b="1">
                <a:solidFill>
                  <a:srgbClr val="007020"/>
                </a:solidFill>
                <a:latin typeface="Courier"/>
              </a:rPr>
              <a:t>for</a:t>
            </a:r>
            <a:r>
              <a:rPr>
                <a:latin typeface="Courier"/>
              </a:rPr>
              <a:t> i,letter </a:t>
            </a:r>
            <a:r>
              <a:rPr b="1">
                <a:solidFill>
                  <a:srgbClr val="007020"/>
                </a:solidFill>
                <a:latin typeface="Courier"/>
              </a:rPr>
              <a:t>in</a:t>
            </a:r>
            <a:r>
              <a:rPr>
                <a:latin typeface="Courier"/>
              </a:rPr>
              <a:t> enumerate(</a:t>
            </a:r>
            <a:r>
              <a:rPr>
                <a:solidFill>
                  <a:srgbClr val="4070A0"/>
                </a:solidFill>
                <a:latin typeface="Courier"/>
              </a:rPr>
              <a:t>'abcde'</a:t>
            </a:r>
            <a:r>
              <a:rPr>
                <a:latin typeface="Courier"/>
              </a:rPr>
              <a:t>):</a:t>
            </a:r>
            <a:br/>
            <a:r>
              <a:rPr>
                <a:latin typeface="Courier"/>
              </a:rPr>
              <a:t>    print(</a:t>
            </a:r>
            <a:r>
              <a:rPr>
                <a:solidFill>
                  <a:srgbClr val="4070A0"/>
                </a:solidFill>
                <a:latin typeface="Courier"/>
              </a:rPr>
              <a:t>"At index {} the letter is {}"</a:t>
            </a:r>
            <a:r>
              <a:rPr>
                <a:latin typeface="Courier"/>
              </a:rPr>
              <a:t>.format(i,letter))</a:t>
            </a:r>
          </a:p>
          <a:p>
            <a:pPr lvl="0" indent="0">
              <a:buNone/>
            </a:pPr>
            <a:r>
              <a:rPr>
                <a:latin typeface="Courier"/>
              </a:rPr>
              <a:t>At index 0 the letter is a
At index 1 the letter is b
At index 2 the letter is c
At index 3 the letter is d
At index 4 the letter is e</a:t>
            </a:r>
          </a:p>
          <a:p>
            <a:pPr lvl="0" indent="0" marL="0">
              <a:spcBef>
                <a:spcPts val="3000"/>
              </a:spcBef>
              <a:buNone/>
            </a:pPr>
            <a:r>
              <a:rPr b="1"/>
              <a:t>zip</a:t>
            </a:r>
          </a:p>
          <a:p>
            <a:pPr lvl="0" indent="0" marL="0">
              <a:buNone/>
            </a:pPr>
            <a:r>
              <a:rPr/>
              <a:t>Merk op dat het formaat enumerate daadwerkelijk terugkeert, laten we eens kijken door het te transformeren naar een list()</a:t>
            </a:r>
          </a:p>
          <a:p>
            <a:pPr lvl="0" indent="0">
              <a:buNone/>
            </a:pPr>
            <a:r>
              <a:rPr>
                <a:latin typeface="Courier"/>
              </a:rPr>
              <a:t>list(enumerate(</a:t>
            </a:r>
            <a:r>
              <a:rPr>
                <a:solidFill>
                  <a:srgbClr val="4070A0"/>
                </a:solidFill>
                <a:latin typeface="Courier"/>
              </a:rPr>
              <a:t>'abcde'</a:t>
            </a:r>
            <a:r>
              <a:rPr>
                <a:latin typeface="Courier"/>
              </a:rPr>
              <a:t>))</a:t>
            </a:r>
          </a:p>
          <a:p>
            <a:pPr lvl="0" indent="0">
              <a:buNone/>
            </a:pPr>
            <a:r>
              <a:rPr>
                <a:latin typeface="Courier"/>
              </a:rPr>
              <a:t>[(0, 'a'), (1, 'b'), (2, 'c'), (3, 'd'), (4, 'e')]</a:t>
            </a:r>
          </a:p>
          <a:p>
            <a:pPr lvl="0" indent="0" marL="0">
              <a:buNone/>
            </a:pPr>
            <a:r>
              <a:rPr/>
              <a:t>Het was een lijst met tuples, wat betekent dat we tuple uitpakken konden gebruiken tijdens onze for-loop. Deze datastructuur is eigenlijk heel gewoon in Python , vooral als je met externe bibliotheken werkt. U kunt de functie </a:t>
            </a:r>
            <a:r>
              <a:rPr b="1"/>
              <a:t>zip()</a:t>
            </a:r>
            <a:r>
              <a:rPr/>
              <a:t> gebruiken om snel een lijst met tuples aan te maken door twee lijsten aan elkaar te “zippen”.</a:t>
            </a:r>
          </a:p>
          <a:p>
            <a:pPr lvl="0" indent="0">
              <a:buNone/>
            </a:pPr>
            <a:r>
              <a:rPr>
                <a:latin typeface="Courier"/>
              </a:rPr>
              <a:t>mylist1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br/>
            <a:r>
              <a:rPr>
                <a:latin typeface="Courier"/>
              </a:rPr>
              <a:t>mylist2 </a:t>
            </a:r>
            <a:r>
              <a:rPr>
                <a:solidFill>
                  <a:srgbClr val="666666"/>
                </a:solidFill>
                <a:latin typeface="Courier"/>
              </a:rPr>
              <a:t>=</a:t>
            </a:r>
            <a:r>
              <a:rPr>
                <a:latin typeface="Courier"/>
              </a:rPr>
              <a:t> [</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4070A0"/>
                </a:solidFill>
                <a:latin typeface="Courier"/>
              </a:rPr>
              <a:t>'d'</a:t>
            </a:r>
            <a:r>
              <a:rPr>
                <a:latin typeface="Courier"/>
              </a:rPr>
              <a:t>,</a:t>
            </a:r>
            <a:r>
              <a:rPr>
                <a:solidFill>
                  <a:srgbClr val="4070A0"/>
                </a:solidFill>
                <a:latin typeface="Courier"/>
              </a:rPr>
              <a:t>'e'</a:t>
            </a:r>
            <a:r>
              <a:rPr>
                <a:latin typeface="Courier"/>
              </a:rPr>
              <a:t>]</a:t>
            </a:r>
          </a:p>
          <a:p>
            <a:pPr lvl="0" indent="0">
              <a:buNone/>
            </a:pPr>
            <a:r>
              <a:rPr i="1">
                <a:solidFill>
                  <a:srgbClr val="60A0B0"/>
                </a:solidFill>
                <a:latin typeface="Courier"/>
              </a:rPr>
              <a:t># Deze is ook een generator! We zullen dit later uitleggen, maar laten we het nu omzetten (transformeren) in een lijst</a:t>
            </a:r>
            <a:br/>
            <a:r>
              <a:rPr>
                <a:latin typeface="Courier"/>
              </a:rPr>
              <a:t>zip(mylist1,mylist2)</a:t>
            </a:r>
          </a:p>
          <a:p>
            <a:pPr lvl="0" indent="0">
              <a:buNone/>
            </a:pPr>
            <a:r>
              <a:rPr>
                <a:latin typeface="Courier"/>
              </a:rPr>
              <a:t>&lt;zip at 0x1d205086f08&gt;</a:t>
            </a:r>
          </a:p>
          <a:p>
            <a:pPr lvl="0" indent="0">
              <a:buNone/>
            </a:pPr>
            <a:r>
              <a:rPr>
                <a:latin typeface="Courier"/>
              </a:rPr>
              <a:t>list(zip(mylist1,mylist2))</a:t>
            </a:r>
          </a:p>
          <a:p>
            <a:pPr lvl="0" indent="0">
              <a:buNone/>
            </a:pPr>
            <a:r>
              <a:rPr>
                <a:latin typeface="Courier"/>
              </a:rPr>
              <a:t>[(1, 'a'), (2, 'b'), (3, 'c'), (4, 'd'), (5, 'e')]</a:t>
            </a:r>
          </a:p>
          <a:p>
            <a:pPr lvl="0" indent="0" marL="0">
              <a:buNone/>
            </a:pPr>
            <a:r>
              <a:rPr/>
              <a:t>Om de generator te gebruiken, kunnen we gewoon een for-lus gebruiken</a:t>
            </a:r>
          </a:p>
          <a:p>
            <a:pPr lvl="0" indent="0">
              <a:buNone/>
            </a:pPr>
            <a:r>
              <a:rPr b="1">
                <a:solidFill>
                  <a:srgbClr val="007020"/>
                </a:solidFill>
                <a:latin typeface="Courier"/>
              </a:rPr>
              <a:t>for</a:t>
            </a:r>
            <a:r>
              <a:rPr>
                <a:latin typeface="Courier"/>
              </a:rPr>
              <a:t> item1, item2 </a:t>
            </a:r>
            <a:r>
              <a:rPr b="1">
                <a:solidFill>
                  <a:srgbClr val="007020"/>
                </a:solidFill>
                <a:latin typeface="Courier"/>
              </a:rPr>
              <a:t>in</a:t>
            </a:r>
            <a:r>
              <a:rPr>
                <a:latin typeface="Courier"/>
              </a:rPr>
              <a:t> zip(mylist1,mylist2):</a:t>
            </a:r>
            <a:br/>
            <a:r>
              <a:rPr>
                <a:latin typeface="Courier"/>
              </a:rPr>
              <a:t>    print(</a:t>
            </a:r>
            <a:r>
              <a:rPr>
                <a:solidFill>
                  <a:srgbClr val="4070A0"/>
                </a:solidFill>
                <a:latin typeface="Courier"/>
              </a:rPr>
              <a:t>'For this tuple, first item was {} and second item was {}'</a:t>
            </a:r>
            <a:r>
              <a:rPr>
                <a:latin typeface="Courier"/>
              </a:rPr>
              <a:t>.format(item1,item2))</a:t>
            </a:r>
          </a:p>
          <a:p>
            <a:pPr lvl="0" indent="0">
              <a:buNone/>
            </a:pPr>
            <a:r>
              <a:rPr>
                <a:latin typeface="Courier"/>
              </a:rPr>
              <a:t>For this tuple, first item was 1 and second item was a
For this tuple, first item was 2 and second item was b
For this tuple, first item was 3 and second item was c
For this tuple, first item was 4 and second item was d
For this tuple, first item was 5 and second item was e</a:t>
            </a:r>
          </a:p>
          <a:p>
            <a:pPr lvl="0" indent="0" marL="0">
              <a:spcBef>
                <a:spcPts val="3000"/>
              </a:spcBef>
              <a:buNone/>
            </a:pPr>
            <a:r>
              <a:rPr b="1"/>
              <a:t>in operator</a:t>
            </a:r>
          </a:p>
          <a:p>
            <a:pPr lvl="0" indent="0" marL="0">
              <a:buNone/>
            </a:pPr>
            <a:r>
              <a:rPr/>
              <a:t>We hebben het trefwoord (keyword) </a:t>
            </a:r>
            <a:r>
              <a:rPr b="1"/>
              <a:t>in</a:t>
            </a:r>
            <a:r>
              <a:rPr/>
              <a:t> al gezien tijdens de for-lus, maar we kunnen het ook gebruiken om snel te controleren of een object in een lijst staat.</a:t>
            </a:r>
          </a:p>
          <a:p>
            <a:pPr lvl="0" indent="0">
              <a:buNone/>
            </a:pPr>
            <a:r>
              <a:rPr i="1">
                <a:solidFill>
                  <a:srgbClr val="60A0B0"/>
                </a:solidFill>
                <a:latin typeface="Courier"/>
              </a:rPr>
              <a:t>'x'</a:t>
            </a:r>
            <a:r>
              <a:rPr>
                <a:latin typeface="Courier"/>
              </a:rPr>
              <a:t> </a:t>
            </a:r>
            <a:r>
              <a:rPr b="1">
                <a:solidFill>
                  <a:srgbClr val="007020"/>
                </a:solidFill>
                <a:latin typeface="Courier"/>
              </a:rPr>
              <a:t>in</a:t>
            </a:r>
            <a:r>
              <a:rPr>
                <a:latin typeface="Courier"/>
              </a:rPr>
              <a:t> [</a:t>
            </a:r>
            <a:r>
              <a:rPr>
                <a:solidFill>
                  <a:srgbClr val="4070A0"/>
                </a:solidFill>
                <a:latin typeface="Courier"/>
              </a:rPr>
              <a:t>'x'</a:t>
            </a:r>
            <a:r>
              <a:rPr>
                <a:latin typeface="Courier"/>
              </a:rPr>
              <a:t>,</a:t>
            </a:r>
            <a:r>
              <a:rPr>
                <a:solidFill>
                  <a:srgbClr val="4070A0"/>
                </a:solidFill>
                <a:latin typeface="Courier"/>
              </a:rPr>
              <a:t>'y'</a:t>
            </a:r>
            <a:r>
              <a:rPr>
                <a:latin typeface="Courier"/>
              </a:rPr>
              <a:t>,</a:t>
            </a:r>
            <a:r>
              <a:rPr>
                <a:solidFill>
                  <a:srgbClr val="4070A0"/>
                </a:solidFill>
                <a:latin typeface="Courier"/>
              </a:rPr>
              <a:t>'z'</a:t>
            </a:r>
            <a:r>
              <a:rPr>
                <a:latin typeface="Courier"/>
              </a:rPr>
              <a:t>]</a:t>
            </a:r>
          </a:p>
          <a:p>
            <a:pPr lvl="0" indent="0">
              <a:buNone/>
            </a:pPr>
            <a:r>
              <a:rPr>
                <a:latin typeface="Courier"/>
              </a:rPr>
              <a:t>True</a:t>
            </a:r>
          </a:p>
          <a:p>
            <a:pPr lvl="0" indent="0">
              <a:buNone/>
            </a:pPr>
            <a:r>
              <a:rPr i="1">
                <a:solidFill>
                  <a:srgbClr val="60A0B0"/>
                </a:solidFill>
                <a:latin typeface="Courier"/>
              </a:rPr>
              <a:t>'x'</a:t>
            </a:r>
            <a:r>
              <a:rPr>
                <a:latin typeface="Courier"/>
              </a:rPr>
              <a:t> </a:t>
            </a:r>
            <a:r>
              <a:rPr b="1">
                <a:solidFill>
                  <a:srgbClr val="007020"/>
                </a:solidFill>
                <a:latin typeface="Courier"/>
              </a:rPr>
              <a:t>in</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False</a:t>
            </a:r>
          </a:p>
          <a:p>
            <a:pPr lvl="0" indent="0" marL="0">
              <a:spcBef>
                <a:spcPts val="3000"/>
              </a:spcBef>
              <a:buNone/>
            </a:pPr>
            <a:r>
              <a:rPr b="1"/>
              <a:t>not in</a:t>
            </a:r>
          </a:p>
          <a:p>
            <a:pPr lvl="0" indent="0" marL="0">
              <a:buNone/>
            </a:pPr>
            <a:r>
              <a:rPr/>
              <a:t>We kunnen </a:t>
            </a:r>
            <a:r>
              <a:rPr b="1"/>
              <a:t>in</a:t>
            </a:r>
            <a:r>
              <a:rPr/>
              <a:t> combineren met een </a:t>
            </a:r>
            <a:r>
              <a:rPr b="1"/>
              <a:t>not</a:t>
            </a:r>
            <a:r>
              <a:rPr/>
              <a:t> operator, om te controleren of een object of variabele niet in een lijst voorkomt/staat.</a:t>
            </a:r>
          </a:p>
          <a:p>
            <a:pPr lvl="0" indent="0">
              <a:buNone/>
            </a:pPr>
            <a:r>
              <a:rPr i="1">
                <a:solidFill>
                  <a:srgbClr val="60A0B0"/>
                </a:solidFill>
                <a:latin typeface="Courier"/>
              </a:rPr>
              <a:t>'x'</a:t>
            </a:r>
            <a:r>
              <a:rPr>
                <a:latin typeface="Courier"/>
              </a:rPr>
              <a:t>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'x'</a:t>
            </a:r>
            <a:r>
              <a:rPr>
                <a:latin typeface="Courier"/>
              </a:rPr>
              <a:t>,</a:t>
            </a:r>
            <a:r>
              <a:rPr>
                <a:solidFill>
                  <a:srgbClr val="4070A0"/>
                </a:solidFill>
                <a:latin typeface="Courier"/>
              </a:rPr>
              <a:t>'y'</a:t>
            </a:r>
            <a:r>
              <a:rPr>
                <a:latin typeface="Courier"/>
              </a:rPr>
              <a:t>,</a:t>
            </a:r>
            <a:r>
              <a:rPr>
                <a:solidFill>
                  <a:srgbClr val="4070A0"/>
                </a:solidFill>
                <a:latin typeface="Courier"/>
              </a:rPr>
              <a:t>'z'</a:t>
            </a:r>
            <a:r>
              <a:rPr>
                <a:latin typeface="Courier"/>
              </a:rPr>
              <a:t>]</a:t>
            </a:r>
          </a:p>
          <a:p>
            <a:pPr lvl="0" indent="0">
              <a:buNone/>
            </a:pPr>
            <a:r>
              <a:rPr>
                <a:latin typeface="Courier"/>
              </a:rPr>
              <a:t>False</a:t>
            </a:r>
          </a:p>
          <a:p>
            <a:pPr lvl="0" indent="0">
              <a:buNone/>
            </a:pPr>
            <a:r>
              <a:rPr i="1">
                <a:solidFill>
                  <a:srgbClr val="60A0B0"/>
                </a:solidFill>
                <a:latin typeface="Courier"/>
              </a:rPr>
              <a:t>'x'</a:t>
            </a:r>
            <a:r>
              <a:rPr>
                <a:latin typeface="Courier"/>
              </a:rPr>
              <a:t>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marL="0">
              <a:spcBef>
                <a:spcPts val="3000"/>
              </a:spcBef>
              <a:buNone/>
            </a:pPr>
            <a:r>
              <a:rPr b="1"/>
              <a:t>min and max</a:t>
            </a:r>
          </a:p>
          <a:p>
            <a:pPr lvl="0" indent="0" marL="0">
              <a:buNone/>
            </a:pPr>
            <a:r>
              <a:rPr/>
              <a:t>Controleer snel het minimum of maximum van een lijst met deze functies.</a:t>
            </a:r>
          </a:p>
          <a:p>
            <a:pPr lvl="0" indent="0">
              <a:buNone/>
            </a:pPr>
            <a:r>
              <a:rPr>
                <a:latin typeface="Courier"/>
              </a:rPr>
              <a:t>mylist </a:t>
            </a:r>
            <a:r>
              <a:rPr>
                <a:solidFill>
                  <a:srgbClr val="666666"/>
                </a:solidFill>
                <a:latin typeface="Courier"/>
              </a:rPr>
              <a:t>=</a:t>
            </a:r>
            <a:r>
              <a:rPr>
                <a:latin typeface="Courier"/>
              </a:rPr>
              <a:t> [</a:t>
            </a:r>
            <a:r>
              <a:rPr>
                <a:solidFill>
                  <a:srgbClr val="40A070"/>
                </a:solidFill>
                <a:latin typeface="Courier"/>
              </a:rPr>
              <a:t>10</a:t>
            </a:r>
            <a:r>
              <a:rPr>
                <a:latin typeface="Courier"/>
              </a:rPr>
              <a:t>,</a:t>
            </a:r>
            <a:r>
              <a:rPr>
                <a:solidFill>
                  <a:srgbClr val="40A070"/>
                </a:solidFill>
                <a:latin typeface="Courier"/>
              </a:rPr>
              <a:t>20</a:t>
            </a:r>
            <a:r>
              <a:rPr>
                <a:latin typeface="Courier"/>
              </a:rPr>
              <a:t>,</a:t>
            </a:r>
            <a:r>
              <a:rPr>
                <a:solidFill>
                  <a:srgbClr val="40A070"/>
                </a:solidFill>
                <a:latin typeface="Courier"/>
              </a:rPr>
              <a:t>30</a:t>
            </a:r>
            <a:r>
              <a:rPr>
                <a:latin typeface="Courier"/>
              </a:rPr>
              <a:t>,</a:t>
            </a:r>
            <a:r>
              <a:rPr>
                <a:solidFill>
                  <a:srgbClr val="40A070"/>
                </a:solidFill>
                <a:latin typeface="Courier"/>
              </a:rPr>
              <a:t>40</a:t>
            </a:r>
            <a:r>
              <a:rPr>
                <a:latin typeface="Courier"/>
              </a:rPr>
              <a:t>,</a:t>
            </a:r>
            <a:r>
              <a:rPr>
                <a:solidFill>
                  <a:srgbClr val="40A070"/>
                </a:solidFill>
                <a:latin typeface="Courier"/>
              </a:rPr>
              <a:t>100</a:t>
            </a:r>
            <a:r>
              <a:rPr>
                <a:latin typeface="Courier"/>
              </a:rPr>
              <a:t>]</a:t>
            </a:r>
          </a:p>
          <a:p>
            <a:pPr lvl="0" indent="0">
              <a:buNone/>
            </a:pPr>
            <a:r>
              <a:rPr>
                <a:latin typeface="Courier"/>
              </a:rPr>
              <a:t>min(mylist)</a:t>
            </a:r>
          </a:p>
          <a:p>
            <a:pPr lvl="0" indent="0">
              <a:buNone/>
            </a:pPr>
            <a:r>
              <a:rPr>
                <a:latin typeface="Courier"/>
              </a:rPr>
              <a:t>10</a:t>
            </a:r>
          </a:p>
          <a:p>
            <a:pPr lvl="0" indent="0">
              <a:buNone/>
            </a:pPr>
            <a:r>
              <a:rPr>
                <a:latin typeface="Courier"/>
              </a:rPr>
              <a:t>max(mylist)</a:t>
            </a:r>
          </a:p>
          <a:p>
            <a:pPr lvl="0" indent="0">
              <a:buNone/>
            </a:pPr>
            <a:r>
              <a:rPr>
                <a:latin typeface="Courier"/>
              </a:rPr>
              <a:t>100</a:t>
            </a:r>
          </a:p>
          <a:p>
            <a:pPr lvl="0" indent="0" marL="0">
              <a:spcBef>
                <a:spcPts val="3000"/>
              </a:spcBef>
              <a:buNone/>
            </a:pPr>
            <a:r>
              <a:rPr b="1"/>
              <a:t>random (willekeurig)</a:t>
            </a:r>
          </a:p>
          <a:p>
            <a:pPr lvl="0" indent="0" marL="0">
              <a:buNone/>
            </a:pPr>
            <a:r>
              <a:rPr/>
              <a:t>Python wordt geleverd met een ingebouwde willekeurige (random) bibliotheek. Er zijn veel functies in deze willekeurige bibliotheek, dus we zullen je voorlopig slechts twee handige functies laten zien.</a:t>
            </a:r>
          </a:p>
          <a:p>
            <a:pPr lvl="0" indent="0">
              <a:buNone/>
            </a:pPr>
            <a:r>
              <a:rPr>
                <a:latin typeface="Courier"/>
              </a:rPr>
              <a:t>from random import shuffle</a:t>
            </a:r>
          </a:p>
          <a:p>
            <a:pPr lvl="0" indent="0">
              <a:buNone/>
            </a:pPr>
            <a:r>
              <a:rPr i="1">
                <a:solidFill>
                  <a:srgbClr val="60A0B0"/>
                </a:solidFill>
                <a:latin typeface="Courier"/>
              </a:rPr>
              <a:t># Hierdoor wordt de lijst "in-place" geschud (shuffled), wat betekent dat er niets wordt geretourneerd, maar dat het de doorgegeven lijst beïnvloedt.</a:t>
            </a:r>
            <a:br/>
            <a:r>
              <a:rPr>
                <a:latin typeface="Courier"/>
              </a:rPr>
              <a:t>shuffle(mylist)</a:t>
            </a:r>
          </a:p>
          <a:p>
            <a:pPr lvl="0" indent="0">
              <a:buNone/>
            </a:pPr>
            <a:r>
              <a:rPr>
                <a:latin typeface="Courier"/>
              </a:rPr>
              <a:t>mylist</a:t>
            </a:r>
          </a:p>
          <a:p>
            <a:pPr lvl="0" indent="0">
              <a:buNone/>
            </a:pPr>
            <a:r>
              <a:rPr>
                <a:latin typeface="Courier"/>
              </a:rPr>
              <a:t>[40, 10, 100, 30, 20]</a:t>
            </a:r>
          </a:p>
          <a:p>
            <a:pPr lvl="0" indent="0">
              <a:buNone/>
            </a:pPr>
            <a:r>
              <a:rPr>
                <a:latin typeface="Courier"/>
              </a:rPr>
              <a:t>from random import randint</a:t>
            </a:r>
          </a:p>
          <a:p>
            <a:pPr lvl="0" indent="0">
              <a:buNone/>
            </a:pPr>
            <a:r>
              <a:rPr i="1">
                <a:solidFill>
                  <a:srgbClr val="60A0B0"/>
                </a:solidFill>
                <a:latin typeface="Courier"/>
              </a:rPr>
              <a:t># Retourneer willekeurig geheel getal in bereik [a, b], inclusief beide eindpunten.</a:t>
            </a:r>
            <a:br/>
            <a:r>
              <a:rPr>
                <a:latin typeface="Courier"/>
              </a:rPr>
              <a:t>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25</a:t>
            </a:r>
          </a:p>
          <a:p>
            <a:pPr lvl="0" indent="0">
              <a:buNone/>
            </a:pPr>
            <a:r>
              <a:rPr i="1">
                <a:solidFill>
                  <a:srgbClr val="60A0B0"/>
                </a:solidFill>
                <a:latin typeface="Courier"/>
              </a:rPr>
              <a:t># Retourneer willekeurig geheel getal in bereik [a, b], inclusief beide eindpunten.</a:t>
            </a:r>
            <a:br/>
            <a:r>
              <a:rPr>
                <a:latin typeface="Courier"/>
              </a:rPr>
              <a:t>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91</a:t>
            </a:r>
          </a:p>
          <a:p>
            <a:pPr lvl="0" indent="0" marL="0">
              <a:spcBef>
                <a:spcPts val="3000"/>
              </a:spcBef>
              <a:buNone/>
            </a:pPr>
            <a:r>
              <a:rPr b="1"/>
              <a:t>input (invoer)</a:t>
            </a:r>
          </a:p>
          <a:p>
            <a:pPr lvl="0" indent="0">
              <a:buNone/>
            </a:pPr>
            <a:r>
              <a:rPr>
                <a:latin typeface="Courier"/>
              </a:rPr>
              <a:t>input(</a:t>
            </a:r>
            <a:r>
              <a:rPr>
                <a:solidFill>
                  <a:srgbClr val="4070A0"/>
                </a:solidFill>
                <a:latin typeface="Courier"/>
              </a:rPr>
              <a:t>'Enter Something into this box: '</a:t>
            </a:r>
            <a:r>
              <a:rPr>
                <a:latin typeface="Courier"/>
              </a:rPr>
              <a:t>)</a:t>
            </a:r>
          </a:p>
          <a:p>
            <a:pPr lvl="0" indent="0">
              <a:buNone/>
            </a:pPr>
            <a:r>
              <a:rPr>
                <a:latin typeface="Courier"/>
              </a:rPr>
              <a:t>Enter Something into this box: great job!
'great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2022-04-22T22:38:39Z</dcterms:created>
  <dcterms:modified xsi:type="dcterms:W3CDTF">2022-04-22T22:38:39Z</dcterms:modified>
</cp:coreProperties>
</file>

<file path=docProps/custom.xml><?xml version="1.0" encoding="utf-8"?>
<Properties xmlns="http://schemas.openxmlformats.org/officeDocument/2006/custom-properties" xmlns:vt="http://schemas.openxmlformats.org/officeDocument/2006/docPropsVTypes"/>
</file>