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*args</a:t>
            </a:r>
            <a:r>
              <a:rPr/>
              <a:t> en </a:t>
            </a:r>
            <a:r>
              <a:rPr>
                <a:latin typeface="Courier"/>
              </a:rPr>
              <a:t>**kwargs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Werk lang genoeg met Python en uiteindelijk zul je </a:t>
            </a:r>
            <a:r>
              <a:rPr>
                <a:latin typeface="Courier"/>
              </a:rPr>
              <a:t>*args</a:t>
            </a:r>
            <a:r>
              <a:rPr/>
              <a:t> en </a:t>
            </a:r>
            <a:r>
              <a:rPr>
                <a:latin typeface="Courier"/>
              </a:rPr>
              <a:t>**kwargs</a:t>
            </a:r>
            <a:r>
              <a:rPr/>
              <a:t> tegenkomen. Deze vreemde termen verschijnen als parameters in functiedefinities. Wat doen ze? Laten we een simpele functie bekijken: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myfunc(a,b):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sum((a,b))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.05</a:t>
            </a:r>
            <a:br/>
            <a:br/>
            <a:r>
              <a:rPr>
                <a:latin typeface="Courier"/>
              </a:rPr>
              <a:t>myfunc(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</a:t>
            </a:r>
            <a:r>
              <a:rPr b="1">
                <a:solidFill>
                  <a:srgbClr val="FF0000"/>
                </a:solidFill>
                <a:latin typeface="Courier"/>
              </a:rPr>
              <a:t>TODO</a:t>
            </a:r>
            <a:r>
              <a:rPr i="1">
                <a:solidFill>
                  <a:srgbClr val="60A0B0"/>
                </a:solidFill>
                <a:latin typeface="Courier"/>
              </a:rPr>
              <a:t> delete this later</a:t>
            </a:r>
          </a:p>
          <a:p>
            <a:pPr lvl="0" indent="0">
              <a:buNone/>
            </a:pPr>
            <a:r>
              <a:rPr>
                <a:latin typeface="Courier"/>
              </a:rPr>
              <a:t>5.0</a:t>
            </a:r>
          </a:p>
          <a:p>
            <a:pPr lvl="0" indent="0" marL="0">
              <a:buNone/>
            </a:pPr>
            <a:r>
              <a:rPr/>
              <a:t>Deze functie retourneert 5% van de som van </a:t>
            </a:r>
            <a:r>
              <a:rPr b="1"/>
              <a:t>a</a:t>
            </a:r>
            <a:r>
              <a:rPr/>
              <a:t> en </a:t>
            </a:r>
            <a:r>
              <a:rPr b="1"/>
              <a:t>b</a:t>
            </a:r>
            <a:r>
              <a:rPr/>
              <a:t>. In dit voorbeeld zijn </a:t>
            </a:r>
            <a:r>
              <a:rPr b="1"/>
              <a:t>a</a:t>
            </a:r>
            <a:r>
              <a:rPr/>
              <a:t> en </a:t>
            </a:r>
            <a:r>
              <a:rPr b="1"/>
              <a:t>b</a:t>
            </a:r>
            <a:r>
              <a:rPr/>
              <a:t> </a:t>
            </a:r>
            <a:r>
              <a:rPr i="1"/>
              <a:t>positionele</a:t>
            </a:r>
            <a:r>
              <a:rPr/>
              <a:t> argumenten; dat wil zeggen, 40 wordt toegewezen aan </a:t>
            </a:r>
            <a:r>
              <a:rPr b="1"/>
              <a:t>a</a:t>
            </a:r>
            <a:r>
              <a:rPr/>
              <a:t> omdat dit het eerste argument is, en 60 aan </a:t>
            </a:r>
            <a:r>
              <a:rPr b="1"/>
              <a:t>b</a:t>
            </a:r>
            <a:r>
              <a:rPr/>
              <a:t>. Merk ook op dat om met meerdere positionele argumenten in de </a:t>
            </a:r>
            <a:r>
              <a:rPr>
                <a:latin typeface="Courier"/>
              </a:rPr>
              <a:t>sum()</a:t>
            </a:r>
            <a:r>
              <a:rPr/>
              <a:t>-functie te werken, we ze als een tuple moesten doorgeven.</a:t>
            </a:r>
          </a:p>
          <a:p>
            <a:pPr lvl="0" indent="0" marL="0">
              <a:buNone/>
            </a:pPr>
            <a:r>
              <a:rPr/>
              <a:t>Wat als we met meer dan twee getallen willen werken? Een manier zou zijn om </a:t>
            </a:r>
            <a:r>
              <a:rPr b="1"/>
              <a:t>te veel</a:t>
            </a:r>
            <a:r>
              <a:rPr/>
              <a:t> parameters toe te wijzen en elke parameter een standaardwaarde te geven.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,b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,c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sum((a,b,c,d,e))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.05</a:t>
            </a:r>
            <a:br/>
            <a:br/>
            <a:r>
              <a:rPr>
                <a:latin typeface="Courier"/>
              </a:rPr>
              <a:t>myfunc(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6.0</a:t>
            </a:r>
          </a:p>
          <a:p>
            <a:pPr lvl="0" indent="0" marL="0">
              <a:buNone/>
            </a:pPr>
            <a:r>
              <a:rPr/>
              <a:t>Het is duidelijk dat dit geen erg efficiënte oplossing is, en dat is waar </a:t>
            </a:r>
            <a:r>
              <a:rPr>
                <a:latin typeface="Courier"/>
              </a:rPr>
              <a:t>*args</a:t>
            </a:r>
            <a:r>
              <a:rPr/>
              <a:t> om de hoek komt kijken.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*args</a:t>
            </a:r>
          </a:p>
          <a:p>
            <a:pPr lvl="0" indent="0" marL="0">
              <a:buNone/>
            </a:pPr>
            <a:r>
              <a:rPr/>
              <a:t>Wanneer een functieparameter begint met een asterisk, staat het een </a:t>
            </a:r>
            <a:r>
              <a:rPr i="1"/>
              <a:t>arbitrary number (willekeurig aantal)</a:t>
            </a:r>
            <a:r>
              <a:rPr/>
              <a:t> argumenten toe, en de functie neemt ze op als een tuple van waarden. Herschrijven van de bovenstaande functie: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args):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sum(args)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.05</a:t>
            </a:r>
            <a:br/>
            <a:br/>
            <a:r>
              <a:rPr>
                <a:latin typeface="Courier"/>
              </a:rPr>
              <a:t>myfunc(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6.0</a:t>
            </a:r>
          </a:p>
          <a:p>
            <a:pPr lvl="0" indent="0" marL="0">
              <a:buNone/>
            </a:pPr>
            <a:r>
              <a:rPr/>
              <a:t>Merk op hoe het doorgeven van het trefwoord “args” aan de functie </a:t>
            </a:r>
            <a:r>
              <a:rPr>
                <a:latin typeface="Courier"/>
              </a:rPr>
              <a:t>sum()</a:t>
            </a:r>
            <a:r>
              <a:rPr/>
              <a:t> hetzelfde deed als een reeks argumenten.</a:t>
            </a:r>
          </a:p>
          <a:p>
            <a:pPr lvl="0" indent="0" marL="0">
              <a:buNone/>
            </a:pPr>
            <a:r>
              <a:rPr/>
              <a:t>Het is vermeldenswaard dat het woord “args” zelf willekeurig is - elk woord is geschikt zolang het wordt voorafgegaan (preceded) door een asterisk. Om dit aan te tonen: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spam):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sum(spam)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.05</a:t>
            </a:r>
            <a:br/>
            <a:br/>
            <a:r>
              <a:rPr>
                <a:latin typeface="Courier"/>
              </a:rPr>
              <a:t>myfunc(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6.0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**kwargs</a:t>
            </a:r>
          </a:p>
          <a:p>
            <a:pPr lvl="0" indent="0" marL="0">
              <a:buNone/>
            </a:pPr>
            <a:r>
              <a:rPr/>
              <a:t>Evenzo biedt Python een manier om willekeurige aantallen </a:t>
            </a:r>
            <a:r>
              <a:rPr i="1"/>
              <a:t>keyworded</a:t>
            </a:r>
            <a:r>
              <a:rPr/>
              <a:t>-argumenten af te handelen. In plaats van een tuple van waarden te creëren, bouwt </a:t>
            </a:r>
            <a:r>
              <a:rPr>
                <a:latin typeface="Courier"/>
              </a:rPr>
              <a:t>**kwargs</a:t>
            </a:r>
            <a:r>
              <a:rPr/>
              <a:t> een woordenboek van sleutel/waarde-paren. Bijvoorbeeld: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kwargs):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'fruit'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kwargs: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BB6688"/>
                </a:solidFill>
                <a:latin typeface="Courier"/>
              </a:rPr>
              <a:t>f"My favorite fruit is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kwargs[</a:t>
            </a:r>
            <a:r>
              <a:rPr>
                <a:solidFill>
                  <a:srgbClr val="4070A0"/>
                </a:solidFill>
                <a:latin typeface="Courier"/>
              </a:rPr>
              <a:t>'fruit'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review String Formatting and f-strings if this syntax is unfamiliar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"I don't like fruit"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myfunc(fruit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'pineapple'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My favorite fruit is pineapple</a:t>
            </a:r>
          </a:p>
          <a:p>
            <a:pPr lvl="0" indent="0">
              <a:buNone/>
            </a:pPr>
            <a:r>
              <a:rPr>
                <a:latin typeface="Courier"/>
              </a:rPr>
              <a:t>myfunc()</a:t>
            </a:r>
          </a:p>
          <a:p>
            <a:pPr lvl="0" indent="0">
              <a:buNone/>
            </a:pPr>
            <a:r>
              <a:rPr>
                <a:latin typeface="Courier"/>
              </a:rPr>
              <a:t>I don't like fruit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*args</a:t>
            </a:r>
            <a:r>
              <a:rPr b="1"/>
              <a:t> en </a:t>
            </a:r>
            <a:r>
              <a:rPr b="1">
                <a:latin typeface="Courier"/>
              </a:rPr>
              <a:t>**kwargs</a:t>
            </a:r>
            <a:r>
              <a:rPr b="1"/>
              <a:t> gecombineerd</a:t>
            </a:r>
          </a:p>
          <a:p>
            <a:pPr lvl="0" indent="0" marL="0">
              <a:buNone/>
            </a:pPr>
            <a:r>
              <a:rPr/>
              <a:t>U kunt </a:t>
            </a:r>
            <a:r>
              <a:rPr>
                <a:latin typeface="Courier"/>
              </a:rPr>
              <a:t>*args</a:t>
            </a:r>
            <a:r>
              <a:rPr/>
              <a:t> en </a:t>
            </a:r>
            <a:r>
              <a:rPr>
                <a:latin typeface="Courier"/>
              </a:rPr>
              <a:t>**kwargs</a:t>
            </a:r>
            <a:r>
              <a:rPr/>
              <a:t> in dezelfde functie doorgeven, maar </a:t>
            </a:r>
            <a:r>
              <a:rPr>
                <a:latin typeface="Courier"/>
              </a:rPr>
              <a:t>*args</a:t>
            </a:r>
            <a:r>
              <a:rPr/>
              <a:t> moeten vóór </a:t>
            </a:r>
            <a:r>
              <a:rPr>
                <a:latin typeface="Courier"/>
              </a:rPr>
              <a:t>**kwargs</a:t>
            </a:r>
            <a:r>
              <a:rPr/>
              <a:t> verschijnen.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myfunc(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args,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kwargs):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'fruit'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'juice'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kwargs: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BB6688"/>
                </a:solidFill>
                <a:latin typeface="Courier"/>
              </a:rPr>
              <a:t>f"I like </a:t>
            </a:r>
            <a:r>
              <a:rPr>
                <a:solidFill>
                  <a:srgbClr val="4070A0"/>
                </a:solidFill>
                <a:latin typeface="Courier"/>
              </a:rPr>
              <a:t>{' and '.</a:t>
            </a:r>
            <a:r>
              <a:rPr>
                <a:latin typeface="Courier"/>
              </a:rPr>
              <a:t>join(args)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and my favorite fruit is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kwargs[</a:t>
            </a:r>
            <a:r>
              <a:rPr>
                <a:solidFill>
                  <a:srgbClr val="4070A0"/>
                </a:solidFill>
                <a:latin typeface="Courier"/>
              </a:rPr>
              <a:t>'fruit'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BB6688"/>
                </a:solidFill>
                <a:latin typeface="Courier"/>
              </a:rPr>
              <a:t>f"May I have some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kwargs[</a:t>
            </a:r>
            <a:r>
              <a:rPr>
                <a:solidFill>
                  <a:srgbClr val="4070A0"/>
                </a:solidFill>
                <a:latin typeface="Courier"/>
              </a:rPr>
              <a:t>'juice'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juice?"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myfunc(</a:t>
            </a:r>
            <a:r>
              <a:rPr>
                <a:solidFill>
                  <a:srgbClr val="4070A0"/>
                </a:solidFill>
                <a:latin typeface="Courier"/>
              </a:rPr>
              <a:t>'eggs'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'spam'</a:t>
            </a:r>
            <a:r>
              <a:rPr>
                <a:latin typeface="Courier"/>
              </a:rPr>
              <a:t>,fruit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'cherries'</a:t>
            </a:r>
            <a:r>
              <a:rPr>
                <a:latin typeface="Courier"/>
              </a:rPr>
              <a:t>,juice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'orange'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I like eggs and spam and my favorite fruit is cherries
May I have some orange juice?</a:t>
            </a:r>
          </a:p>
          <a:p>
            <a:pPr lvl="0" indent="0" marL="0">
              <a:buNone/>
            </a:pPr>
            <a:r>
              <a:rPr/>
              <a:t>Het plaatsen van keyworded-argumenten vóór positionele argumenten levert een uitzondering op:</a:t>
            </a:r>
          </a:p>
          <a:p>
            <a:pPr lvl="0" indent="0">
              <a:buNone/>
            </a:pPr>
            <a:r>
              <a:rPr>
                <a:latin typeface="Courier"/>
              </a:rPr>
              <a:t>myfunc(fruit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'cherries'</a:t>
            </a:r>
            <a:r>
              <a:rPr>
                <a:latin typeface="Courier"/>
              </a:rPr>
              <a:t>,juice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'orange'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'eggs'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'spam'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  File "&lt;ipython-input-8-fc6ff65addcc&gt;", line 1
    myfunc(fruit='cherries',juice='orange','eggs','spam')
                                          ^
SyntaxError: positional argument follows keyword argument</a:t>
            </a:r>
          </a:p>
          <a:p>
            <a:pPr lvl="0" indent="0" marL="0">
              <a:buNone/>
            </a:pPr>
            <a:r>
              <a:rPr/>
              <a:t>Net als bij “args”, kunt u elke gewenste naam gebruiken voor argumenten met trefwoorden - “kwargs” is slechts een populaire conventie.</a:t>
            </a:r>
          </a:p>
          <a:p>
            <a:pPr lvl="0" indent="0" marL="0">
              <a:buNone/>
            </a:pPr>
            <a:r>
              <a:rPr/>
              <a:t>Dat is het! Nu zou je moeten begrijpen hoe </a:t>
            </a:r>
            <a:r>
              <a:rPr>
                <a:latin typeface="Courier"/>
              </a:rPr>
              <a:t>*args</a:t>
            </a:r>
            <a:r>
              <a:rPr/>
              <a:t> en </a:t>
            </a:r>
            <a:r>
              <a:rPr>
                <a:latin typeface="Courier"/>
              </a:rPr>
              <a:t>**kwargs</a:t>
            </a:r>
            <a:r>
              <a:rPr/>
              <a:t> de flexibiliteit bieden om met een willekeurig aantal argumenten te werken!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2022-04-22T22:38:44Z</dcterms:created>
  <dcterms:modified xsi:type="dcterms:W3CDTF">2022-04-22T22:38:44Z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