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objects have a variety of methods we can use to save time and add functionality. Let’s explore some of them in this lecture: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Changing case</a:t>
            </a:r>
          </a:p>
          <a:p>
            <a:pPr lvl="0" indent="0" marL="0">
              <a:buNone/>
            </a:pPr>
            <a:r>
              <a:rPr/>
              <a:t>We can use methods to capitalize the first word of a string, or change the case of the entire string.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Capitalize first word in string</a:t>
            </a:r>
            <a:br/>
            <a:r>
              <a:rPr>
                <a:latin typeface="Courier"/>
              </a:rPr>
              <a:t>s.capitalize()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>
                <a:latin typeface="Courier"/>
              </a:rPr>
              <a:t>s.upper()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>
                <a:latin typeface="Courier"/>
              </a:rPr>
              <a:t>s.lower()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 marL="0">
              <a:buNone/>
            </a:pPr>
            <a:r>
              <a:rPr/>
              <a:t>Remember, strings are immutable. None of the above methods change the string in place, they only return modified copies of the original string.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 marL="0">
              <a:buNone/>
            </a:pPr>
            <a:r>
              <a:rPr/>
              <a:t>To change a string requires reassignment: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s.upper()</a:t>
            </a:r>
            <a:br/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s.lower()</a:t>
            </a:r>
            <a:br/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Location and Counting</a:t>
            </a:r>
          </a:p>
          <a:p>
            <a:pPr lvl="0" indent="0">
              <a:buNone/>
            </a:pPr>
            <a:r>
              <a:rPr>
                <a:latin typeface="Courier"/>
              </a:rPr>
              <a:t>s.count(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returns the number of occurrences, without overlap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s.find(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returns the starting index position of the first occurence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Formatting</a:t>
            </a:r>
          </a:p>
          <a:p>
            <a:pPr lvl="0" indent="0" marL="0">
              <a:buNone/>
            </a:pPr>
            <a:r>
              <a:rPr/>
              <a:t>The center() method allows you to place your string ‘centered’ between a provided string with a certain length. Personally, I’ve never actually used this in code as it seems pretty esoteric…</a:t>
            </a:r>
          </a:p>
          <a:p>
            <a:pPr lvl="0" indent="0">
              <a:buNone/>
            </a:pPr>
            <a:r>
              <a:rPr>
                <a:latin typeface="Courier"/>
              </a:rPr>
              <a:t>s.center(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'z'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'zzzzhello worldzzzzz'</a:t>
            </a:r>
          </a:p>
          <a:p>
            <a:pPr lvl="0" indent="0" marL="0">
              <a:buNone/>
            </a:pPr>
            <a:r>
              <a:rPr/>
              <a:t>The expandtabs() method will expand tab notations /code&gt; into spaces: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'hello</a:t>
            </a:r>
            <a:r>
              <a:rPr>
                <a:solidFill>
                  <a:srgbClr val="4070A0"/>
                </a:solidFill>
                <a:latin typeface="Courier"/>
              </a:rPr>
              <a:t>\t</a:t>
            </a:r>
            <a:r>
              <a:rPr i="1">
                <a:solidFill>
                  <a:srgbClr val="60A0B0"/>
                </a:solidFill>
                <a:latin typeface="Courier"/>
              </a:rPr>
              <a:t>hi'</a:t>
            </a:r>
            <a:r>
              <a:rPr>
                <a:latin typeface="Courier"/>
              </a:rPr>
              <a:t>.expandtabs()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  hi'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is check methods</a:t>
            </a:r>
          </a:p>
          <a:p>
            <a:pPr lvl="0" indent="0" marL="0">
              <a:buNone/>
            </a:pPr>
            <a:r>
              <a:rPr/>
              <a:t>These various methods below check if the string is some case. Let’s explore them: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</a:p>
          <a:p>
            <a:pPr lvl="0" indent="0" marL="0">
              <a:buNone/>
            </a:pPr>
            <a:r>
              <a:rPr/>
              <a:t>isalnum() will return True if all characters in </a:t>
            </a:r>
            <a:r>
              <a:rPr b="1"/>
              <a:t>s</a:t>
            </a:r>
            <a:r>
              <a:rPr/>
              <a:t> are alphanumeric</a:t>
            </a:r>
          </a:p>
          <a:p>
            <a:pPr lvl="0" indent="0">
              <a:buNone/>
            </a:pPr>
            <a:r>
              <a:rPr>
                <a:latin typeface="Courier"/>
              </a:rPr>
              <a:t>s.isalnum()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isalpha() will return True if all characters in </a:t>
            </a:r>
            <a:r>
              <a:rPr b="1"/>
              <a:t>s</a:t>
            </a:r>
            <a:r>
              <a:rPr/>
              <a:t> are alphabetic</a:t>
            </a:r>
          </a:p>
          <a:p>
            <a:pPr lvl="0" indent="0">
              <a:buNone/>
            </a:pPr>
            <a:r>
              <a:rPr>
                <a:latin typeface="Courier"/>
              </a:rPr>
              <a:t>s.isalpha()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islower() will return True if all cased characters in </a:t>
            </a:r>
            <a:r>
              <a:rPr b="1"/>
              <a:t>s</a:t>
            </a:r>
            <a:r>
              <a:rPr/>
              <a:t> are lowercase and there is at least one cased character in </a:t>
            </a:r>
            <a:r>
              <a:rPr b="1"/>
              <a:t>s</a:t>
            </a:r>
            <a:r>
              <a:rPr/>
              <a:t>, False otherwise.</a:t>
            </a:r>
          </a:p>
          <a:p>
            <a:pPr lvl="0" indent="0">
              <a:buNone/>
            </a:pPr>
            <a:r>
              <a:rPr>
                <a:latin typeface="Courier"/>
              </a:rPr>
              <a:t>s.islower()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isspace() will return True if all characters in </a:t>
            </a:r>
            <a:r>
              <a:rPr b="1"/>
              <a:t>s</a:t>
            </a:r>
            <a:r>
              <a:rPr/>
              <a:t> are whitespace.</a:t>
            </a:r>
          </a:p>
          <a:p>
            <a:pPr lvl="0" indent="0">
              <a:buNone/>
            </a:pPr>
            <a:r>
              <a:rPr>
                <a:latin typeface="Courier"/>
              </a:rPr>
              <a:t>s.isspace()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istitle() will return True if </a:t>
            </a:r>
            <a:r>
              <a:rPr b="1"/>
              <a:t>s</a:t>
            </a:r>
            <a:r>
              <a:rPr/>
              <a:t> is a title cased string and there is at least one character in </a:t>
            </a:r>
            <a:r>
              <a:rPr b="1"/>
              <a:t>s</a:t>
            </a:r>
            <a:r>
              <a:rPr/>
              <a:t>, i.e. uppercase characters may only follow uncased characters and lowercase characters only cased ones. It returns False otherwise.</a:t>
            </a:r>
          </a:p>
          <a:p>
            <a:pPr lvl="0" indent="0">
              <a:buNone/>
            </a:pPr>
            <a:r>
              <a:rPr>
                <a:latin typeface="Courier"/>
              </a:rPr>
              <a:t>s.istitle()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isupper() will return True if all cased characters in </a:t>
            </a:r>
            <a:r>
              <a:rPr b="1"/>
              <a:t>s</a:t>
            </a:r>
            <a:r>
              <a:rPr/>
              <a:t> are uppercase and there is at least one cased character in </a:t>
            </a:r>
            <a:r>
              <a:rPr b="1"/>
              <a:t>s</a:t>
            </a:r>
            <a:r>
              <a:rPr/>
              <a:t>, False otherwise.</a:t>
            </a:r>
          </a:p>
          <a:p>
            <a:pPr lvl="0" indent="0">
              <a:buNone/>
            </a:pPr>
            <a:r>
              <a:rPr>
                <a:latin typeface="Courier"/>
              </a:rPr>
              <a:t>s.isupper()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Another method is endswith() which is essentially the same as a boolean check on s[-1]</a:t>
            </a:r>
          </a:p>
          <a:p>
            <a:pPr lvl="0" indent="0">
              <a:buNone/>
            </a:pPr>
            <a:r>
              <a:rPr>
                <a:latin typeface="Courier"/>
              </a:rPr>
              <a:t>s.endswith(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Built-in Reg. Expressions</a:t>
            </a:r>
          </a:p>
          <a:p>
            <a:pPr lvl="0" indent="0" marL="0">
              <a:buNone/>
            </a:pPr>
            <a:r>
              <a:rPr/>
              <a:t>Strings have some built-in methods that can resemble regular expression operations. We can use split() to split the string at a certain element and return a list of the results. We can use partition() to return a tuple that includes the first occurrence of the separator sandwiched between the first half and the end half.</a:t>
            </a:r>
          </a:p>
          <a:p>
            <a:pPr lvl="0" indent="0">
              <a:buNone/>
            </a:pPr>
            <a:r>
              <a:rPr>
                <a:latin typeface="Courier"/>
              </a:rPr>
              <a:t>s.split(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['h', 'llo']</a:t>
            </a:r>
          </a:p>
          <a:p>
            <a:pPr lvl="0" indent="0">
              <a:buNone/>
            </a:pPr>
            <a:r>
              <a:rPr>
                <a:latin typeface="Courier"/>
              </a:rPr>
              <a:t>s.partition(</a:t>
            </a:r>
            <a:r>
              <a:rPr>
                <a:solidFill>
                  <a:srgbClr val="4070A0"/>
                </a:solidFill>
                <a:latin typeface="Courier"/>
              </a:rPr>
              <a:t>'l'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('he', 'l', 'lo')</a:t>
            </a:r>
          </a:p>
          <a:p>
            <a:pPr lvl="0" indent="0" marL="0">
              <a:buNone/>
            </a:pPr>
            <a:r>
              <a:rPr/>
              <a:t>Great! You should now feel comfortable using the variety of methods that are built-in string objects!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2022-04-22T22:38:53Z</dcterms:created>
  <dcterms:modified xsi:type="dcterms:W3CDTF">2022-04-22T22:38:53Z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