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series of lectures we will be diving a little deeper into all the methods available in a list object. These aren’t officially “advanced” features, just methods that you wouldn’t typically encounter without some additional exploring. It’s pretty likely that you’ve already encountered some of these yourself!</a:t>
            </a:r>
          </a:p>
          <a:p>
            <a:pPr lvl="0" indent="0" marL="0">
              <a:buNone/>
            </a:pPr>
            <a:r>
              <a:rPr/>
              <a:t>Let’s begin!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</a:t>
            </a:r>
          </a:p>
          <a:p>
            <a:pPr lvl="0" indent="0" marL="0">
              <a:buNone/>
            </a:pPr>
            <a:r>
              <a:rPr/>
              <a:t>You will definitely have used this method by now, which merely appends an element to the end of a list:</a:t>
            </a:r>
          </a:p>
          <a:p>
            <a:pPr lvl="0" indent="0">
              <a:buNone/>
            </a:pPr>
            <a:r>
              <a:rPr>
                <a:latin typeface="Courier"/>
              </a:rPr>
              <a:t>list1.append(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</a:t>
            </a:r>
          </a:p>
          <a:p>
            <a:pPr lvl="0" indent="0" marL="0">
              <a:buNone/>
            </a:pPr>
            <a:r>
              <a:rPr/>
              <a:t>We discussed this during the methods lectures, but here it is again. count() takes in an element and returns the number of times it occurs in your list:</a:t>
            </a:r>
          </a:p>
          <a:p>
            <a:pPr lvl="0" indent="0">
              <a:buNone/>
            </a:pPr>
            <a:r>
              <a:rPr>
                <a:latin typeface="Courier"/>
              </a:rPr>
              <a:t>list1.count(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0</a:t>
            </a:r>
          </a:p>
          <a:p>
            <a:pPr lvl="0" indent="0">
              <a:buNone/>
            </a:pPr>
            <a:r>
              <a:rPr>
                <a:latin typeface="Courier"/>
              </a:rPr>
              <a:t>list1.count(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extend</a:t>
            </a:r>
          </a:p>
          <a:p>
            <a:pPr lvl="0" indent="0" marL="0">
              <a:buNone/>
            </a:pPr>
            <a:r>
              <a:rPr/>
              <a:t>Many times people find the difference between extend and append to be unclear. So note:</a:t>
            </a:r>
          </a:p>
          <a:p>
            <a:pPr lvl="0" indent="0" marL="0">
              <a:buNone/>
            </a:pPr>
            <a:r>
              <a:rPr b="1"/>
              <a:t>append: appends whole object at end: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x.append([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[4, 5]]</a:t>
            </a:r>
          </a:p>
          <a:p>
            <a:pPr lvl="0" indent="0" marL="0">
              <a:buNone/>
            </a:pPr>
            <a:r>
              <a:rPr b="1"/>
              <a:t>extend: extends list by appending elements from the iterable: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x.extend([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  <a:p>
            <a:pPr lvl="0" indent="0" marL="0">
              <a:buNone/>
            </a:pPr>
            <a:r>
              <a:rPr/>
              <a:t>Note how extend() appends each element from the passed-in list. That is the key difference.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index</a:t>
            </a:r>
          </a:p>
          <a:p>
            <a:pPr lvl="0" indent="0" marL="0">
              <a:buNone/>
            </a:pPr>
            <a:r>
              <a:rPr/>
              <a:t>index() will return the index of whatever element is placed as an argument. Note: If the the element is not in the list an error is raised.</a:t>
            </a:r>
          </a:p>
          <a:p>
            <a:pPr lvl="0" indent="0">
              <a:buNone/>
            </a:pPr>
            <a:r>
              <a:rPr>
                <a:latin typeface="Courier"/>
              </a:rPr>
              <a:t>list1.index(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list1.index(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ValueError                                Traceback (most recent call last)
&lt;ipython-input-8-56b94ada72bf&gt; in &lt;module&gt;()
----&gt; 1 list1.index(12)
ValueError: 12 is not in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insert</a:t>
            </a:r>
          </a:p>
          <a:p>
            <a:pPr lvl="0" indent="0" marL="0">
              <a:buNone/>
            </a:pPr>
            <a:r>
              <a:rPr/>
              <a:t>insert() takes in two arguments: insert(index,object) This method places the object at the index supplied.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Place a letter at the index 2</a:t>
            </a:r>
            <a:br/>
            <a:r>
              <a:rPr>
                <a:latin typeface="Courier"/>
              </a:rPr>
              <a:t>list1.insert(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'inserted'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'inserted', 3, 4]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</a:t>
            </a:r>
          </a:p>
          <a:p>
            <a:pPr lvl="0" indent="0" marL="0">
              <a:buNone/>
            </a:pPr>
            <a:r>
              <a:rPr/>
              <a:t>You most likely have already seen pop(), which allows us to “pop” off the last element of a list. However, by passing an index position you can remove and return a specific element.</a:t>
            </a:r>
          </a:p>
          <a:p>
            <a:pPr lvl="0" indent="0">
              <a:buNone/>
            </a:pPr>
            <a:r>
              <a:rPr>
                <a:latin typeface="Courier"/>
              </a:rPr>
              <a:t>ele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list1.pop(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pop the second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'inserted', 3, 4]</a:t>
            </a:r>
          </a:p>
          <a:p>
            <a:pPr lvl="0" indent="0">
              <a:buNone/>
            </a:pPr>
            <a:r>
              <a:rPr>
                <a:latin typeface="Courier"/>
              </a:rPr>
              <a:t>ele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remove</a:t>
            </a:r>
          </a:p>
          <a:p>
            <a:pPr lvl="0" indent="0" marL="0">
              <a:buNone/>
            </a:pPr>
            <a:r>
              <a:rPr/>
              <a:t>The remove() method removes the first occurrence of a value.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'inserted', 3, 4]</a:t>
            </a:r>
          </a:p>
          <a:p>
            <a:pPr lvl="0" indent="0">
              <a:buNone/>
            </a:pPr>
            <a:r>
              <a:rPr>
                <a:latin typeface="Courier"/>
              </a:rPr>
              <a:t>list1.remove(</a:t>
            </a:r>
            <a:r>
              <a:rPr>
                <a:solidFill>
                  <a:srgbClr val="4070A0"/>
                </a:solidFill>
                <a:latin typeface="Courier"/>
              </a:rPr>
              <a:t>'inserted'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[1, 3, 4]</a:t>
            </a:r>
          </a:p>
          <a:p>
            <a:pPr lvl="0" indent="0">
              <a:buNone/>
            </a:pPr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list2.remove(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4, 3]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reverse</a:t>
            </a:r>
          </a:p>
          <a:p>
            <a:pPr lvl="0" indent="0" marL="0">
              <a:buNone/>
            </a:pPr>
            <a:r>
              <a:rPr/>
              <a:t>As you might have guessed, reverse() reverses a list. Note this occurs in place! Meaning it affects your list permanently.</a:t>
            </a:r>
          </a:p>
          <a:p>
            <a:pPr lvl="0" indent="0">
              <a:buNone/>
            </a:pPr>
            <a:r>
              <a:rPr>
                <a:latin typeface="Courier"/>
              </a:rPr>
              <a:t>list2.reverse()</a:t>
            </a:r>
          </a:p>
          <a:p>
            <a:pPr lvl="0" indent="0">
              <a:buNone/>
            </a:pPr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2, 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sort</a:t>
            </a:r>
          </a:p>
          <a:p>
            <a:pPr lvl="0" indent="0" marL="0">
              <a:buNone/>
            </a:pPr>
            <a:r>
              <a:rPr/>
              <a:t>The sort() method will sort your list in place:</a:t>
            </a:r>
          </a:p>
          <a:p>
            <a:pPr lvl="0" indent="0">
              <a:buNone/>
            </a:pPr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2, 1]</a:t>
            </a:r>
          </a:p>
          <a:p>
            <a:pPr lvl="0" indent="0">
              <a:buNone/>
            </a:pPr>
            <a:r>
              <a:rPr>
                <a:latin typeface="Courier"/>
              </a:rPr>
              <a:t>list2.sort()</a:t>
            </a:r>
          </a:p>
          <a:p>
            <a:pPr lvl="0" indent="0">
              <a:buNone/>
            </a:pPr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  <a:p>
            <a:pPr lvl="0" indent="0" marL="0">
              <a:buNone/>
            </a:pPr>
            <a:r>
              <a:rPr/>
              <a:t>The sort() method takes an optional argument for reverse sorting. Note this is different than simply reversing the order of items.</a:t>
            </a:r>
          </a:p>
          <a:p>
            <a:pPr lvl="0" indent="0">
              <a:buNone/>
            </a:pPr>
            <a:r>
              <a:rPr>
                <a:latin typeface="Courier"/>
              </a:rPr>
              <a:t>list2.sort(reverse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[4, 3, 2, 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 Careful With Assignment!</a:t>
            </a:r>
          </a:p>
          <a:p>
            <a:pPr lvl="0" indent="0" marL="0">
              <a:buNone/>
            </a:pPr>
            <a:r>
              <a:rPr/>
              <a:t>A common programming mistake is to assume you can assign a modified list to a new variable. While this typically works with immutable objects like strings and tuples: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print(y)</a:t>
            </a:r>
          </a:p>
          <a:p>
            <a:pPr lvl="0" indent="0">
              <a:buNone/>
            </a:pPr>
            <a:r>
              <a:rPr>
                <a:latin typeface="Courier"/>
              </a:rPr>
              <a:t>HELLO WORLD</a:t>
            </a:r>
          </a:p>
          <a:p>
            <a:pPr lvl="0" indent="0" marL="0">
              <a:buNone/>
            </a:pPr>
            <a:r>
              <a:rPr/>
              <a:t>This will NOT work the same way with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x.append(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print(y)</a:t>
            </a:r>
          </a:p>
          <a:p>
            <a:pPr lvl="0" indent="0">
              <a:buNone/>
            </a:pPr>
            <a:r>
              <a:rPr>
                <a:latin typeface="Courier"/>
              </a:rPr>
              <a:t>None</a:t>
            </a:r>
          </a:p>
          <a:p>
            <a:pPr lvl="0" indent="0" marL="0">
              <a:buNone/>
            </a:pPr>
            <a:r>
              <a:rPr/>
              <a:t>What happened? In this case, since list methods like append() affect the list </a:t>
            </a:r>
            <a:r>
              <a:rPr i="1"/>
              <a:t>in-place</a:t>
            </a:r>
            <a:r>
              <a:rPr/>
              <a:t>, the operation returns a None value. This is what was passed to </a:t>
            </a:r>
            <a:r>
              <a:rPr b="1"/>
              <a:t>y</a:t>
            </a:r>
            <a:r>
              <a:rPr/>
              <a:t>. In order to retain </a:t>
            </a:r>
            <a:r>
              <a:rPr b="1"/>
              <a:t>x</a:t>
            </a:r>
            <a:r>
              <a:rPr/>
              <a:t> you would have to assign a </a:t>
            </a:r>
            <a:r>
              <a:rPr i="1"/>
              <a:t>copy</a:t>
            </a:r>
            <a:r>
              <a:rPr/>
              <a:t> of </a:t>
            </a:r>
            <a:r>
              <a:rPr b="1"/>
              <a:t>x</a:t>
            </a:r>
            <a:r>
              <a:rPr/>
              <a:t> to </a:t>
            </a:r>
            <a:r>
              <a:rPr b="1"/>
              <a:t>y</a:t>
            </a:r>
            <a:r>
              <a:rPr/>
              <a:t>, and then modify </a:t>
            </a:r>
            <a:r>
              <a:rPr b="1"/>
              <a:t>y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x.copy()</a:t>
            </a:r>
            <a:br/>
            <a:r>
              <a:rPr>
                <a:latin typeface="Courier"/>
              </a:rPr>
              <a:t>y.append(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3]</a:t>
            </a:r>
          </a:p>
          <a:p>
            <a:pPr lvl="0" indent="0">
              <a:buNone/>
            </a:pPr>
            <a:r>
              <a:rPr>
                <a:latin typeface="Courier"/>
              </a:rPr>
              <a:t>print(y)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  <a:p>
            <a:pPr lvl="0" indent="0" marL="0">
              <a:buNone/>
            </a:pPr>
            <a:r>
              <a:rPr/>
              <a:t>Great! You should now have an understanding of all the methods available for a list in Python!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2022-04-22T22:38:54Z</dcterms:created>
  <dcterms:modified xsi:type="dcterms:W3CDTF">2022-04-22T22:38:54Z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