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library/math.html" TargetMode="External" /><Relationship Id="rId3" Type="http://schemas.openxmlformats.org/officeDocument/2006/relationships/hyperlink" Target="https://docs.python.org/3/library/random.html"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Uniform_distribution" TargetMode="External" /><Relationship Id="rId3" Type="http://schemas.openxmlformats.org/officeDocument/2006/relationships/hyperlink" Target="https://en.wikipedia.org/wiki/Normal_distribution"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Math and Random Modules</a:t>
            </a:r>
          </a:p>
        </p:txBody>
      </p:sp>
      <p:sp>
        <p:nvSpPr>
          <p:cNvPr id="3" name="Content Placeholder 2"/>
          <p:cNvSpPr>
            <a:spLocks noGrp="1"/>
          </p:cNvSpPr>
          <p:nvPr>
            <p:ph idx="1"/>
          </p:nvPr>
        </p:nvSpPr>
        <p:spPr/>
        <p:txBody>
          <a:bodyPr/>
          <a:lstStyle/>
          <a:p>
            <a:pPr lvl="0" indent="0" marL="0">
              <a:buNone/>
            </a:pPr>
            <a:r>
              <a:rPr/>
              <a:t>Python comes with a built in math module and random module. In this lecture we will give a brief tour of their capabilities. Usually you can simply look up the function call you are looking for in the online documentation.</a:t>
            </a:r>
          </a:p>
          <a:p>
            <a:pPr lvl="0"/>
            <a:r>
              <a:rPr>
                <a:hlinkClick r:id="rId2"/>
              </a:rPr>
              <a:t>Math Module</a:t>
            </a:r>
          </a:p>
          <a:p>
            <a:pPr lvl="0"/>
            <a:r>
              <a:rPr>
                <a:hlinkClick r:id="rId3"/>
              </a:rPr>
              <a:t>Random Module</a:t>
            </a:r>
          </a:p>
          <a:p>
            <a:pPr lvl="0" indent="0" marL="0">
              <a:buNone/>
            </a:pPr>
            <a:r>
              <a:rPr/>
              <a:t>We won’t go through every function available in these modules since there are so many, but we will show some useful ones.</a:t>
            </a:r>
          </a:p>
          <a:p>
            <a:pPr lvl="0" indent="0" marL="0">
              <a:spcBef>
                <a:spcPts val="3000"/>
              </a:spcBef>
              <a:buNone/>
            </a:pPr>
            <a:r>
              <a:rPr b="1"/>
              <a:t>Useful Math Functions</a:t>
            </a:r>
          </a:p>
          <a:p>
            <a:pPr lvl="0" indent="0">
              <a:buNone/>
            </a:pPr>
            <a:r>
              <a:rPr>
                <a:latin typeface="Courier"/>
              </a:rPr>
              <a:t>import math</a:t>
            </a:r>
          </a:p>
          <a:p>
            <a:pPr lvl="0" indent="0">
              <a:buNone/>
            </a:pPr>
            <a:r>
              <a:rPr>
                <a:latin typeface="Courier"/>
              </a:rPr>
              <a:t>help(math)</a:t>
            </a:r>
          </a:p>
          <a:p>
            <a:pPr lvl="0" indent="0">
              <a:buNone/>
            </a:pPr>
            <a:r>
              <a:rPr>
                <a:latin typeface="Courier"/>
              </a:rPr>
              <a:t>Help on built-in module math:
NAME
    math
DESCRIPTION
    This module is always available.  It provides access to the
    mathematical functions defined by the C standard.
FUNCTIONS
    acos(...)
        acos(x)
        Return the arc cosine (measured in radians) of x.
    acosh(...)
        acosh(x)
        Return the inverse hyperbolic cosine of x.
    asin(...)
        asin(x)
        Return the arc sine (measured in radians) of x.
    asinh(...)
        asinh(x)
        Return the inverse hyperbolic sine of x.
    atan(...)
        atan(x)
        Return the arc tangent (measured in radians) of x.
    atan2(...)
        atan2(y, x)
        Return the arc tangent (measured in radians) of y/x.
        Unlike atan(y/x), the signs of both x and y are considered.
    atanh(...)
        atanh(x)
        Return the inverse hyperbolic tangent of x.
    ceil(...)
        ceil(x)
        Return the ceiling of x as an Integral.
        This is the smallest integer &gt;= x.
    copysign(...)
        copysign(x, y)
        Return a float with the magnitude (absolute value) of x but the sign 
        of y. On platforms that support signed zeros, copysign(1.0, -0.0) 
        returns -1.0.
    cos(...)
        cos(x)
        Return the cosine of x (measured in radians).
    cosh(...)
        cosh(x)
        Return the hyperbolic cosine of x.
    degrees(...)
        degrees(x)
        Convert angle x from radians to degrees.
    erf(...)
        erf(x)
        Error function at x.
    erfc(...)
        erfc(x)
        Complementary error function at x.
    exp(...)
        exp(x)
        Return e raised to the power of x.
    expm1(...)
        expm1(x)
        Return exp(x)-1.
        This function avoids the loss of precision involved in the direct evaluation of exp(x)-1 for small x.
    fabs(...)
        fabs(x)
        Return the absolute value of the float x.
    factorial(...)
        factorial(x) -&gt; Integral
        Find x!. Raise a ValueError if x is negative or non-integral.
    floor(...)
        floor(x)
        Return the floor of x as an Integral.
        This is the largest integer &lt;= x.
    fmod(...)
        fmod(x, y)
        Return fmod(x, y), according to platform C.  x % y may differ.
    frexp(...)
        frexp(x)
        Return the mantissa and exponent of x, as pair (m, e).
        m is a float and e is an int, such that x = m * 2.**e.
        If x is 0, m and e are both 0.  Else 0.5 &lt;= abs(m) &lt; 1.0.
    fsum(...)
        fsum(iterable)
        Return an accurate floating point sum of values in the iterable.
        Assumes IEEE-754 floating point arithmetic.
    gamma(...)
        gamma(x)
        Gamma function at x.
    gcd(...)
        gcd(x, y) -&gt; int
        greatest common divisor of x and y
    hypot(...)
        hypot(x, y)
        Return the Euclidean distance, sqrt(x*x + y*y).
    isclose(...)
        isclose(a, b, *, rel_tol=1e-09, abs_tol=0.0) -&gt; bool
        Determine whether two floating point numbers are close in value.
           rel_tol
               maximum difference for being considered "close", relative to the
               magnitude of the input values
            abs_tol
               maximum difference for being considered "close", regardless of the
               magnitude of the input values
        Return True if a is close in value to b, and False otherwise.
        For the values to be considered close, the difference between them
        must be smaller than at least one of the tolerances.
        -inf, inf and NaN behave similarly to the IEEE 754 Standard.  That
        is, NaN is not close to anything, even itself.  inf and -inf are
        only close to themselves.
    isfinite(...)
        isfinite(x) -&gt; bool
        Return True if x is neither an infinity nor a NaN, and False otherwise.
    isinf(...)
        isinf(x) -&gt; bool
        Return True if x is a positive or negative infinity, and False otherwise.
    isnan(...)
        isnan(x) -&gt; bool
        Return True if x is a NaN (not a number), and False otherwise.
    ldexp(...)
        ldexp(x, i)
        Return x * (2**i).
    lgamma(...)
        lgamma(x)
        Natural logarithm of absolute value of Gamma function at x.
    log(...)
        log(x[, base])
        Return the logarithm of x to the given base.
        If the base not specified, returns the natural logarithm (base e) of x.
    log10(...)
        log10(x)
        Return the base 10 logarithm of x.
    log1p(...)
        log1p(x)
        Return the natural logarithm of 1+x (base e).
        The result is computed in a way which is accurate for x near zero.
    log2(...)
        log2(x)
        Return the base 2 logarithm of x.
    modf(...)
        modf(x)
        Return the fractional and integer parts of x.  Both results carry the sign
        of x and are floats.
    pow(...)
        pow(x, y)
        Return x**y (x to the power of y).
    radians(...)
        radians(x)
        Convert angle x from degrees to radians.
    sin(...)
        sin(x)
        Return the sine of x (measured in radians).
    sinh(...)
        sinh(x)
        Return the hyperbolic sine of x.
    sqrt(...)
        sqrt(x)
        Return the square root of x.
    tan(...)
        tan(x)
        Return the tangent of x (measured in radians).
    tanh(...)
        tanh(x)
        Return the hyperbolic tangent of x.
    trunc(...)
        trunc(x:Real) -&gt; Integral
        Truncates x to the nearest Integral toward 0. Uses the __trunc__ magic method.
DATA
    e = 2.718281828459045
    inf = inf
    nan = nan
    pi = 3.141592653589793
    tau = 6.283185307179586
FILE
    (built-in)</a:t>
            </a:r>
          </a:p>
          <a:p>
            <a:pPr lvl="0" indent="0" marL="0">
              <a:spcBef>
                <a:spcPts val="3000"/>
              </a:spcBef>
              <a:buNone/>
            </a:pPr>
            <a:r>
              <a:rPr b="1"/>
              <a:t>Rounding Numbers</a:t>
            </a:r>
          </a:p>
          <a:p>
            <a:pPr lvl="0" indent="0">
              <a:buNone/>
            </a:pPr>
            <a:r>
              <a:rPr>
                <a:latin typeface="Courier"/>
              </a:rPr>
              <a:t>value </a:t>
            </a:r>
            <a:r>
              <a:rPr>
                <a:solidFill>
                  <a:srgbClr val="666666"/>
                </a:solidFill>
                <a:latin typeface="Courier"/>
              </a:rPr>
              <a:t>=</a:t>
            </a:r>
            <a:r>
              <a:rPr>
                <a:latin typeface="Courier"/>
              </a:rPr>
              <a:t> </a:t>
            </a:r>
            <a:r>
              <a:rPr>
                <a:solidFill>
                  <a:srgbClr val="40A070"/>
                </a:solidFill>
                <a:latin typeface="Courier"/>
              </a:rPr>
              <a:t>4.35</a:t>
            </a:r>
          </a:p>
          <a:p>
            <a:pPr lvl="0" indent="0">
              <a:buNone/>
            </a:pPr>
            <a:r>
              <a:rPr>
                <a:latin typeface="Courier"/>
              </a:rPr>
              <a:t>math.floor(value)</a:t>
            </a:r>
          </a:p>
          <a:p>
            <a:pPr lvl="0" indent="0">
              <a:buNone/>
            </a:pPr>
            <a:r>
              <a:rPr>
                <a:latin typeface="Courier"/>
              </a:rPr>
              <a:t>4</a:t>
            </a:r>
          </a:p>
          <a:p>
            <a:pPr lvl="0" indent="0">
              <a:buNone/>
            </a:pPr>
            <a:r>
              <a:rPr>
                <a:latin typeface="Courier"/>
              </a:rPr>
              <a:t>math.ceil(value)</a:t>
            </a:r>
          </a:p>
          <a:p>
            <a:pPr lvl="0" indent="0">
              <a:buNone/>
            </a:pPr>
            <a:r>
              <a:rPr>
                <a:latin typeface="Courier"/>
              </a:rPr>
              <a:t>5</a:t>
            </a:r>
          </a:p>
          <a:p>
            <a:pPr lvl="0" indent="0">
              <a:buNone/>
            </a:pPr>
            <a:r>
              <a:rPr>
                <a:latin typeface="Courier"/>
              </a:rPr>
              <a:t>round(value)</a:t>
            </a:r>
          </a:p>
          <a:p>
            <a:pPr lvl="0" indent="0">
              <a:buNone/>
            </a:pPr>
            <a:r>
              <a:rPr>
                <a:latin typeface="Courier"/>
              </a:rPr>
              <a:t>4</a:t>
            </a:r>
          </a:p>
          <a:p>
            <a:pPr lvl="0" indent="0" marL="0">
              <a:spcBef>
                <a:spcPts val="3000"/>
              </a:spcBef>
              <a:buNone/>
            </a:pPr>
            <a:r>
              <a:rPr b="1"/>
              <a:t>Mathematical Constants</a:t>
            </a:r>
          </a:p>
          <a:p>
            <a:pPr lvl="0" indent="0">
              <a:buNone/>
            </a:pPr>
            <a:r>
              <a:rPr>
                <a:latin typeface="Courier"/>
              </a:rPr>
              <a:t>math.pi</a:t>
            </a:r>
          </a:p>
          <a:p>
            <a:pPr lvl="0" indent="0">
              <a:buNone/>
            </a:pPr>
            <a:r>
              <a:rPr>
                <a:latin typeface="Courier"/>
              </a:rPr>
              <a:t>3.141592653589793</a:t>
            </a:r>
          </a:p>
          <a:p>
            <a:pPr lvl="0" indent="0">
              <a:buNone/>
            </a:pPr>
            <a:r>
              <a:rPr>
                <a:latin typeface="Courier"/>
              </a:rPr>
              <a:t>from math import pi</a:t>
            </a:r>
          </a:p>
          <a:p>
            <a:pPr lvl="0" indent="0">
              <a:buNone/>
            </a:pPr>
            <a:r>
              <a:rPr>
                <a:latin typeface="Courier"/>
              </a:rPr>
              <a:t>pi</a:t>
            </a:r>
          </a:p>
          <a:p>
            <a:pPr lvl="0" indent="0">
              <a:buNone/>
            </a:pPr>
            <a:r>
              <a:rPr>
                <a:latin typeface="Courier"/>
              </a:rPr>
              <a:t>3.141592653589793</a:t>
            </a:r>
          </a:p>
          <a:p>
            <a:pPr lvl="0" indent="0">
              <a:buNone/>
            </a:pPr>
            <a:r>
              <a:rPr>
                <a:latin typeface="Courier"/>
              </a:rPr>
              <a:t>math.e</a:t>
            </a:r>
          </a:p>
          <a:p>
            <a:pPr lvl="0" indent="0">
              <a:buNone/>
            </a:pPr>
            <a:r>
              <a:rPr>
                <a:latin typeface="Courier"/>
              </a:rPr>
              <a:t>2.718281828459045</a:t>
            </a:r>
          </a:p>
          <a:p>
            <a:pPr lvl="0" indent="0">
              <a:buNone/>
            </a:pPr>
            <a:r>
              <a:rPr>
                <a:latin typeface="Courier"/>
              </a:rPr>
              <a:t>math.tau</a:t>
            </a:r>
          </a:p>
          <a:p>
            <a:pPr lvl="0" indent="0">
              <a:buNone/>
            </a:pPr>
            <a:r>
              <a:rPr>
                <a:latin typeface="Courier"/>
              </a:rPr>
              <a:t>6.283185307179586</a:t>
            </a:r>
          </a:p>
          <a:p>
            <a:pPr lvl="0" indent="0">
              <a:buNone/>
            </a:pPr>
            <a:r>
              <a:rPr>
                <a:latin typeface="Courier"/>
              </a:rPr>
              <a:t>math.inf</a:t>
            </a:r>
          </a:p>
          <a:p>
            <a:pPr lvl="0" indent="0">
              <a:buNone/>
            </a:pPr>
            <a:r>
              <a:rPr>
                <a:latin typeface="Courier"/>
              </a:rPr>
              <a:t>inf</a:t>
            </a:r>
          </a:p>
          <a:p>
            <a:pPr lvl="0" indent="0">
              <a:buNone/>
            </a:pPr>
            <a:r>
              <a:rPr>
                <a:latin typeface="Courier"/>
              </a:rPr>
              <a:t>math.nan</a:t>
            </a:r>
          </a:p>
          <a:p>
            <a:pPr lvl="0" indent="0">
              <a:buNone/>
            </a:pPr>
            <a:r>
              <a:rPr>
                <a:latin typeface="Courier"/>
              </a:rPr>
              <a:t>nan</a:t>
            </a:r>
          </a:p>
          <a:p>
            <a:pPr lvl="0" indent="0" marL="0">
              <a:spcBef>
                <a:spcPts val="3000"/>
              </a:spcBef>
              <a:buNone/>
            </a:pPr>
            <a:r>
              <a:rPr b="1"/>
              <a:t>Logarithmic Values</a:t>
            </a:r>
          </a:p>
          <a:p>
            <a:pPr lvl="0" indent="0">
              <a:buNone/>
            </a:pPr>
            <a:r>
              <a:rPr>
                <a:latin typeface="Courier"/>
              </a:rPr>
              <a:t>math.e</a:t>
            </a:r>
          </a:p>
          <a:p>
            <a:pPr lvl="0" indent="0">
              <a:buNone/>
            </a:pPr>
            <a:r>
              <a:rPr>
                <a:latin typeface="Courier"/>
              </a:rPr>
              <a:t>2.718281828459045</a:t>
            </a:r>
          </a:p>
          <a:p>
            <a:pPr lvl="0" indent="0">
              <a:buNone/>
            </a:pPr>
            <a:r>
              <a:rPr i="1">
                <a:solidFill>
                  <a:srgbClr val="60A0B0"/>
                </a:solidFill>
                <a:latin typeface="Courier"/>
              </a:rPr>
              <a:t># Log Base e</a:t>
            </a:r>
            <a:br/>
            <a:r>
              <a:rPr>
                <a:latin typeface="Courier"/>
              </a:rPr>
              <a:t>math.log(math.e)</a:t>
            </a:r>
          </a:p>
          <a:p>
            <a:pPr lvl="0" indent="0">
              <a:buNone/>
            </a:pPr>
            <a:r>
              <a:rPr>
                <a:latin typeface="Courier"/>
              </a:rPr>
              <a:t>1.0</a:t>
            </a:r>
          </a:p>
          <a:p>
            <a:pPr lvl="0" indent="0">
              <a:buNone/>
            </a:pPr>
            <a:r>
              <a:rPr i="1">
                <a:solidFill>
                  <a:srgbClr val="60A0B0"/>
                </a:solidFill>
                <a:latin typeface="Courier"/>
              </a:rPr>
              <a:t># Will produce an error if value does not exist mathmatically</a:t>
            </a:r>
            <a:br/>
            <a:r>
              <a:rPr>
                <a:latin typeface="Courier"/>
              </a:rPr>
              <a:t>math.log(</a:t>
            </a:r>
            <a:r>
              <a:rPr>
                <a:solidFill>
                  <a:srgbClr val="40A070"/>
                </a:solidFill>
                <a:latin typeface="Courier"/>
              </a:rPr>
              <a:t>0</a:t>
            </a:r>
            <a:r>
              <a:rPr>
                <a:latin typeface="Courier"/>
              </a:rPr>
              <a:t>)</a:t>
            </a:r>
          </a:p>
          <a:p>
            <a:pPr lvl="0" indent="0">
              <a:buNone/>
            </a:pPr>
            <a:r>
              <a:rPr>
                <a:latin typeface="Courier"/>
              </a:rPr>
              <a:t>---------------------------------------------------------------------------
ValueError                                Traceback (most recent call last)
&lt;ipython-input-12-7563e0a48092&gt; in &lt;module&gt;()
----&gt; 1 math.log(0)
ValueError: math domain error</a:t>
            </a:r>
          </a:p>
          <a:p>
            <a:pPr lvl="0" indent="0">
              <a:buNone/>
            </a:pPr>
            <a:r>
              <a:rPr>
                <a:latin typeface="Courier"/>
              </a:rPr>
              <a:t>math.log(</a:t>
            </a:r>
            <a:r>
              <a:rPr>
                <a:solidFill>
                  <a:srgbClr val="40A070"/>
                </a:solidFill>
                <a:latin typeface="Courier"/>
              </a:rPr>
              <a:t>10</a:t>
            </a:r>
            <a:r>
              <a:rPr>
                <a:latin typeface="Courier"/>
              </a:rPr>
              <a:t>)</a:t>
            </a:r>
          </a:p>
          <a:p>
            <a:pPr lvl="0" indent="0">
              <a:buNone/>
            </a:pPr>
            <a:r>
              <a:rPr>
                <a:latin typeface="Courier"/>
              </a:rPr>
              <a:t>2.302585092994046</a:t>
            </a:r>
          </a:p>
          <a:p>
            <a:pPr lvl="0" indent="0">
              <a:buNone/>
            </a:pPr>
            <a:r>
              <a:rPr>
                <a:latin typeface="Courier"/>
              </a:rPr>
              <a:t>math.e </a:t>
            </a:r>
            <a:r>
              <a:rPr>
                <a:solidFill>
                  <a:srgbClr val="666666"/>
                </a:solidFill>
                <a:latin typeface="Courier"/>
              </a:rPr>
              <a:t>**</a:t>
            </a:r>
            <a:r>
              <a:rPr>
                <a:latin typeface="Courier"/>
              </a:rPr>
              <a:t> </a:t>
            </a:r>
            <a:r>
              <a:rPr>
                <a:solidFill>
                  <a:srgbClr val="40A070"/>
                </a:solidFill>
                <a:latin typeface="Courier"/>
              </a:rPr>
              <a:t>2.302585092994046</a:t>
            </a:r>
          </a:p>
          <a:p>
            <a:pPr lvl="0" indent="0">
              <a:buNone/>
            </a:pPr>
            <a:r>
              <a:rPr>
                <a:latin typeface="Courier"/>
              </a:rPr>
              <a:t>10.000000000000002</a:t>
            </a:r>
          </a:p>
          <a:p>
            <a:pPr lvl="0" indent="0" marL="0">
              <a:spcBef>
                <a:spcPts val="3000"/>
              </a:spcBef>
              <a:buNone/>
            </a:pPr>
            <a:r>
              <a:rPr b="1"/>
              <a:t>Custom Base</a:t>
            </a:r>
          </a:p>
          <a:p>
            <a:pPr lvl="0" indent="0">
              <a:buNone/>
            </a:pPr>
            <a:r>
              <a:rPr i="1">
                <a:solidFill>
                  <a:srgbClr val="60A0B0"/>
                </a:solidFill>
                <a:latin typeface="Courier"/>
              </a:rPr>
              <a:t># math.log(x,base)</a:t>
            </a:r>
            <a:br/>
            <a:r>
              <a:rPr>
                <a:latin typeface="Courier"/>
              </a:rPr>
              <a:t>math.log(</a:t>
            </a:r>
            <a:r>
              <a:rPr>
                <a:solidFill>
                  <a:srgbClr val="40A070"/>
                </a:solidFill>
                <a:latin typeface="Courier"/>
              </a:rPr>
              <a:t>100</a:t>
            </a:r>
            <a:r>
              <a:rPr>
                <a:latin typeface="Courier"/>
              </a:rPr>
              <a:t>,</a:t>
            </a:r>
            <a:r>
              <a:rPr>
                <a:solidFill>
                  <a:srgbClr val="40A070"/>
                </a:solidFill>
                <a:latin typeface="Courier"/>
              </a:rPr>
              <a:t>10</a:t>
            </a:r>
            <a:r>
              <a:rPr>
                <a:latin typeface="Courier"/>
              </a:rPr>
              <a:t>)</a:t>
            </a:r>
          </a:p>
          <a:p>
            <a:pPr lvl="0" indent="0">
              <a:buNone/>
            </a:pPr>
            <a:r>
              <a:rPr>
                <a:latin typeface="Courier"/>
              </a:rPr>
              <a:t>2.0</a:t>
            </a:r>
          </a:p>
          <a:p>
            <a:pPr lvl="0" indent="0">
              <a:buNone/>
            </a:pPr>
            <a:r>
              <a:rPr>
                <a:solidFill>
                  <a:srgbClr val="40A070"/>
                </a:solidFill>
                <a:latin typeface="Courier"/>
              </a:rPr>
              <a:t>10</a:t>
            </a:r>
            <a:r>
              <a:rPr>
                <a:solidFill>
                  <a:srgbClr val="666666"/>
                </a:solidFill>
                <a:latin typeface="Courier"/>
              </a:rPr>
              <a:t>**</a:t>
            </a:r>
            <a:r>
              <a:rPr>
                <a:solidFill>
                  <a:srgbClr val="40A070"/>
                </a:solidFill>
                <a:latin typeface="Courier"/>
              </a:rPr>
              <a:t>2</a:t>
            </a:r>
          </a:p>
          <a:p>
            <a:pPr lvl="0" indent="0">
              <a:buNone/>
            </a:pPr>
            <a:r>
              <a:rPr>
                <a:latin typeface="Courier"/>
              </a:rPr>
              <a:t>100</a:t>
            </a:r>
          </a:p>
          <a:p>
            <a:pPr lvl="0" indent="0" marL="0">
              <a:spcBef>
                <a:spcPts val="3000"/>
              </a:spcBef>
              <a:buNone/>
            </a:pPr>
            <a:r>
              <a:rPr b="1"/>
              <a:t>Trigonometrics Functions</a:t>
            </a:r>
          </a:p>
          <a:p>
            <a:pPr lvl="0" indent="0">
              <a:buNone/>
            </a:pPr>
            <a:r>
              <a:rPr i="1">
                <a:solidFill>
                  <a:srgbClr val="60A0B0"/>
                </a:solidFill>
                <a:latin typeface="Courier"/>
              </a:rPr>
              <a:t># Radians</a:t>
            </a:r>
            <a:br/>
            <a:r>
              <a:rPr>
                <a:latin typeface="Courier"/>
              </a:rPr>
              <a:t>math.sin(</a:t>
            </a:r>
            <a:r>
              <a:rPr>
                <a:solidFill>
                  <a:srgbClr val="40A070"/>
                </a:solidFill>
                <a:latin typeface="Courier"/>
              </a:rPr>
              <a:t>10</a:t>
            </a:r>
            <a:r>
              <a:rPr>
                <a:latin typeface="Courier"/>
              </a:rPr>
              <a:t>)</a:t>
            </a:r>
          </a:p>
          <a:p>
            <a:pPr lvl="0" indent="0">
              <a:buNone/>
            </a:pPr>
            <a:r>
              <a:rPr>
                <a:latin typeface="Courier"/>
              </a:rPr>
              <a:t>-0.5440211108893698</a:t>
            </a:r>
          </a:p>
          <a:p>
            <a:pPr lvl="0" indent="0">
              <a:buNone/>
            </a:pPr>
            <a:r>
              <a:rPr>
                <a:latin typeface="Courier"/>
              </a:rPr>
              <a:t>math.degrees(pi</a:t>
            </a:r>
            <a:r>
              <a:rPr>
                <a:solidFill>
                  <a:srgbClr val="666666"/>
                </a:solidFill>
                <a:latin typeface="Courier"/>
              </a:rPr>
              <a:t>/</a:t>
            </a:r>
            <a:r>
              <a:rPr>
                <a:solidFill>
                  <a:srgbClr val="40A070"/>
                </a:solidFill>
                <a:latin typeface="Courier"/>
              </a:rPr>
              <a:t>2</a:t>
            </a:r>
            <a:r>
              <a:rPr>
                <a:latin typeface="Courier"/>
              </a:rPr>
              <a:t>)</a:t>
            </a:r>
          </a:p>
          <a:p>
            <a:pPr lvl="0" indent="0">
              <a:buNone/>
            </a:pPr>
            <a:r>
              <a:rPr>
                <a:latin typeface="Courier"/>
              </a:rPr>
              <a:t>90.0</a:t>
            </a:r>
          </a:p>
          <a:p>
            <a:pPr lvl="0" indent="0">
              <a:buNone/>
            </a:pPr>
            <a:r>
              <a:rPr>
                <a:latin typeface="Courier"/>
              </a:rPr>
              <a:t>math.radians(</a:t>
            </a:r>
            <a:r>
              <a:rPr>
                <a:solidFill>
                  <a:srgbClr val="40A070"/>
                </a:solidFill>
                <a:latin typeface="Courier"/>
              </a:rPr>
              <a:t>180</a:t>
            </a:r>
            <a:r>
              <a:rPr>
                <a:latin typeface="Courier"/>
              </a:rPr>
              <a:t>)</a:t>
            </a:r>
          </a:p>
          <a:p>
            <a:pPr lvl="0" indent="0">
              <a:buNone/>
            </a:pPr>
            <a:r>
              <a:rPr>
                <a:latin typeface="Courier"/>
              </a:rPr>
              <a:t>3.141592653589793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Module</a:t>
            </a:r>
          </a:p>
        </p:txBody>
      </p:sp>
      <p:sp>
        <p:nvSpPr>
          <p:cNvPr id="3" name="Content Placeholder 2"/>
          <p:cNvSpPr>
            <a:spLocks noGrp="1"/>
          </p:cNvSpPr>
          <p:nvPr>
            <p:ph idx="1"/>
          </p:nvPr>
        </p:nvSpPr>
        <p:spPr/>
        <p:txBody>
          <a:bodyPr/>
          <a:lstStyle/>
          <a:p>
            <a:pPr lvl="0" indent="0" marL="0">
              <a:buNone/>
            </a:pPr>
            <a:r>
              <a:rPr/>
              <a:t>Random Module allows us to create random numbers. We can even set a seed to produce the same random set every time.</a:t>
            </a:r>
          </a:p>
          <a:p>
            <a:pPr lvl="0" indent="0" marL="0">
              <a:buNone/>
            </a:pPr>
            <a:r>
              <a:rPr/>
              <a:t>The explanation of how a computer attempts to generate random numbers is beyond the scope of this course since it involves higher level mathmatics. But if you are interested in this topic check out: * https://en.wikipedia.org/wiki/Pseudorandom_number_generator * https://en.wikipedia.org/wiki/Random_seed</a:t>
            </a:r>
          </a:p>
          <a:p>
            <a:pPr lvl="0" indent="0" marL="0">
              <a:spcBef>
                <a:spcPts val="3000"/>
              </a:spcBef>
              <a:buNone/>
            </a:pPr>
            <a:r>
              <a:rPr b="1"/>
              <a:t>Understanding a seed</a:t>
            </a:r>
          </a:p>
          <a:p>
            <a:pPr lvl="0" indent="0" marL="0">
              <a:buNone/>
            </a:pPr>
            <a:r>
              <a:rPr/>
              <a:t>Setting a seed allows us to start from a seeded psuedorandom number generator, which means the same random numbers will show up in a series. Note, you need the seed to be in the same cell if your using jupyter to guarantee the same results each time. Getting a same set of random numbers can be important in situations where you will be trying different variations of functions and want to compare their performance on random values, but want to do it fairly (so you need the same set of random numbers each time).</a:t>
            </a:r>
          </a:p>
          <a:p>
            <a:pPr lvl="0" indent="0">
              <a:buNone/>
            </a:pPr>
            <a:r>
              <a:rPr>
                <a:latin typeface="Courier"/>
              </a:rPr>
              <a:t>import random</a:t>
            </a:r>
          </a:p>
          <a:p>
            <a:pPr lvl="0" indent="0">
              <a:buNone/>
            </a:pPr>
            <a:r>
              <a:rPr>
                <a:latin typeface="Courier"/>
              </a:rPr>
              <a:t>random.randint(</a:t>
            </a:r>
            <a:r>
              <a:rPr>
                <a:solidFill>
                  <a:srgbClr val="40A070"/>
                </a:solidFill>
                <a:latin typeface="Courier"/>
              </a:rPr>
              <a:t>0</a:t>
            </a:r>
            <a:r>
              <a:rPr>
                <a:latin typeface="Courier"/>
              </a:rPr>
              <a:t>,</a:t>
            </a:r>
            <a:r>
              <a:rPr>
                <a:solidFill>
                  <a:srgbClr val="40A070"/>
                </a:solidFill>
                <a:latin typeface="Courier"/>
              </a:rPr>
              <a:t>100</a:t>
            </a:r>
            <a:r>
              <a:rPr>
                <a:latin typeface="Courier"/>
              </a:rPr>
              <a:t>)</a:t>
            </a:r>
          </a:p>
          <a:p>
            <a:pPr lvl="0" indent="0">
              <a:buNone/>
            </a:pPr>
            <a:r>
              <a:rPr>
                <a:latin typeface="Courier"/>
              </a:rPr>
              <a:t>62</a:t>
            </a:r>
          </a:p>
          <a:p>
            <a:pPr lvl="0" indent="0">
              <a:buNone/>
            </a:pPr>
            <a:r>
              <a:rPr>
                <a:latin typeface="Courier"/>
              </a:rPr>
              <a:t>random.randint(</a:t>
            </a:r>
            <a:r>
              <a:rPr>
                <a:solidFill>
                  <a:srgbClr val="40A070"/>
                </a:solidFill>
                <a:latin typeface="Courier"/>
              </a:rPr>
              <a:t>0</a:t>
            </a:r>
            <a:r>
              <a:rPr>
                <a:latin typeface="Courier"/>
              </a:rPr>
              <a:t>,</a:t>
            </a:r>
            <a:r>
              <a:rPr>
                <a:solidFill>
                  <a:srgbClr val="40A070"/>
                </a:solidFill>
                <a:latin typeface="Courier"/>
              </a:rPr>
              <a:t>100</a:t>
            </a:r>
            <a:r>
              <a:rPr>
                <a:latin typeface="Courier"/>
              </a:rPr>
              <a:t>)</a:t>
            </a:r>
          </a:p>
          <a:p>
            <a:pPr lvl="0" indent="0">
              <a:buNone/>
            </a:pPr>
            <a:r>
              <a:rPr>
                <a:latin typeface="Courier"/>
              </a:rPr>
              <a:t>10</a:t>
            </a:r>
          </a:p>
          <a:p>
            <a:pPr lvl="0" indent="0">
              <a:buNone/>
            </a:pPr>
            <a:r>
              <a:rPr i="1">
                <a:solidFill>
                  <a:srgbClr val="60A0B0"/>
                </a:solidFill>
                <a:latin typeface="Courier"/>
              </a:rPr>
              <a:t># The value 101 is completely arbitrary, you can pass in any number you want</a:t>
            </a:r>
            <a:br/>
            <a:r>
              <a:rPr>
                <a:latin typeface="Courier"/>
              </a:rPr>
              <a:t>random.seed(</a:t>
            </a:r>
            <a:r>
              <a:rPr>
                <a:solidFill>
                  <a:srgbClr val="40A070"/>
                </a:solidFill>
                <a:latin typeface="Courier"/>
              </a:rPr>
              <a:t>101</a:t>
            </a:r>
            <a:r>
              <a:rPr>
                <a:latin typeface="Courier"/>
              </a:rPr>
              <a:t>)</a:t>
            </a:r>
            <a:br/>
            <a:r>
              <a:rPr i="1">
                <a:solidFill>
                  <a:srgbClr val="60A0B0"/>
                </a:solidFill>
                <a:latin typeface="Courier"/>
              </a:rPr>
              <a:t># You can run this cell as many times as you want, it will always return the same number</a:t>
            </a:r>
            <a:br/>
            <a:r>
              <a:rPr>
                <a:latin typeface="Courier"/>
              </a:rPr>
              <a:t>random.randint(</a:t>
            </a:r>
            <a:r>
              <a:rPr>
                <a:solidFill>
                  <a:srgbClr val="40A070"/>
                </a:solidFill>
                <a:latin typeface="Courier"/>
              </a:rPr>
              <a:t>0</a:t>
            </a:r>
            <a:r>
              <a:rPr>
                <a:latin typeface="Courier"/>
              </a:rPr>
              <a:t>,</a:t>
            </a:r>
            <a:r>
              <a:rPr>
                <a:solidFill>
                  <a:srgbClr val="40A070"/>
                </a:solidFill>
                <a:latin typeface="Courier"/>
              </a:rPr>
              <a:t>100</a:t>
            </a:r>
            <a:r>
              <a:rPr>
                <a:latin typeface="Courier"/>
              </a:rPr>
              <a:t>)</a:t>
            </a:r>
          </a:p>
          <a:p>
            <a:pPr lvl="0" indent="0">
              <a:buNone/>
            </a:pPr>
            <a:r>
              <a:rPr>
                <a:latin typeface="Courier"/>
              </a:rPr>
              <a:t>74</a:t>
            </a:r>
          </a:p>
          <a:p>
            <a:pPr lvl="0" indent="0">
              <a:buNone/>
            </a:pPr>
            <a:r>
              <a:rPr>
                <a:latin typeface="Courier"/>
              </a:rPr>
              <a:t>random.randint(</a:t>
            </a:r>
            <a:r>
              <a:rPr>
                <a:solidFill>
                  <a:srgbClr val="40A070"/>
                </a:solidFill>
                <a:latin typeface="Courier"/>
              </a:rPr>
              <a:t>0</a:t>
            </a:r>
            <a:r>
              <a:rPr>
                <a:latin typeface="Courier"/>
              </a:rPr>
              <a:t>,</a:t>
            </a:r>
            <a:r>
              <a:rPr>
                <a:solidFill>
                  <a:srgbClr val="40A070"/>
                </a:solidFill>
                <a:latin typeface="Courier"/>
              </a:rPr>
              <a:t>100</a:t>
            </a:r>
            <a:r>
              <a:rPr>
                <a:latin typeface="Courier"/>
              </a:rPr>
              <a:t>)</a:t>
            </a:r>
          </a:p>
          <a:p>
            <a:pPr lvl="0" indent="0">
              <a:buNone/>
            </a:pPr>
            <a:r>
              <a:rPr>
                <a:latin typeface="Courier"/>
              </a:rPr>
              <a:t>24</a:t>
            </a:r>
          </a:p>
          <a:p>
            <a:pPr lvl="0" indent="0">
              <a:buNone/>
            </a:pPr>
            <a:r>
              <a:rPr i="1">
                <a:solidFill>
                  <a:srgbClr val="60A0B0"/>
                </a:solidFill>
                <a:latin typeface="Courier"/>
              </a:rPr>
              <a:t># The value 101 is completely arbitrary, you can pass in any number you want</a:t>
            </a:r>
            <a:br/>
            <a:r>
              <a:rPr>
                <a:latin typeface="Courier"/>
              </a:rPr>
              <a:t>random.seed(</a:t>
            </a:r>
            <a:r>
              <a:rPr>
                <a:solidFill>
                  <a:srgbClr val="40A070"/>
                </a:solidFill>
                <a:latin typeface="Courier"/>
              </a:rPr>
              <a:t>101</a:t>
            </a:r>
            <a:r>
              <a:rPr>
                <a:latin typeface="Courier"/>
              </a:rPr>
              <a:t>)</a:t>
            </a:r>
            <a:br/>
            <a:r>
              <a:rPr>
                <a:latin typeface="Courier"/>
              </a:rPr>
              <a:t>print(random.randint(</a:t>
            </a:r>
            <a:r>
              <a:rPr>
                <a:solidFill>
                  <a:srgbClr val="40A070"/>
                </a:solidFill>
                <a:latin typeface="Courier"/>
              </a:rPr>
              <a:t>0</a:t>
            </a:r>
            <a:r>
              <a:rPr>
                <a:latin typeface="Courier"/>
              </a:rPr>
              <a:t>,</a:t>
            </a:r>
            <a:r>
              <a:rPr>
                <a:solidFill>
                  <a:srgbClr val="40A070"/>
                </a:solidFill>
                <a:latin typeface="Courier"/>
              </a:rPr>
              <a:t>100</a:t>
            </a:r>
            <a:r>
              <a:rPr>
                <a:latin typeface="Courier"/>
              </a:rPr>
              <a:t>))</a:t>
            </a:r>
            <a:br/>
            <a:r>
              <a:rPr>
                <a:latin typeface="Courier"/>
              </a:rPr>
              <a:t>print(random.randint(</a:t>
            </a:r>
            <a:r>
              <a:rPr>
                <a:solidFill>
                  <a:srgbClr val="40A070"/>
                </a:solidFill>
                <a:latin typeface="Courier"/>
              </a:rPr>
              <a:t>0</a:t>
            </a:r>
            <a:r>
              <a:rPr>
                <a:latin typeface="Courier"/>
              </a:rPr>
              <a:t>,</a:t>
            </a:r>
            <a:r>
              <a:rPr>
                <a:solidFill>
                  <a:srgbClr val="40A070"/>
                </a:solidFill>
                <a:latin typeface="Courier"/>
              </a:rPr>
              <a:t>100</a:t>
            </a:r>
            <a:r>
              <a:rPr>
                <a:latin typeface="Courier"/>
              </a:rPr>
              <a:t>))</a:t>
            </a:r>
            <a:br/>
            <a:r>
              <a:rPr>
                <a:latin typeface="Courier"/>
              </a:rPr>
              <a:t>print(random.randint(</a:t>
            </a:r>
            <a:r>
              <a:rPr>
                <a:solidFill>
                  <a:srgbClr val="40A070"/>
                </a:solidFill>
                <a:latin typeface="Courier"/>
              </a:rPr>
              <a:t>0</a:t>
            </a:r>
            <a:r>
              <a:rPr>
                <a:latin typeface="Courier"/>
              </a:rPr>
              <a:t>,</a:t>
            </a:r>
            <a:r>
              <a:rPr>
                <a:solidFill>
                  <a:srgbClr val="40A070"/>
                </a:solidFill>
                <a:latin typeface="Courier"/>
              </a:rPr>
              <a:t>100</a:t>
            </a:r>
            <a:r>
              <a:rPr>
                <a:latin typeface="Courier"/>
              </a:rPr>
              <a:t>))</a:t>
            </a:r>
            <a:br/>
            <a:r>
              <a:rPr>
                <a:latin typeface="Courier"/>
              </a:rPr>
              <a:t>print(random.randint(</a:t>
            </a:r>
            <a:r>
              <a:rPr>
                <a:solidFill>
                  <a:srgbClr val="40A070"/>
                </a:solidFill>
                <a:latin typeface="Courier"/>
              </a:rPr>
              <a:t>0</a:t>
            </a:r>
            <a:r>
              <a:rPr>
                <a:latin typeface="Courier"/>
              </a:rPr>
              <a:t>,</a:t>
            </a:r>
            <a:r>
              <a:rPr>
                <a:solidFill>
                  <a:srgbClr val="40A070"/>
                </a:solidFill>
                <a:latin typeface="Courier"/>
              </a:rPr>
              <a:t>100</a:t>
            </a:r>
            <a:r>
              <a:rPr>
                <a:latin typeface="Courier"/>
              </a:rPr>
              <a:t>))</a:t>
            </a:r>
            <a:br/>
            <a:r>
              <a:rPr>
                <a:latin typeface="Courier"/>
              </a:rPr>
              <a:t>print(random.randint(</a:t>
            </a:r>
            <a:r>
              <a:rPr>
                <a:solidFill>
                  <a:srgbClr val="40A070"/>
                </a:solidFill>
                <a:latin typeface="Courier"/>
              </a:rPr>
              <a:t>0</a:t>
            </a:r>
            <a:r>
              <a:rPr>
                <a:latin typeface="Courier"/>
              </a:rPr>
              <a:t>,</a:t>
            </a:r>
            <a:r>
              <a:rPr>
                <a:solidFill>
                  <a:srgbClr val="40A070"/>
                </a:solidFill>
                <a:latin typeface="Courier"/>
              </a:rPr>
              <a:t>100</a:t>
            </a:r>
            <a:r>
              <a:rPr>
                <a:latin typeface="Courier"/>
              </a:rPr>
              <a:t>))</a:t>
            </a:r>
          </a:p>
          <a:p>
            <a:pPr lvl="0" indent="0">
              <a:buNone/>
            </a:pPr>
            <a:r>
              <a:rPr>
                <a:latin typeface="Courier"/>
              </a:rPr>
              <a:t>74
24
69
45
59</a:t>
            </a:r>
          </a:p>
          <a:p>
            <a:pPr lvl="0" indent="0" marL="0">
              <a:spcBef>
                <a:spcPts val="3000"/>
              </a:spcBef>
              <a:buNone/>
            </a:pPr>
            <a:r>
              <a:rPr b="1"/>
              <a:t>Random Integers</a:t>
            </a:r>
          </a:p>
          <a:p>
            <a:pPr lvl="0" indent="0">
              <a:buNone/>
            </a:pPr>
            <a:r>
              <a:rPr>
                <a:latin typeface="Courier"/>
              </a:rPr>
              <a:t>random.randint(</a:t>
            </a:r>
            <a:r>
              <a:rPr>
                <a:solidFill>
                  <a:srgbClr val="40A070"/>
                </a:solidFill>
                <a:latin typeface="Courier"/>
              </a:rPr>
              <a:t>0</a:t>
            </a:r>
            <a:r>
              <a:rPr>
                <a:latin typeface="Courier"/>
              </a:rPr>
              <a:t>,</a:t>
            </a:r>
            <a:r>
              <a:rPr>
                <a:solidFill>
                  <a:srgbClr val="40A070"/>
                </a:solidFill>
                <a:latin typeface="Courier"/>
              </a:rPr>
              <a:t>100</a:t>
            </a:r>
            <a:r>
              <a:rPr>
                <a:latin typeface="Courier"/>
              </a:rPr>
              <a:t>)</a:t>
            </a:r>
          </a:p>
          <a:p>
            <a:pPr lvl="0" indent="0">
              <a:buNone/>
            </a:pPr>
            <a:r>
              <a:rPr>
                <a:latin typeface="Courier"/>
              </a:rPr>
              <a:t>6</a:t>
            </a:r>
          </a:p>
          <a:p>
            <a:pPr lvl="0" indent="0" marL="0">
              <a:spcBef>
                <a:spcPts val="3000"/>
              </a:spcBef>
              <a:buNone/>
            </a:pPr>
            <a:r>
              <a:rPr b="1"/>
              <a:t>Random with Sequences</a:t>
            </a:r>
          </a:p>
          <a:p>
            <a:pPr lvl="0" indent="0" marL="0">
              <a:spcBef>
                <a:spcPts val="3000"/>
              </a:spcBef>
              <a:buNone/>
            </a:pPr>
            <a:r>
              <a:rPr b="1"/>
              <a:t>Grab a random item from a list</a:t>
            </a:r>
          </a:p>
          <a:p>
            <a:pPr lvl="0" indent="0">
              <a:buNone/>
            </a:pPr>
            <a:r>
              <a:rPr>
                <a:latin typeface="Courier"/>
              </a:rPr>
              <a:t>mylist </a:t>
            </a:r>
            <a:r>
              <a:rPr>
                <a:solidFill>
                  <a:srgbClr val="666666"/>
                </a:solidFill>
                <a:latin typeface="Courier"/>
              </a:rPr>
              <a:t>=</a:t>
            </a:r>
            <a:r>
              <a:rPr>
                <a:latin typeface="Courier"/>
              </a:rPr>
              <a:t> list(range(</a:t>
            </a:r>
            <a:r>
              <a:rPr>
                <a:solidFill>
                  <a:srgbClr val="40A070"/>
                </a:solidFill>
                <a:latin typeface="Courier"/>
              </a:rPr>
              <a:t>0</a:t>
            </a:r>
            <a:r>
              <a:rPr>
                <a:latin typeface="Courier"/>
              </a:rPr>
              <a:t>,</a:t>
            </a:r>
            <a:r>
              <a:rPr>
                <a:solidFill>
                  <a:srgbClr val="40A070"/>
                </a:solidFill>
                <a:latin typeface="Courier"/>
              </a:rPr>
              <a:t>20</a:t>
            </a:r>
            <a:r>
              <a:rPr>
                <a:latin typeface="Courier"/>
              </a:rPr>
              <a:t>))</a:t>
            </a:r>
          </a:p>
          <a:p>
            <a:pPr lvl="0" indent="0">
              <a:buNone/>
            </a:pPr>
            <a:r>
              <a:rPr>
                <a:latin typeface="Courier"/>
              </a:rPr>
              <a:t>mylist</a:t>
            </a:r>
          </a:p>
          <a:p>
            <a:pPr lvl="0" indent="0">
              <a:buNone/>
            </a:pPr>
            <a:r>
              <a:rPr>
                <a:latin typeface="Courier"/>
              </a:rPr>
              <a:t>[0, 1, 2, 3, 4, 5, 6, 7, 8, 9, 10, 11, 12, 13, 14, 15, 16, 17, 18, 19]</a:t>
            </a:r>
          </a:p>
          <a:p>
            <a:pPr lvl="0" indent="0">
              <a:buNone/>
            </a:pPr>
            <a:r>
              <a:rPr>
                <a:latin typeface="Courier"/>
              </a:rPr>
              <a:t>random.choice(mylist)</a:t>
            </a:r>
          </a:p>
          <a:p>
            <a:pPr lvl="0" indent="0">
              <a:buNone/>
            </a:pPr>
            <a:r>
              <a:rPr>
                <a:latin typeface="Courier"/>
              </a:rPr>
              <a:t>12</a:t>
            </a:r>
          </a:p>
          <a:p>
            <a:pPr lvl="0" indent="0">
              <a:buNone/>
            </a:pPr>
            <a:r>
              <a:rPr>
                <a:latin typeface="Courier"/>
              </a:rPr>
              <a:t>mylist</a:t>
            </a:r>
          </a:p>
          <a:p>
            <a:pPr lvl="0" indent="0">
              <a:buNone/>
            </a:pPr>
            <a:r>
              <a:rPr>
                <a:latin typeface="Courier"/>
              </a:rPr>
              <a:t>[0, 1, 2, 3, 4, 5, 6, 7, 8, 9, 10, 11, 12, 13, 14, 15, 16, 17, 18, 19]</a:t>
            </a:r>
          </a:p>
          <a:p>
            <a:pPr lvl="0" indent="0" marL="0">
              <a:spcBef>
                <a:spcPts val="3000"/>
              </a:spcBef>
              <a:buNone/>
            </a:pPr>
            <a:r>
              <a:rPr b="1"/>
              <a:t>Sample with Replacement</a:t>
            </a:r>
          </a:p>
          <a:p>
            <a:pPr lvl="0" indent="0" marL="0">
              <a:buNone/>
            </a:pPr>
            <a:r>
              <a:rPr/>
              <a:t>Take a sample size, allowing picking elements more than once. Imagine a bag of numbered lottery balls, you reach in to grab a random lotto ball, then after marking down the number, </a:t>
            </a:r>
            <a:r>
              <a:rPr b="1"/>
              <a:t>you place it back in the bag</a:t>
            </a:r>
            <a:r>
              <a:rPr/>
              <a:t>, then continue picking another one.</a:t>
            </a:r>
          </a:p>
          <a:p>
            <a:pPr lvl="0" indent="0">
              <a:buNone/>
            </a:pPr>
            <a:r>
              <a:rPr>
                <a:latin typeface="Courier"/>
              </a:rPr>
              <a:t>random.choices(population</a:t>
            </a:r>
            <a:r>
              <a:rPr>
                <a:solidFill>
                  <a:srgbClr val="666666"/>
                </a:solidFill>
                <a:latin typeface="Courier"/>
              </a:rPr>
              <a:t>=</a:t>
            </a:r>
            <a:r>
              <a:rPr>
                <a:latin typeface="Courier"/>
              </a:rPr>
              <a:t>mylist,k</a:t>
            </a:r>
            <a:r>
              <a:rPr>
                <a:solidFill>
                  <a:srgbClr val="666666"/>
                </a:solidFill>
                <a:latin typeface="Courier"/>
              </a:rPr>
              <a:t>=</a:t>
            </a:r>
            <a:r>
              <a:rPr>
                <a:solidFill>
                  <a:srgbClr val="40A070"/>
                </a:solidFill>
                <a:latin typeface="Courier"/>
              </a:rPr>
              <a:t>10</a:t>
            </a:r>
            <a:r>
              <a:rPr>
                <a:latin typeface="Courier"/>
              </a:rPr>
              <a:t>)</a:t>
            </a:r>
          </a:p>
          <a:p>
            <a:pPr lvl="0" indent="0">
              <a:buNone/>
            </a:pPr>
            <a:r>
              <a:rPr>
                <a:latin typeface="Courier"/>
              </a:rPr>
              <a:t>[15, 14, 17, 8, 17, 2, 19, 17, 6, 1]</a:t>
            </a:r>
          </a:p>
          <a:p>
            <a:pPr lvl="0" indent="0" marL="0">
              <a:spcBef>
                <a:spcPts val="3000"/>
              </a:spcBef>
              <a:buNone/>
            </a:pPr>
            <a:r>
              <a:rPr b="1"/>
              <a:t>Sample without Replacement</a:t>
            </a:r>
          </a:p>
          <a:p>
            <a:pPr lvl="0" indent="0" marL="0">
              <a:buNone/>
            </a:pPr>
            <a:r>
              <a:rPr/>
              <a:t>Once an item has been randomly picked, it can’t be picked again. Imagine a bag of numbered lottery balls, you reach in to grab a random lotto ball, then after marking down the number, you </a:t>
            </a:r>
            <a:r>
              <a:rPr b="1"/>
              <a:t>leave it out of the bag</a:t>
            </a:r>
            <a:r>
              <a:rPr/>
              <a:t>, then continue picking another one.</a:t>
            </a:r>
          </a:p>
          <a:p>
            <a:pPr lvl="0" indent="0">
              <a:buNone/>
            </a:pPr>
            <a:r>
              <a:rPr>
                <a:latin typeface="Courier"/>
              </a:rPr>
              <a:t>random.sample(population</a:t>
            </a:r>
            <a:r>
              <a:rPr>
                <a:solidFill>
                  <a:srgbClr val="666666"/>
                </a:solidFill>
                <a:latin typeface="Courier"/>
              </a:rPr>
              <a:t>=</a:t>
            </a:r>
            <a:r>
              <a:rPr>
                <a:latin typeface="Courier"/>
              </a:rPr>
              <a:t>mylist,k</a:t>
            </a:r>
            <a:r>
              <a:rPr>
                <a:solidFill>
                  <a:srgbClr val="666666"/>
                </a:solidFill>
                <a:latin typeface="Courier"/>
              </a:rPr>
              <a:t>=</a:t>
            </a:r>
            <a:r>
              <a:rPr>
                <a:solidFill>
                  <a:srgbClr val="40A070"/>
                </a:solidFill>
                <a:latin typeface="Courier"/>
              </a:rPr>
              <a:t>10</a:t>
            </a:r>
            <a:r>
              <a:rPr>
                <a:latin typeface="Courier"/>
              </a:rPr>
              <a:t>)</a:t>
            </a:r>
          </a:p>
          <a:p>
            <a:pPr lvl="0" indent="0">
              <a:buNone/>
            </a:pPr>
            <a:r>
              <a:rPr>
                <a:latin typeface="Courier"/>
              </a:rPr>
              <a:t>[17, 19, 11, 14, 1, 3, 4, 10, 5, 15]</a:t>
            </a:r>
          </a:p>
          <a:p>
            <a:pPr lvl="0" indent="0" marL="0">
              <a:spcBef>
                <a:spcPts val="3000"/>
              </a:spcBef>
              <a:buNone/>
            </a:pPr>
            <a:r>
              <a:rPr b="1"/>
              <a:t>Shuffle a list</a:t>
            </a:r>
          </a:p>
          <a:p>
            <a:pPr lvl="0" indent="0" marL="0">
              <a:buNone/>
            </a:pPr>
            <a:r>
              <a:rPr b="1"/>
              <a:t>Note: This effects the object in place!</a:t>
            </a:r>
          </a:p>
          <a:p>
            <a:pPr lvl="0" indent="0">
              <a:buNone/>
            </a:pPr>
            <a:r>
              <a:rPr i="1">
                <a:solidFill>
                  <a:srgbClr val="60A0B0"/>
                </a:solidFill>
                <a:latin typeface="Courier"/>
              </a:rPr>
              <a:t># Don't assign this to anything!</a:t>
            </a:r>
            <a:br/>
            <a:r>
              <a:rPr>
                <a:latin typeface="Courier"/>
              </a:rPr>
              <a:t>random.shuffle(mylist)</a:t>
            </a:r>
          </a:p>
          <a:p>
            <a:pPr lvl="0" indent="0">
              <a:buNone/>
            </a:pPr>
            <a:r>
              <a:rPr>
                <a:latin typeface="Courier"/>
              </a:rPr>
              <a:t>mylist</a:t>
            </a:r>
          </a:p>
          <a:p>
            <a:pPr lvl="0" indent="0">
              <a:buNone/>
            </a:pPr>
            <a:r>
              <a:rPr>
                <a:latin typeface="Courier"/>
              </a:rPr>
              <a:t>[9, 11, 7, 12, 10, 16, 0, 2, 18, 13, 3, 5, 17, 1, 15, 6, 14, 19, 4, 8]</a:t>
            </a:r>
          </a:p>
          <a:p>
            <a:pPr lvl="0" indent="0" marL="0">
              <a:spcBef>
                <a:spcPts val="3000"/>
              </a:spcBef>
              <a:buNone/>
            </a:pPr>
            <a:r>
              <a:rPr b="1"/>
              <a:t>Random Distributions</a:t>
            </a:r>
          </a:p>
          <a:p>
            <a:pPr lvl="0" indent="0" marL="0">
              <a:spcBef>
                <a:spcPts val="3000"/>
              </a:spcBef>
              <a:buNone/>
            </a:pPr>
            <a:r>
              <a:rPr b="1">
                <a:hlinkClick r:id="rId2"/>
              </a:rPr>
              <a:t>Uniform Distribution</a:t>
            </a:r>
          </a:p>
          <a:p>
            <a:pPr lvl="0" indent="0">
              <a:buNone/>
            </a:pPr>
            <a:r>
              <a:rPr i="1">
                <a:solidFill>
                  <a:srgbClr val="60A0B0"/>
                </a:solidFill>
                <a:latin typeface="Courier"/>
              </a:rPr>
              <a:t># Continuous, random picks a value between a and b, each value has equal change of being picked.</a:t>
            </a:r>
            <a:br/>
            <a:r>
              <a:rPr>
                <a:latin typeface="Courier"/>
              </a:rPr>
              <a:t>random.uniform(a</a:t>
            </a:r>
            <a:r>
              <a:rPr>
                <a:solidFill>
                  <a:srgbClr val="666666"/>
                </a:solidFill>
                <a:latin typeface="Courier"/>
              </a:rPr>
              <a:t>=</a:t>
            </a:r>
            <a:r>
              <a:rPr>
                <a:solidFill>
                  <a:srgbClr val="40A070"/>
                </a:solidFill>
                <a:latin typeface="Courier"/>
              </a:rPr>
              <a:t>0</a:t>
            </a:r>
            <a:r>
              <a:rPr>
                <a:latin typeface="Courier"/>
              </a:rPr>
              <a:t>,b</a:t>
            </a:r>
            <a:r>
              <a:rPr>
                <a:solidFill>
                  <a:srgbClr val="666666"/>
                </a:solidFill>
                <a:latin typeface="Courier"/>
              </a:rPr>
              <a:t>=</a:t>
            </a:r>
            <a:r>
              <a:rPr>
                <a:solidFill>
                  <a:srgbClr val="40A070"/>
                </a:solidFill>
                <a:latin typeface="Courier"/>
              </a:rPr>
              <a:t>100</a:t>
            </a:r>
            <a:r>
              <a:rPr>
                <a:latin typeface="Courier"/>
              </a:rPr>
              <a:t>)</a:t>
            </a:r>
          </a:p>
          <a:p>
            <a:pPr lvl="0" indent="0">
              <a:buNone/>
            </a:pPr>
            <a:r>
              <a:rPr>
                <a:latin typeface="Courier"/>
              </a:rPr>
              <a:t>23.852305703497635</a:t>
            </a:r>
          </a:p>
          <a:p>
            <a:pPr lvl="0" indent="0" marL="0">
              <a:spcBef>
                <a:spcPts val="3000"/>
              </a:spcBef>
              <a:buNone/>
            </a:pPr>
            <a:r>
              <a:rPr b="1">
                <a:hlinkClick r:id="rId3"/>
              </a:rPr>
              <a:t>Normal/Gaussian Distribution</a:t>
            </a:r>
          </a:p>
          <a:p>
            <a:pPr lvl="0" indent="0">
              <a:buNone/>
            </a:pPr>
            <a:r>
              <a:rPr>
                <a:latin typeface="Courier"/>
              </a:rPr>
              <a:t>random.gauss(mu</a:t>
            </a:r>
            <a:r>
              <a:rPr>
                <a:solidFill>
                  <a:srgbClr val="666666"/>
                </a:solidFill>
                <a:latin typeface="Courier"/>
              </a:rPr>
              <a:t>=</a:t>
            </a:r>
            <a:r>
              <a:rPr>
                <a:solidFill>
                  <a:srgbClr val="40A070"/>
                </a:solidFill>
                <a:latin typeface="Courier"/>
              </a:rPr>
              <a:t>0</a:t>
            </a:r>
            <a:r>
              <a:rPr>
                <a:latin typeface="Courier"/>
              </a:rPr>
              <a:t>,sigma</a:t>
            </a:r>
            <a:r>
              <a:rPr>
                <a:solidFill>
                  <a:srgbClr val="666666"/>
                </a:solidFill>
                <a:latin typeface="Courier"/>
              </a:rPr>
              <a:t>=</a:t>
            </a:r>
            <a:r>
              <a:rPr>
                <a:solidFill>
                  <a:srgbClr val="40A070"/>
                </a:solidFill>
                <a:latin typeface="Courier"/>
              </a:rPr>
              <a:t>1</a:t>
            </a:r>
            <a:r>
              <a:rPr>
                <a:latin typeface="Courier"/>
              </a:rPr>
              <a:t>)</a:t>
            </a:r>
          </a:p>
          <a:p>
            <a:pPr lvl="0" indent="0">
              <a:buNone/>
            </a:pPr>
            <a:r>
              <a:rPr>
                <a:latin typeface="Courier"/>
              </a:rPr>
              <a:t>-0.21390381464435643</a:t>
            </a:r>
          </a:p>
          <a:p>
            <a:pPr lvl="0" indent="0" marL="0">
              <a:buNone/>
            </a:pPr>
            <a:r>
              <a:rPr/>
              <a:t>Final Note: If you find yourself using these libraries a lot, take a look at the NumPy library for Python, covers all these capabilities with extreme efficiency. We cover this library and a lot more in our data science and machine learning courses.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2022-04-22T22:39:05Z</dcterms:created>
  <dcterms:modified xsi:type="dcterms:W3CDTF">2022-04-22T22:39:05Z</dcterms:modified>
</cp:coreProperties>
</file>

<file path=docProps/custom.xml><?xml version="1.0" encoding="utf-8"?>
<Properties xmlns="http://schemas.openxmlformats.org/officeDocument/2006/custom-properties" xmlns:vt="http://schemas.openxmlformats.org/officeDocument/2006/docPropsVTypes"/>
</file>