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Regular Expressions</a:t>
            </a:r>
          </a:p>
        </p:txBody>
      </p:sp>
      <p:sp>
        <p:nvSpPr>
          <p:cNvPr id="3" name="Content Placeholder 2"/>
          <p:cNvSpPr>
            <a:spLocks noGrp="1"/>
          </p:cNvSpPr>
          <p:nvPr>
            <p:ph idx="1"/>
          </p:nvPr>
        </p:nvSpPr>
        <p:spPr/>
        <p:txBody>
          <a:bodyPr/>
          <a:lstStyle/>
          <a:p>
            <a:pPr lvl="0" indent="0" marL="0">
              <a:buNone/>
            </a:pPr>
            <a:r>
              <a:rPr/>
              <a:t>Regular Expressions (sometimes called regex for short) allows a user to search for strings using almost any sort of rule they can come up. For example, finding all capital letters in a string, or finding a phone number in a document.</a:t>
            </a:r>
          </a:p>
          <a:p>
            <a:pPr lvl="0" indent="0" marL="0">
              <a:buNone/>
            </a:pPr>
            <a:r>
              <a:rPr/>
              <a:t>Regular expressions are notorious for their seemingly strange syntax. This strange syntax is a byproduct of their flexibility. Regular expressions have to be able to filter out any string pattern you can imagine, which is why they have a complex string pattern format.</a:t>
            </a:r>
          </a:p>
          <a:p>
            <a:pPr lvl="0" indent="0" marL="0">
              <a:buNone/>
            </a:pPr>
            <a:r>
              <a:rPr/>
              <a:t>Let’s begin by explaining how to search for basic patterns in a string!</a:t>
            </a:r>
          </a:p>
          <a:p>
            <a:pPr lvl="0" indent="0" marL="0">
              <a:spcBef>
                <a:spcPts val="3000"/>
              </a:spcBef>
              <a:buNone/>
            </a:pPr>
            <a:r>
              <a:rPr b="1"/>
              <a:t>Searching for Basic Patterns</a:t>
            </a:r>
          </a:p>
          <a:p>
            <a:pPr lvl="0" indent="0" marL="0">
              <a:buNone/>
            </a:pPr>
            <a:r>
              <a:rPr/>
              <a:t>Let’s imagine that we have the following string:</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"The person's phone number is 408-555-1234. Call soon!"</a:t>
            </a:r>
          </a:p>
          <a:p>
            <a:pPr lvl="0" indent="0" marL="0">
              <a:buNone/>
            </a:pPr>
            <a:r>
              <a:rPr/>
              <a:t>We’ll start off by trying to find out if the string “phone” is inside the text string. Now we could quickly do this with:</a:t>
            </a:r>
          </a:p>
          <a:p>
            <a:pPr lvl="0" indent="0">
              <a:buNone/>
            </a:pPr>
            <a:r>
              <a:rPr i="1">
                <a:solidFill>
                  <a:srgbClr val="60A0B0"/>
                </a:solidFill>
                <a:latin typeface="Courier"/>
              </a:rPr>
              <a:t>'phone'</a:t>
            </a:r>
            <a:r>
              <a:rPr>
                <a:latin typeface="Courier"/>
              </a:rPr>
              <a:t> </a:t>
            </a:r>
            <a:r>
              <a:rPr b="1">
                <a:solidFill>
                  <a:srgbClr val="007020"/>
                </a:solidFill>
                <a:latin typeface="Courier"/>
              </a:rPr>
              <a:t>in</a:t>
            </a:r>
            <a:r>
              <a:rPr>
                <a:latin typeface="Courier"/>
              </a:rPr>
              <a:t> text</a:t>
            </a:r>
          </a:p>
          <a:p>
            <a:pPr lvl="0" indent="0">
              <a:buNone/>
            </a:pPr>
            <a:r>
              <a:rPr>
                <a:latin typeface="Courier"/>
              </a:rPr>
              <a:t>True</a:t>
            </a:r>
          </a:p>
          <a:p>
            <a:pPr lvl="0" indent="0" marL="0">
              <a:buNone/>
            </a:pPr>
            <a:r>
              <a:rPr/>
              <a:t>But let’s show the format for regular expressions, because later on we will be searching for patterns that won’t have such a simple solution.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'phone'</a:t>
            </a:r>
          </a:p>
          <a:p>
            <a:pPr lvl="0" indent="0">
              <a:buNone/>
            </a:pPr>
            <a:r>
              <a:rPr>
                <a:latin typeface="Courier"/>
              </a:rPr>
              <a:t>re.search(pattern,text)</a:t>
            </a:r>
          </a:p>
          <a:p>
            <a:pPr lvl="0" indent="0">
              <a:buNone/>
            </a:pPr>
            <a:r>
              <a:rPr>
                <a:latin typeface="Courier"/>
              </a:rPr>
              <a:t>&lt;_sre.SRE_Match object; span=(13, 18), match='phone'&gt;</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"NOT IN TEXT"</a:t>
            </a:r>
          </a:p>
          <a:p>
            <a:pPr lvl="0" indent="0">
              <a:buNone/>
            </a:pPr>
            <a:r>
              <a:rPr>
                <a:latin typeface="Courier"/>
              </a:rPr>
              <a:t>re.search(pattern,text)</a:t>
            </a:r>
          </a:p>
          <a:p>
            <a:pPr lvl="0" indent="0" marL="0">
              <a:buNone/>
            </a:pPr>
            <a:r>
              <a:rPr/>
              <a:t>Now we’ve seen that re.search() will take the pattern, scan the text, and then returns a Match object. If no pattern is found, a None is returned (in Jupyter Notebook this just means that nothing is output below the cell).</a:t>
            </a:r>
          </a:p>
          <a:p>
            <a:pPr lvl="0" indent="0" marL="0">
              <a:buNone/>
            </a:pPr>
            <a:r>
              <a:rPr/>
              <a:t>Let’s take a closer look at this Match object.</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'phone'</a:t>
            </a:r>
          </a:p>
          <a:p>
            <a:pPr lvl="0" indent="0">
              <a:buNone/>
            </a:pPr>
            <a:r>
              <a:rPr>
                <a:latin typeface="Courier"/>
              </a:rPr>
              <a:t>match </a:t>
            </a:r>
            <a:r>
              <a:rPr>
                <a:solidFill>
                  <a:srgbClr val="666666"/>
                </a:solidFill>
                <a:latin typeface="Courier"/>
              </a:rPr>
              <a:t>=</a:t>
            </a:r>
            <a:r>
              <a:rPr>
                <a:latin typeface="Courier"/>
              </a:rPr>
              <a:t> re.search(pattern,text)</a:t>
            </a:r>
          </a:p>
          <a:p>
            <a:pPr lvl="0" indent="0">
              <a:buNone/>
            </a:pPr>
            <a:r>
              <a:rPr>
                <a:latin typeface="Courier"/>
              </a:rPr>
              <a:t>match</a:t>
            </a:r>
          </a:p>
          <a:p>
            <a:pPr lvl="0" indent="0">
              <a:buNone/>
            </a:pPr>
            <a:r>
              <a:rPr>
                <a:latin typeface="Courier"/>
              </a:rPr>
              <a:t>&lt;_sre.SRE_Match object; span=(13, 18), match='phone'&gt;</a:t>
            </a:r>
          </a:p>
          <a:p>
            <a:pPr lvl="0" indent="0" marL="0">
              <a:buNone/>
            </a:pPr>
            <a:r>
              <a:rPr/>
              <a:t>Notice the span, there is also a start and end index information.</a:t>
            </a:r>
          </a:p>
          <a:p>
            <a:pPr lvl="0" indent="0">
              <a:buNone/>
            </a:pPr>
            <a:r>
              <a:rPr>
                <a:latin typeface="Courier"/>
              </a:rPr>
              <a:t>match.span()</a:t>
            </a:r>
          </a:p>
          <a:p>
            <a:pPr lvl="0" indent="0">
              <a:buNone/>
            </a:pPr>
            <a:r>
              <a:rPr>
                <a:latin typeface="Courier"/>
              </a:rPr>
              <a:t>(13, 18)</a:t>
            </a:r>
          </a:p>
          <a:p>
            <a:pPr lvl="0" indent="0">
              <a:buNone/>
            </a:pPr>
            <a:r>
              <a:rPr>
                <a:latin typeface="Courier"/>
              </a:rPr>
              <a:t>match.start()</a:t>
            </a:r>
          </a:p>
          <a:p>
            <a:pPr lvl="0" indent="0">
              <a:buNone/>
            </a:pPr>
            <a:r>
              <a:rPr>
                <a:latin typeface="Courier"/>
              </a:rPr>
              <a:t>13</a:t>
            </a:r>
          </a:p>
          <a:p>
            <a:pPr lvl="0" indent="0">
              <a:buNone/>
            </a:pPr>
            <a:r>
              <a:rPr>
                <a:latin typeface="Courier"/>
              </a:rPr>
              <a:t>match.end()</a:t>
            </a:r>
          </a:p>
          <a:p>
            <a:pPr lvl="0" indent="0">
              <a:buNone/>
            </a:pPr>
            <a:r>
              <a:rPr>
                <a:latin typeface="Courier"/>
              </a:rPr>
              <a:t>18</a:t>
            </a:r>
          </a:p>
          <a:p>
            <a:pPr lvl="0" indent="0" marL="0">
              <a:buNone/>
            </a:pPr>
            <a:r>
              <a:rPr/>
              <a:t>But what if the pattern occurs more than once?</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"my phone is a new phone"</a:t>
            </a:r>
          </a:p>
          <a:p>
            <a:pPr lvl="0" indent="0">
              <a:buNone/>
            </a:pPr>
            <a:r>
              <a:rPr>
                <a:latin typeface="Courier"/>
              </a:rPr>
              <a:t>match </a:t>
            </a:r>
            <a:r>
              <a:rPr>
                <a:solidFill>
                  <a:srgbClr val="666666"/>
                </a:solidFill>
                <a:latin typeface="Courier"/>
              </a:rPr>
              <a:t>=</a:t>
            </a:r>
            <a:r>
              <a:rPr>
                <a:latin typeface="Courier"/>
              </a:rPr>
              <a:t> re.search(</a:t>
            </a:r>
            <a:r>
              <a:rPr>
                <a:solidFill>
                  <a:srgbClr val="4070A0"/>
                </a:solidFill>
                <a:latin typeface="Courier"/>
              </a:rPr>
              <a:t>"phone"</a:t>
            </a:r>
            <a:r>
              <a:rPr>
                <a:latin typeface="Courier"/>
              </a:rPr>
              <a:t>,text)</a:t>
            </a:r>
          </a:p>
          <a:p>
            <a:pPr lvl="0" indent="0">
              <a:buNone/>
            </a:pPr>
            <a:r>
              <a:rPr>
                <a:latin typeface="Courier"/>
              </a:rPr>
              <a:t>match.span()</a:t>
            </a:r>
          </a:p>
          <a:p>
            <a:pPr lvl="0" indent="0">
              <a:buNone/>
            </a:pPr>
            <a:r>
              <a:rPr>
                <a:latin typeface="Courier"/>
              </a:rPr>
              <a:t>(3, 8)</a:t>
            </a:r>
          </a:p>
          <a:p>
            <a:pPr lvl="0" indent="0" marL="0">
              <a:buNone/>
            </a:pPr>
            <a:r>
              <a:rPr/>
              <a:t>Notice it only matches the first instance. If we wanted a list of all matches, we can use .findall() method:</a:t>
            </a:r>
          </a:p>
          <a:p>
            <a:pPr lvl="0" indent="0">
              <a:buNone/>
            </a:pPr>
            <a:r>
              <a:rPr>
                <a:latin typeface="Courier"/>
              </a:rPr>
              <a:t>matches </a:t>
            </a:r>
            <a:r>
              <a:rPr>
                <a:solidFill>
                  <a:srgbClr val="666666"/>
                </a:solidFill>
                <a:latin typeface="Courier"/>
              </a:rPr>
              <a:t>=</a:t>
            </a:r>
            <a:r>
              <a:rPr>
                <a:latin typeface="Courier"/>
              </a:rPr>
              <a:t> re.findall(</a:t>
            </a:r>
            <a:r>
              <a:rPr>
                <a:solidFill>
                  <a:srgbClr val="4070A0"/>
                </a:solidFill>
                <a:latin typeface="Courier"/>
              </a:rPr>
              <a:t>"phone"</a:t>
            </a:r>
            <a:r>
              <a:rPr>
                <a:latin typeface="Courier"/>
              </a:rPr>
              <a:t>,text)</a:t>
            </a:r>
          </a:p>
          <a:p>
            <a:pPr lvl="0" indent="0">
              <a:buNone/>
            </a:pPr>
            <a:r>
              <a:rPr>
                <a:latin typeface="Courier"/>
              </a:rPr>
              <a:t>matches</a:t>
            </a:r>
          </a:p>
          <a:p>
            <a:pPr lvl="0" indent="0">
              <a:buNone/>
            </a:pPr>
            <a:r>
              <a:rPr>
                <a:latin typeface="Courier"/>
              </a:rPr>
              <a:t>['phone', 'phone']</a:t>
            </a:r>
          </a:p>
          <a:p>
            <a:pPr lvl="0" indent="0">
              <a:buNone/>
            </a:pPr>
            <a:r>
              <a:rPr>
                <a:latin typeface="Courier"/>
              </a:rPr>
              <a:t>len(matches)</a:t>
            </a:r>
          </a:p>
          <a:p>
            <a:pPr lvl="0" indent="0">
              <a:buNone/>
            </a:pPr>
            <a:r>
              <a:rPr>
                <a:latin typeface="Courier"/>
              </a:rPr>
              <a:t>2</a:t>
            </a:r>
          </a:p>
          <a:p>
            <a:pPr lvl="0" indent="0" marL="0">
              <a:buNone/>
            </a:pPr>
            <a:r>
              <a:rPr/>
              <a:t>To get actual match objects, use the iterator:</a:t>
            </a:r>
          </a:p>
          <a:p>
            <a:pPr lvl="0" indent="0">
              <a:buNone/>
            </a:pPr>
            <a:r>
              <a:rPr b="1">
                <a:solidFill>
                  <a:srgbClr val="007020"/>
                </a:solidFill>
                <a:latin typeface="Courier"/>
              </a:rPr>
              <a:t>for</a:t>
            </a:r>
            <a:r>
              <a:rPr>
                <a:latin typeface="Courier"/>
              </a:rPr>
              <a:t> match </a:t>
            </a:r>
            <a:r>
              <a:rPr b="1">
                <a:solidFill>
                  <a:srgbClr val="007020"/>
                </a:solidFill>
                <a:latin typeface="Courier"/>
              </a:rPr>
              <a:t>in</a:t>
            </a:r>
            <a:r>
              <a:rPr>
                <a:latin typeface="Courier"/>
              </a:rPr>
              <a:t> re.finditer(</a:t>
            </a:r>
            <a:r>
              <a:rPr>
                <a:solidFill>
                  <a:srgbClr val="4070A0"/>
                </a:solidFill>
                <a:latin typeface="Courier"/>
              </a:rPr>
              <a:t>"phone"</a:t>
            </a:r>
            <a:r>
              <a:rPr>
                <a:latin typeface="Courier"/>
              </a:rPr>
              <a:t>,text):</a:t>
            </a:r>
            <a:br/>
            <a:r>
              <a:rPr>
                <a:latin typeface="Courier"/>
              </a:rPr>
              <a:t>    print(match.span())</a:t>
            </a:r>
          </a:p>
          <a:p>
            <a:pPr lvl="0" indent="0">
              <a:buNone/>
            </a:pPr>
            <a:r>
              <a:rPr>
                <a:latin typeface="Courier"/>
              </a:rPr>
              <a:t>(3, 8)
(18, 23)</a:t>
            </a:r>
          </a:p>
          <a:p>
            <a:pPr lvl="0" indent="0" marL="0">
              <a:buNone/>
            </a:pPr>
            <a:r>
              <a:rPr/>
              <a:t>If you wanted the actual text that matched, you can use the .group() method.</a:t>
            </a:r>
          </a:p>
          <a:p>
            <a:pPr lvl="0" indent="0">
              <a:buNone/>
            </a:pPr>
            <a:r>
              <a:rPr>
                <a:latin typeface="Courier"/>
              </a:rPr>
              <a:t>match.group()</a:t>
            </a:r>
          </a:p>
          <a:p>
            <a:pPr lvl="0" indent="0">
              <a:buNone/>
            </a:pPr>
            <a:r>
              <a:rPr>
                <a:latin typeface="Courier"/>
              </a:rPr>
              <a:t>'phone'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Patterns</a:t>
            </a:r>
          </a:p>
        </p:txBody>
      </p:sp>
      <p:sp>
        <p:nvSpPr>
          <p:cNvPr id="3" name="Content Placeholder 2"/>
          <p:cNvSpPr>
            <a:spLocks noGrp="1"/>
          </p:cNvSpPr>
          <p:nvPr>
            <p:ph idx="1"/>
          </p:nvPr>
        </p:nvSpPr>
        <p:spPr/>
        <p:txBody>
          <a:bodyPr/>
          <a:lstStyle/>
          <a:p>
            <a:pPr lvl="0" indent="0" marL="0">
              <a:buNone/>
            </a:pPr>
            <a:r>
              <a:rPr/>
              <a:t>So far we’ve learned how to search for a basic string. What about more complex examples? Such as trying to find a telephone number in a large string of text? Or an email address?</a:t>
            </a:r>
          </a:p>
          <a:p>
            <a:pPr lvl="0" indent="0" marL="0">
              <a:buNone/>
            </a:pPr>
            <a:r>
              <a:rPr/>
              <a:t>We could just use search method if we know the exact phone or email, but what if we don’t know it? We may know the general format, and we can use that along with regular expressions to search the document for strings that match a particular pattern.</a:t>
            </a:r>
          </a:p>
          <a:p>
            <a:pPr lvl="0" indent="0" marL="0">
              <a:buNone/>
            </a:pPr>
            <a:r>
              <a:rPr/>
              <a:t>This is where the syntax may appear strange at first, but take your time with this, often its just a matter of looking up the pattern code.</a:t>
            </a:r>
          </a:p>
          <a:p>
            <a:pPr lvl="0" indent="0" marL="0">
              <a:buNone/>
            </a:pPr>
            <a:r>
              <a:rPr/>
              <a:t>Let’ begin!</a:t>
            </a:r>
          </a:p>
          <a:p>
            <a:pPr lvl="0" indent="0" marL="0">
              <a:spcBef>
                <a:spcPts val="3000"/>
              </a:spcBef>
              <a:buNone/>
            </a:pPr>
            <a:r>
              <a:rPr b="1"/>
              <a:t>Identifiers for Characters in Patterns</a:t>
            </a:r>
          </a:p>
          <a:p>
            <a:pPr lvl="0" indent="0" marL="0">
              <a:buNone/>
            </a:pPr>
            <a:r>
              <a:rPr/>
              <a:t>Characters such as a digit or a single string have different codes that represent them. You can use these to build up a pattern string. Notice how these make heavy use of the backwards slash  . Because of this when defining a pattern string for regular expression we use the format:</a:t>
            </a:r>
          </a:p>
          <a:p>
            <a:pPr lvl="0" indent="0">
              <a:buNone/>
            </a:pPr>
            <a:r>
              <a:rPr>
                <a:latin typeface="Courier"/>
              </a:rPr>
              <a:t>r'mypattern'</a:t>
            </a:r>
          </a:p>
          <a:p>
            <a:pPr lvl="0" indent="0" marL="0">
              <a:buNone/>
            </a:pPr>
            <a:r>
              <a:rPr/>
              <a:t>placing the r in front of the string allows python to understand that the  in the pattern string are not meant to be escape slashes.</a:t>
            </a:r>
          </a:p>
          <a:p>
            <a:pPr lvl="0" indent="0" marL="0">
              <a:buNone/>
            </a:pPr>
            <a:r>
              <a:rPr/>
              <a:t>Below you can find a table of all the possible identifiers:</a:t>
            </a:r>
          </a:p>
          <a:p>
            <a:pPr lvl="0" indent="0" marL="0">
              <a:buNone/>
            </a:pPr>
            <a:r>
              <a:rPr/>
              <a:t>Character</a:t>
            </a:r>
          </a:p>
          <a:p>
            <a:pPr lvl="0" indent="0" marL="0">
              <a:buNone/>
            </a:pPr>
            <a:r>
              <a:rPr/>
              <a:t>Description</a:t>
            </a:r>
          </a:p>
          <a:p>
            <a:pPr lvl="0" indent="0" marL="0">
              <a:buNone/>
            </a:pPr>
            <a:r>
              <a:rPr/>
              <a:t>Example Pattern Code</a:t>
            </a:r>
          </a:p>
          <a:p>
            <a:pPr lvl="0" indent="0" marL="0">
              <a:buNone/>
            </a:pPr>
            <a:r>
              <a:rPr/>
              <a:t>Exammple Match</a:t>
            </a:r>
          </a:p>
          <a:p>
            <a:pPr lvl="0" indent="0" marL="0">
              <a:buNone/>
            </a:pPr>
            <a:r>
              <a:rPr/>
              <a:t>/span&gt;</a:t>
            </a:r>
          </a:p>
          <a:p>
            <a:pPr lvl="0" indent="0" marL="0">
              <a:buNone/>
            </a:pPr>
            <a:r>
              <a:rPr/>
              <a:t>A digit</a:t>
            </a:r>
          </a:p>
          <a:p>
            <a:pPr lvl="0" indent="0" marL="0">
              <a:buNone/>
            </a:pPr>
            <a:r>
              <a:rPr/>
              <a:t>file_/td&gt;</a:t>
            </a:r>
          </a:p>
          <a:p>
            <a:pPr lvl="0" indent="0" marL="0">
              <a:buNone/>
            </a:pPr>
            <a:r>
              <a:rPr/>
              <a:t>file_25</a:t>
            </a:r>
          </a:p>
          <a:p>
            <a:pPr lvl="0" indent="0" marL="0">
              <a:buNone/>
            </a:pPr>
          </a:p>
          <a:p>
            <a:pPr lvl="0" indent="0" marL="0">
              <a:buNone/>
            </a:pPr>
            <a:r>
              <a:rPr/>
              <a:t>Alphanumeric</a:t>
            </a:r>
          </a:p>
          <a:p>
            <a:pPr lvl="0" indent="0" marL="0">
              <a:buNone/>
            </a:pPr>
            <a:r>
              <a:rPr/>
              <a:t>-</a:t>
            </a:r>
          </a:p>
          <a:p>
            <a:pPr lvl="0" indent="0" marL="0">
              <a:buNone/>
            </a:pPr>
            <a:r>
              <a:rPr/>
              <a:t>A-b_1</a:t>
            </a:r>
          </a:p>
          <a:p>
            <a:pPr lvl="0" indent="0" marL="0">
              <a:buNone/>
            </a:pPr>
          </a:p>
          <a:p>
            <a:pPr lvl="0" indent="0" marL="0">
              <a:buNone/>
            </a:pPr>
            <a:r>
              <a:rPr/>
              <a:t>White space</a:t>
            </a:r>
          </a:p>
          <a:p>
            <a:pPr lvl="0" indent="0" marL="0">
              <a:buNone/>
            </a:pPr>
            <a:r>
              <a:rPr/>
              <a:t>a</a:t>
            </a:r>
          </a:p>
          <a:p>
            <a:pPr lvl="0" indent="0" marL="0">
              <a:buNone/>
            </a:pPr>
            <a:r>
              <a:rPr/>
              <a:t>a b c</a:t>
            </a:r>
          </a:p>
          <a:p>
            <a:pPr lvl="0" indent="0" marL="0">
              <a:buNone/>
            </a:pPr>
          </a:p>
          <a:p>
            <a:pPr lvl="0" indent="0" marL="0">
              <a:buNone/>
            </a:pPr>
            <a:r>
              <a:rPr/>
              <a:t>A non digit</a:t>
            </a:r>
          </a:p>
          <a:p>
            <a:pPr lvl="0" indent="0" marL="0">
              <a:buNone/>
            </a:pPr>
          </a:p>
          <a:p>
            <a:pPr lvl="0" indent="0" marL="0">
              <a:buNone/>
            </a:pPr>
            <a:r>
              <a:rPr/>
              <a:t>ABC</a:t>
            </a:r>
          </a:p>
          <a:p>
            <a:pPr lvl="0" indent="0" marL="0">
              <a:buNone/>
            </a:pPr>
          </a:p>
          <a:p>
            <a:pPr lvl="0" indent="0" marL="0">
              <a:buNone/>
            </a:pPr>
            <a:r>
              <a:rPr/>
              <a:t>Non-alphanumeric</a:t>
            </a:r>
          </a:p>
          <a:p>
            <a:pPr lvl="0" indent="0" marL="0">
              <a:buNone/>
            </a:pPr>
          </a:p>
          <a:p>
            <a:pPr lvl="0" indent="0" marL="0">
              <a:buNone/>
            </a:pPr>
            <a:r>
              <a:rPr/>
              <a:t>*-+=)</a:t>
            </a:r>
          </a:p>
          <a:p>
            <a:pPr lvl="0" indent="0" marL="0">
              <a:buNone/>
            </a:pPr>
          </a:p>
          <a:p>
            <a:pPr lvl="0" indent="0" marL="0">
              <a:buNone/>
            </a:pPr>
            <a:r>
              <a:rPr/>
              <a:t>Non-whitespace</a:t>
            </a:r>
          </a:p>
          <a:p>
            <a:pPr lvl="0" indent="0" marL="0">
              <a:buNone/>
            </a:pPr>
          </a:p>
          <a:p>
            <a:pPr lvl="0" indent="0" marL="0">
              <a:buNone/>
            </a:pPr>
            <a:r>
              <a:rPr/>
              <a:t>Yoyo</a:t>
            </a:r>
          </a:p>
          <a:p>
            <a:pPr lvl="0" indent="0" marL="0">
              <a:buNone/>
            </a:pPr>
            <a:r>
              <a:rPr/>
              <a:t>For example:</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"My telephone number is 408-555-1234"</a:t>
            </a:r>
          </a:p>
          <a:p>
            <a:pPr lvl="0" indent="0">
              <a:buNone/>
            </a:pPr>
            <a:r>
              <a:rPr>
                <a:latin typeface="Courier"/>
              </a:rPr>
              <a:t>phone </a:t>
            </a:r>
            <a:r>
              <a:rPr>
                <a:solidFill>
                  <a:srgbClr val="666666"/>
                </a:solidFill>
                <a:latin typeface="Courier"/>
              </a:rPr>
              <a:t>=</a:t>
            </a:r>
            <a:r>
              <a:rPr>
                <a:latin typeface="Courier"/>
              </a:rPr>
              <a:t> re.search(</a:t>
            </a:r>
            <a:r>
              <a:rPr>
                <a:solidFill>
                  <a:srgbClr val="4070A0"/>
                </a:solidFill>
                <a:latin typeface="Courier"/>
              </a:rPr>
              <a:t>r'\d\d\d-\d\d\d-\d\d\d\d'</a:t>
            </a:r>
            <a:r>
              <a:rPr>
                <a:latin typeface="Courier"/>
              </a:rPr>
              <a:t>,text)</a:t>
            </a:r>
          </a:p>
          <a:p>
            <a:pPr lvl="0" indent="0">
              <a:buNone/>
            </a:pPr>
            <a:r>
              <a:rPr>
                <a:latin typeface="Courier"/>
              </a:rPr>
              <a:t>phone.group()</a:t>
            </a:r>
          </a:p>
          <a:p>
            <a:pPr lvl="0" indent="0">
              <a:buNone/>
            </a:pPr>
            <a:r>
              <a:rPr>
                <a:latin typeface="Courier"/>
              </a:rPr>
              <a:t>'408-555-1234'</a:t>
            </a:r>
          </a:p>
          <a:p>
            <a:pPr lvl="0" indent="0" marL="0">
              <a:buNone/>
            </a:pPr>
            <a:r>
              <a:rPr/>
              <a:t>Notice the repetition of  That is a bit of an annoyance, especially if we are looking for very long strings of numbers. Let’s explore the possible quantifiers.</a:t>
            </a:r>
          </a:p>
          <a:p>
            <a:pPr lvl="0" indent="0" marL="0">
              <a:spcBef>
                <a:spcPts val="3000"/>
              </a:spcBef>
              <a:buNone/>
            </a:pPr>
            <a:r>
              <a:rPr b="1"/>
              <a:t>Quantifiers</a:t>
            </a:r>
          </a:p>
          <a:p>
            <a:pPr lvl="0" indent="0" marL="0">
              <a:buNone/>
            </a:pPr>
            <a:r>
              <a:rPr/>
              <a:t>Now that we know the special character designations, we can use them along with quantifiers to define how many we expect.</a:t>
            </a:r>
          </a:p>
          <a:p>
            <a:pPr lvl="0" indent="0" marL="0">
              <a:buNone/>
            </a:pPr>
            <a:r>
              <a:rPr/>
              <a:t>Character</a:t>
            </a:r>
          </a:p>
          <a:p>
            <a:pPr lvl="0" indent="0" marL="0">
              <a:buNone/>
            </a:pPr>
            <a:r>
              <a:rPr/>
              <a:t>Description</a:t>
            </a:r>
          </a:p>
          <a:p>
            <a:pPr lvl="0" indent="0" marL="0">
              <a:buNone/>
            </a:pPr>
            <a:r>
              <a:rPr/>
              <a:t>Example Pattern Code</a:t>
            </a:r>
          </a:p>
          <a:p>
            <a:pPr lvl="0" indent="0" marL="0">
              <a:buNone/>
            </a:pPr>
            <a:r>
              <a:rPr/>
              <a:t>Exammple Match</a:t>
            </a:r>
          </a:p>
          <a:p>
            <a:pPr lvl="0" indent="0" marL="0">
              <a:buNone/>
            </a:pPr>
            <a:r>
              <a:rPr/>
              <a:t>+</a:t>
            </a:r>
          </a:p>
          <a:p>
            <a:pPr lvl="0" indent="0" marL="0">
              <a:buNone/>
            </a:pPr>
            <a:r>
              <a:rPr/>
              <a:t>Occurs one or more times</a:t>
            </a:r>
          </a:p>
          <a:p>
            <a:pPr lvl="0" indent="0" marL="0">
              <a:buNone/>
            </a:pPr>
            <a:r>
              <a:rPr/>
              <a:t>Version -+</a:t>
            </a:r>
          </a:p>
          <a:p>
            <a:pPr lvl="0" indent="0" marL="0">
              <a:buNone/>
            </a:pPr>
            <a:r>
              <a:rPr/>
              <a:t>Version A-b1_1</a:t>
            </a:r>
          </a:p>
          <a:p>
            <a:pPr lvl="0" indent="0" marL="0">
              <a:buNone/>
            </a:pPr>
            <a:r>
              <a:rPr/>
              <a:t>{3}</a:t>
            </a:r>
          </a:p>
          <a:p>
            <a:pPr lvl="0" indent="0" marL="0">
              <a:buNone/>
            </a:pPr>
            <a:r>
              <a:rPr/>
              <a:t>Occurs exactly 3 times</a:t>
            </a:r>
          </a:p>
          <a:p>
            <a:pPr lvl="0" indent="0" marL="0">
              <a:buNone/>
            </a:pPr>
          </a:p>
          <a:p>
            <a:pPr lvl="0" indent="0" marL="0">
              <a:buNone/>
            </a:pPr>
            <a:r>
              <a:rPr/>
              <a:t>abc</a:t>
            </a:r>
          </a:p>
          <a:p>
            <a:pPr lvl="0" indent="0" marL="0">
              <a:buNone/>
            </a:pPr>
            <a:r>
              <a:rPr/>
              <a:t>{2,4}</a:t>
            </a:r>
          </a:p>
          <a:p>
            <a:pPr lvl="0" indent="0" marL="0">
              <a:buNone/>
            </a:pPr>
            <a:r>
              <a:rPr/>
              <a:t>Occurs 2 to 4 times</a:t>
            </a:r>
          </a:p>
          <a:p>
            <a:pPr lvl="0" indent="0" marL="0">
              <a:buNone/>
            </a:pPr>
          </a:p>
          <a:p>
            <a:pPr lvl="0" indent="0" marL="0">
              <a:buNone/>
            </a:pPr>
            <a:r>
              <a:rPr/>
              <a:t>123</a:t>
            </a:r>
          </a:p>
          <a:p>
            <a:pPr lvl="0" indent="0" marL="0">
              <a:buNone/>
            </a:pPr>
            <a:r>
              <a:rPr/>
              <a:t>{3,}</a:t>
            </a:r>
          </a:p>
          <a:p>
            <a:pPr lvl="0" indent="0" marL="0">
              <a:buNone/>
            </a:pPr>
            <a:r>
              <a:rPr/>
              <a:t>Occurs 3 or more</a:t>
            </a:r>
          </a:p>
          <a:p>
            <a:pPr lvl="0" indent="0" marL="0">
              <a:buNone/>
            </a:pPr>
          </a:p>
          <a:p>
            <a:pPr lvl="0" indent="0" marL="0">
              <a:buNone/>
            </a:pPr>
            <a:r>
              <a:rPr/>
              <a:t>anycharacters</a:t>
            </a:r>
          </a:p>
          <a:p>
            <a:pPr lvl="0" indent="0" marL="0">
              <a:buNone/>
            </a:pPr>
            <a:r>
              <a:rPr/>
              <a:t>*</a:t>
            </a:r>
          </a:p>
          <a:p>
            <a:pPr lvl="0" indent="0" marL="0">
              <a:buNone/>
            </a:pPr>
            <a:r>
              <a:rPr/>
              <a:t>Occurs zero or more times</a:t>
            </a:r>
          </a:p>
          <a:p>
            <a:pPr lvl="0" indent="0" marL="0">
              <a:buNone/>
            </a:pPr>
            <a:r>
              <a:rPr/>
              <a:t>A*B*C*</a:t>
            </a:r>
          </a:p>
          <a:p>
            <a:pPr lvl="0" indent="0" marL="0">
              <a:buNone/>
            </a:pPr>
            <a:r>
              <a:rPr/>
              <a:t>AAACC</a:t>
            </a:r>
          </a:p>
          <a:p>
            <a:pPr lvl="0" indent="0" marL="0">
              <a:buNone/>
            </a:pPr>
            <a:r>
              <a:rPr/>
              <a:t>?</a:t>
            </a:r>
          </a:p>
          <a:p>
            <a:pPr lvl="0" indent="0" marL="0">
              <a:buNone/>
            </a:pPr>
            <a:r>
              <a:rPr/>
              <a:t>Once or none</a:t>
            </a:r>
          </a:p>
          <a:p>
            <a:pPr lvl="0" indent="0" marL="0">
              <a:buNone/>
            </a:pPr>
            <a:r>
              <a:rPr/>
              <a:t>plurals?</a:t>
            </a:r>
          </a:p>
          <a:p>
            <a:pPr lvl="0" indent="0" marL="0">
              <a:buNone/>
            </a:pPr>
            <a:r>
              <a:rPr/>
              <a:t>plural</a:t>
            </a:r>
          </a:p>
          <a:p>
            <a:pPr lvl="0" indent="0" marL="0">
              <a:buNone/>
            </a:pPr>
            <a:r>
              <a:rPr/>
              <a:t>Let’s rewrite our pattern using these quantifiers:</a:t>
            </a:r>
          </a:p>
          <a:p>
            <a:pPr lvl="0" indent="0">
              <a:buNone/>
            </a:pPr>
            <a:r>
              <a:rPr>
                <a:latin typeface="Courier"/>
              </a:rPr>
              <a:t>re.search(</a:t>
            </a:r>
            <a:r>
              <a:rPr>
                <a:solidFill>
                  <a:srgbClr val="4070A0"/>
                </a:solidFill>
                <a:latin typeface="Courier"/>
              </a:rPr>
              <a:t>r'\d{3}-\d{3}-\d{4}'</a:t>
            </a:r>
            <a:r>
              <a:rPr>
                <a:latin typeface="Courier"/>
              </a:rPr>
              <a:t>,text)</a:t>
            </a:r>
          </a:p>
          <a:p>
            <a:pPr lvl="0" indent="0">
              <a:buNone/>
            </a:pPr>
            <a:r>
              <a:rPr>
                <a:latin typeface="Courier"/>
              </a:rPr>
              <a:t>&lt;_sre.SRE_Match object; span=(23, 35), match='408-555-1234'&gt;</a:t>
            </a:r>
          </a:p>
          <a:p>
            <a:pPr lvl="0" indent="0" marL="0">
              <a:spcBef>
                <a:spcPts val="3000"/>
              </a:spcBef>
              <a:buNone/>
            </a:pPr>
            <a:r>
              <a:rPr b="1"/>
              <a:t>Groups</a:t>
            </a:r>
          </a:p>
          <a:p>
            <a:pPr lvl="0" indent="0" marL="0">
              <a:buNone/>
            </a:pPr>
            <a:r>
              <a:rPr/>
              <a:t>What if we wanted to do two tasks, find phone numbers, but also be able to quickly extract their area code (the first three digits). We can use groups for any general task that involves grouping together regular expressions (so that we can later break them down).</a:t>
            </a:r>
          </a:p>
          <a:p>
            <a:pPr lvl="0" indent="0" marL="0">
              <a:buNone/>
            </a:pPr>
            <a:r>
              <a:rPr/>
              <a:t>Using the phone number example, we can separate groups of regular expressions using parenthesis:</a:t>
            </a:r>
          </a:p>
          <a:p>
            <a:pPr lvl="0" indent="0">
              <a:buNone/>
            </a:pPr>
            <a:r>
              <a:rPr>
                <a:latin typeface="Courier"/>
              </a:rPr>
              <a:t>phone_pattern </a:t>
            </a:r>
            <a:r>
              <a:rPr>
                <a:solidFill>
                  <a:srgbClr val="666666"/>
                </a:solidFill>
                <a:latin typeface="Courier"/>
              </a:rPr>
              <a:t>=</a:t>
            </a:r>
            <a:r>
              <a:rPr>
                <a:latin typeface="Courier"/>
              </a:rPr>
              <a:t> re.compile(</a:t>
            </a:r>
            <a:r>
              <a:rPr>
                <a:solidFill>
                  <a:srgbClr val="4070A0"/>
                </a:solidFill>
                <a:latin typeface="Courier"/>
              </a:rPr>
              <a:t>r'(\d{3})-(\d{3})-(\d{4})'</a:t>
            </a:r>
            <a:r>
              <a:rPr>
                <a:latin typeface="Courier"/>
              </a:rPr>
              <a:t>)</a:t>
            </a:r>
          </a:p>
          <a:p>
            <a:pPr lvl="0" indent="0">
              <a:buNone/>
            </a:pPr>
            <a:r>
              <a:rPr>
                <a:latin typeface="Courier"/>
              </a:rPr>
              <a:t>results </a:t>
            </a:r>
            <a:r>
              <a:rPr>
                <a:solidFill>
                  <a:srgbClr val="666666"/>
                </a:solidFill>
                <a:latin typeface="Courier"/>
              </a:rPr>
              <a:t>=</a:t>
            </a:r>
            <a:r>
              <a:rPr>
                <a:latin typeface="Courier"/>
              </a:rPr>
              <a:t> re.search(phone_pattern,text)</a:t>
            </a:r>
          </a:p>
          <a:p>
            <a:pPr lvl="0" indent="0">
              <a:buNone/>
            </a:pPr>
            <a:r>
              <a:rPr i="1">
                <a:solidFill>
                  <a:srgbClr val="60A0B0"/>
                </a:solidFill>
                <a:latin typeface="Courier"/>
              </a:rPr>
              <a:t># The entire result</a:t>
            </a:r>
            <a:br/>
            <a:r>
              <a:rPr>
                <a:latin typeface="Courier"/>
              </a:rPr>
              <a:t>results.group()</a:t>
            </a:r>
          </a:p>
          <a:p>
            <a:pPr lvl="0" indent="0">
              <a:buNone/>
            </a:pPr>
            <a:r>
              <a:rPr>
                <a:latin typeface="Courier"/>
              </a:rPr>
              <a:t>'408-555-1234'</a:t>
            </a:r>
          </a:p>
          <a:p>
            <a:pPr lvl="0" indent="0">
              <a:buNone/>
            </a:pPr>
            <a:r>
              <a:rPr i="1">
                <a:solidFill>
                  <a:srgbClr val="60A0B0"/>
                </a:solidFill>
                <a:latin typeface="Courier"/>
              </a:rPr>
              <a:t># Can then also call by group position.</a:t>
            </a:r>
            <a:br/>
            <a:r>
              <a:rPr i="1">
                <a:solidFill>
                  <a:srgbClr val="60A0B0"/>
                </a:solidFill>
                <a:latin typeface="Courier"/>
              </a:rPr>
              <a:t># remember groups were separated by parenthesis ()</a:t>
            </a:r>
            <a:br/>
            <a:r>
              <a:rPr i="1">
                <a:solidFill>
                  <a:srgbClr val="60A0B0"/>
                </a:solidFill>
                <a:latin typeface="Courier"/>
              </a:rPr>
              <a:t># Something to note is that group ordering starts at 1. Passing in 0 returns everything</a:t>
            </a:r>
            <a:br/>
            <a:r>
              <a:rPr>
                <a:latin typeface="Courier"/>
              </a:rPr>
              <a:t>results.group(</a:t>
            </a:r>
            <a:r>
              <a:rPr>
                <a:solidFill>
                  <a:srgbClr val="40A070"/>
                </a:solidFill>
                <a:latin typeface="Courier"/>
              </a:rPr>
              <a:t>1</a:t>
            </a:r>
            <a:r>
              <a:rPr>
                <a:latin typeface="Courier"/>
              </a:rPr>
              <a:t>)</a:t>
            </a:r>
          </a:p>
          <a:p>
            <a:pPr lvl="0" indent="0">
              <a:buNone/>
            </a:pPr>
            <a:r>
              <a:rPr>
                <a:latin typeface="Courier"/>
              </a:rPr>
              <a:t>'408'</a:t>
            </a:r>
          </a:p>
          <a:p>
            <a:pPr lvl="0" indent="0">
              <a:buNone/>
            </a:pPr>
            <a:r>
              <a:rPr>
                <a:latin typeface="Courier"/>
              </a:rPr>
              <a:t>results.group(</a:t>
            </a:r>
            <a:r>
              <a:rPr>
                <a:solidFill>
                  <a:srgbClr val="40A070"/>
                </a:solidFill>
                <a:latin typeface="Courier"/>
              </a:rPr>
              <a:t>2</a:t>
            </a:r>
            <a:r>
              <a:rPr>
                <a:latin typeface="Courier"/>
              </a:rPr>
              <a:t>)</a:t>
            </a:r>
          </a:p>
          <a:p>
            <a:pPr lvl="0" indent="0">
              <a:buNone/>
            </a:pPr>
            <a:r>
              <a:rPr>
                <a:latin typeface="Courier"/>
              </a:rPr>
              <a:t>'555'</a:t>
            </a:r>
          </a:p>
          <a:p>
            <a:pPr lvl="0" indent="0">
              <a:buNone/>
            </a:pPr>
            <a:r>
              <a:rPr>
                <a:latin typeface="Courier"/>
              </a:rPr>
              <a:t>results.group(</a:t>
            </a:r>
            <a:r>
              <a:rPr>
                <a:solidFill>
                  <a:srgbClr val="40A070"/>
                </a:solidFill>
                <a:latin typeface="Courier"/>
              </a:rPr>
              <a:t>3</a:t>
            </a:r>
            <a:r>
              <a:rPr>
                <a:latin typeface="Courier"/>
              </a:rPr>
              <a:t>)</a:t>
            </a:r>
          </a:p>
          <a:p>
            <a:pPr lvl="0" indent="0">
              <a:buNone/>
            </a:pPr>
            <a:r>
              <a:rPr>
                <a:latin typeface="Courier"/>
              </a:rPr>
              <a:t>'1234'</a:t>
            </a:r>
          </a:p>
          <a:p>
            <a:pPr lvl="0" indent="0">
              <a:buNone/>
            </a:pPr>
            <a:r>
              <a:rPr i="1">
                <a:solidFill>
                  <a:srgbClr val="60A0B0"/>
                </a:solidFill>
                <a:latin typeface="Courier"/>
              </a:rPr>
              <a:t># We only had three groups of parenthesis</a:t>
            </a:r>
            <a:br/>
            <a:r>
              <a:rPr>
                <a:latin typeface="Courier"/>
              </a:rPr>
              <a:t>results.group(</a:t>
            </a:r>
            <a:r>
              <a:rPr>
                <a:solidFill>
                  <a:srgbClr val="40A070"/>
                </a:solidFill>
                <a:latin typeface="Courier"/>
              </a:rPr>
              <a:t>4</a:t>
            </a:r>
            <a:r>
              <a:rPr>
                <a:latin typeface="Courier"/>
              </a:rPr>
              <a:t>)</a:t>
            </a:r>
          </a:p>
          <a:p>
            <a:pPr lvl="0" indent="0">
              <a:buNone/>
            </a:pPr>
            <a:r>
              <a:rPr>
                <a:latin typeface="Courier"/>
              </a:rPr>
              <a:t>---------------------------------------------------------------------------
IndexError                                Traceback (most recent call last)
&lt;ipython-input-32-866de7a94a57&gt; in &lt;module&gt;()
      1 # We only had three groups of parenthesis
----&gt; 2 results.group(4)
IndexError: no such group</a:t>
            </a:r>
          </a:p>
          <a:p>
            <a:pPr lvl="0" indent="0" marL="0">
              <a:spcBef>
                <a:spcPts val="3000"/>
              </a:spcBef>
              <a:buNone/>
            </a:pPr>
            <a:r>
              <a:rPr b="1"/>
              <a:t>Additional Regex Syntax</a:t>
            </a:r>
          </a:p>
          <a:p>
            <a:pPr lvl="0" indent="0" marL="0">
              <a:spcBef>
                <a:spcPts val="3000"/>
              </a:spcBef>
              <a:buNone/>
            </a:pPr>
            <a:r>
              <a:rPr b="1"/>
              <a:t>Or operator |</a:t>
            </a:r>
          </a:p>
          <a:p>
            <a:pPr lvl="0" indent="0" marL="0">
              <a:buNone/>
            </a:pPr>
            <a:r>
              <a:rPr/>
              <a:t>Use the pipe operator to have an </a:t>
            </a:r>
            <a:r>
              <a:rPr b="1"/>
              <a:t>or</a:t>
            </a:r>
            <a:r>
              <a:rPr/>
              <a:t> statment. For example</a:t>
            </a:r>
          </a:p>
          <a:p>
            <a:pPr lvl="0" indent="0">
              <a:buNone/>
            </a:pPr>
            <a:r>
              <a:rPr>
                <a:latin typeface="Courier"/>
              </a:rPr>
              <a:t>re.search(</a:t>
            </a:r>
            <a:r>
              <a:rPr>
                <a:solidFill>
                  <a:srgbClr val="4070A0"/>
                </a:solidFill>
                <a:latin typeface="Courier"/>
              </a:rPr>
              <a:t>r"man|woman"</a:t>
            </a:r>
            <a:r>
              <a:rPr>
                <a:latin typeface="Courier"/>
              </a:rPr>
              <a:t>,</a:t>
            </a:r>
            <a:r>
              <a:rPr>
                <a:solidFill>
                  <a:srgbClr val="4070A0"/>
                </a:solidFill>
                <a:latin typeface="Courier"/>
              </a:rPr>
              <a:t>"This man was here."</a:t>
            </a:r>
            <a:r>
              <a:rPr>
                <a:latin typeface="Courier"/>
              </a:rPr>
              <a:t>)</a:t>
            </a:r>
          </a:p>
          <a:p>
            <a:pPr lvl="0" indent="0">
              <a:buNone/>
            </a:pPr>
            <a:r>
              <a:rPr>
                <a:latin typeface="Courier"/>
              </a:rPr>
              <a:t>&lt;_sre.SRE_Match object; span=(5, 8), match='man'&gt;</a:t>
            </a:r>
          </a:p>
          <a:p>
            <a:pPr lvl="0" indent="0">
              <a:buNone/>
            </a:pPr>
            <a:r>
              <a:rPr>
                <a:latin typeface="Courier"/>
              </a:rPr>
              <a:t>re.search(</a:t>
            </a:r>
            <a:r>
              <a:rPr>
                <a:solidFill>
                  <a:srgbClr val="4070A0"/>
                </a:solidFill>
                <a:latin typeface="Courier"/>
              </a:rPr>
              <a:t>r"man|woman"</a:t>
            </a:r>
            <a:r>
              <a:rPr>
                <a:latin typeface="Courier"/>
              </a:rPr>
              <a:t>,</a:t>
            </a:r>
            <a:r>
              <a:rPr>
                <a:solidFill>
                  <a:srgbClr val="4070A0"/>
                </a:solidFill>
                <a:latin typeface="Courier"/>
              </a:rPr>
              <a:t>"This woman was here."</a:t>
            </a:r>
            <a:r>
              <a:rPr>
                <a:latin typeface="Courier"/>
              </a:rPr>
              <a:t>)</a:t>
            </a:r>
          </a:p>
          <a:p>
            <a:pPr lvl="0" indent="0">
              <a:buNone/>
            </a:pPr>
            <a:r>
              <a:rPr>
                <a:latin typeface="Courier"/>
              </a:rPr>
              <a:t>&lt;_sre.SRE_Match object; span=(5, 10), match='woman'&gt;</a:t>
            </a:r>
          </a:p>
          <a:p>
            <a:pPr lvl="0" indent="0" marL="0">
              <a:spcBef>
                <a:spcPts val="3000"/>
              </a:spcBef>
              <a:buNone/>
            </a:pPr>
            <a:r>
              <a:rPr b="1"/>
              <a:t>The Wildcard Character</a:t>
            </a:r>
          </a:p>
          <a:p>
            <a:pPr lvl="0" indent="0" marL="0">
              <a:buNone/>
            </a:pPr>
            <a:r>
              <a:rPr/>
              <a:t>Use a “wildcard” as a placement that will match any character placed there. You can use a simple period </a:t>
            </a:r>
            <a:r>
              <a:rPr b="1"/>
              <a:t>.</a:t>
            </a:r>
            <a:r>
              <a:rPr/>
              <a:t> for this. For example:</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cat in the hat sat here."</a:t>
            </a:r>
            <a:r>
              <a:rPr>
                <a:latin typeface="Courier"/>
              </a:rPr>
              <a:t>)</a:t>
            </a:r>
          </a:p>
          <a:p>
            <a:pPr lvl="0" indent="0">
              <a:buNone/>
            </a:pPr>
            <a:r>
              <a:rPr>
                <a:latin typeface="Courier"/>
              </a:rPr>
              <a:t>['cat', 'hat', 'sat']</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bat went splat"</a:t>
            </a:r>
            <a:r>
              <a:rPr>
                <a:latin typeface="Courier"/>
              </a:rPr>
              <a:t>)</a:t>
            </a:r>
          </a:p>
          <a:p>
            <a:pPr lvl="0" indent="0">
              <a:buNone/>
            </a:pPr>
            <a:r>
              <a:rPr>
                <a:latin typeface="Courier"/>
              </a:rPr>
              <a:t>['bat', 'lat']</a:t>
            </a:r>
          </a:p>
          <a:p>
            <a:pPr lvl="0" indent="0" marL="0">
              <a:buNone/>
            </a:pPr>
            <a:r>
              <a:rPr/>
              <a:t>Notice how we only matched the first 3 letters, that is because we need a </a:t>
            </a:r>
            <a:r>
              <a:rPr b="1"/>
              <a:t>.</a:t>
            </a:r>
            <a:r>
              <a:rPr/>
              <a:t> for each wildcard letter. Or use the quantifiers described above to set its own rules.</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bat went splat"</a:t>
            </a:r>
            <a:r>
              <a:rPr>
                <a:latin typeface="Courier"/>
              </a:rPr>
              <a:t>)</a:t>
            </a:r>
          </a:p>
          <a:p>
            <a:pPr lvl="0" indent="0">
              <a:buNone/>
            </a:pPr>
            <a:r>
              <a:rPr>
                <a:latin typeface="Courier"/>
              </a:rPr>
              <a:t>['e bat', 'splat']</a:t>
            </a:r>
          </a:p>
          <a:p>
            <a:pPr lvl="0" indent="0" marL="0">
              <a:buNone/>
            </a:pPr>
            <a:r>
              <a:rPr/>
              <a:t>However this still leads the problem to grabbing more beforehand. Really we only want words that end with “at”.</a:t>
            </a:r>
          </a:p>
          <a:p>
            <a:pPr lvl="0" indent="0">
              <a:buNone/>
            </a:pPr>
            <a:r>
              <a:rPr i="1">
                <a:solidFill>
                  <a:srgbClr val="60A0B0"/>
                </a:solidFill>
                <a:latin typeface="Courier"/>
              </a:rPr>
              <a:t># One or more non-whitespace that ends with 'at'</a:t>
            </a:r>
            <a:br/>
            <a:r>
              <a:rPr>
                <a:latin typeface="Courier"/>
              </a:rPr>
              <a:t>re.findall(</a:t>
            </a:r>
            <a:r>
              <a:rPr>
                <a:solidFill>
                  <a:srgbClr val="4070A0"/>
                </a:solidFill>
                <a:latin typeface="Courier"/>
              </a:rPr>
              <a:t>r'\S+at'</a:t>
            </a:r>
            <a:r>
              <a:rPr>
                <a:latin typeface="Courier"/>
              </a:rPr>
              <a:t>,</a:t>
            </a:r>
            <a:r>
              <a:rPr>
                <a:solidFill>
                  <a:srgbClr val="4070A0"/>
                </a:solidFill>
                <a:latin typeface="Courier"/>
              </a:rPr>
              <a:t>"The bat went splat"</a:t>
            </a:r>
            <a:r>
              <a:rPr>
                <a:latin typeface="Courier"/>
              </a:rPr>
              <a:t>)</a:t>
            </a:r>
          </a:p>
          <a:p>
            <a:pPr lvl="0" indent="0">
              <a:buNone/>
            </a:pPr>
            <a:r>
              <a:rPr>
                <a:latin typeface="Courier"/>
              </a:rPr>
              <a:t>['bat', 'splat']</a:t>
            </a:r>
          </a:p>
          <a:p>
            <a:pPr lvl="0" indent="0" marL="0">
              <a:spcBef>
                <a:spcPts val="3000"/>
              </a:spcBef>
              <a:buNone/>
            </a:pPr>
            <a:r>
              <a:rPr b="1"/>
              <a:t>Starts with and Ends With</a:t>
            </a:r>
          </a:p>
          <a:p>
            <a:pPr lvl="0" indent="0" marL="0">
              <a:buNone/>
            </a:pPr>
            <a:r>
              <a:rPr/>
              <a:t>We can use the </a:t>
            </a:r>
            <a:r>
              <a:rPr b="1"/>
              <a:t>^</a:t>
            </a:r>
            <a:r>
              <a:rPr/>
              <a:t> to signal starts with, and the </a:t>
            </a:r>
            <a:r>
              <a:rPr b="1"/>
              <a:t>$</a:t>
            </a:r>
            <a:r>
              <a:rPr/>
              <a:t> to signal ends with:</a:t>
            </a:r>
          </a:p>
          <a:p>
            <a:pPr lvl="0" indent="0">
              <a:buNone/>
            </a:pPr>
            <a:r>
              <a:rPr i="1">
                <a:solidFill>
                  <a:srgbClr val="60A0B0"/>
                </a:solidFill>
                <a:latin typeface="Courier"/>
              </a:rPr>
              <a:t># Ends with a number</a:t>
            </a:r>
            <a:br/>
            <a:r>
              <a:rPr>
                <a:latin typeface="Courier"/>
              </a:rPr>
              <a:t>re.findall(</a:t>
            </a:r>
            <a:r>
              <a:rPr>
                <a:solidFill>
                  <a:srgbClr val="4070A0"/>
                </a:solidFill>
                <a:latin typeface="Courier"/>
              </a:rPr>
              <a:t>r'\d$'</a:t>
            </a:r>
            <a:r>
              <a:rPr>
                <a:latin typeface="Courier"/>
              </a:rPr>
              <a:t>,</a:t>
            </a:r>
            <a:r>
              <a:rPr>
                <a:solidFill>
                  <a:srgbClr val="4070A0"/>
                </a:solidFill>
                <a:latin typeface="Courier"/>
              </a:rPr>
              <a:t>'This ends with a number 2'</a:t>
            </a:r>
            <a:r>
              <a:rPr>
                <a:latin typeface="Courier"/>
              </a:rPr>
              <a:t>)</a:t>
            </a:r>
          </a:p>
          <a:p>
            <a:pPr lvl="0" indent="0">
              <a:buNone/>
            </a:pPr>
            <a:r>
              <a:rPr>
                <a:latin typeface="Courier"/>
              </a:rPr>
              <a:t>['2']</a:t>
            </a:r>
          </a:p>
          <a:p>
            <a:pPr lvl="0" indent="0">
              <a:buNone/>
            </a:pPr>
            <a:r>
              <a:rPr i="1">
                <a:solidFill>
                  <a:srgbClr val="60A0B0"/>
                </a:solidFill>
                <a:latin typeface="Courier"/>
              </a:rPr>
              <a:t># Starts with a number</a:t>
            </a:r>
            <a:br/>
            <a:r>
              <a:rPr>
                <a:latin typeface="Courier"/>
              </a:rPr>
              <a:t>re.findall(</a:t>
            </a:r>
            <a:r>
              <a:rPr>
                <a:solidFill>
                  <a:srgbClr val="4070A0"/>
                </a:solidFill>
                <a:latin typeface="Courier"/>
              </a:rPr>
              <a:t>r'^\d'</a:t>
            </a:r>
            <a:r>
              <a:rPr>
                <a:latin typeface="Courier"/>
              </a:rPr>
              <a:t>,</a:t>
            </a:r>
            <a:r>
              <a:rPr>
                <a:solidFill>
                  <a:srgbClr val="4070A0"/>
                </a:solidFill>
                <a:latin typeface="Courier"/>
              </a:rPr>
              <a:t>'1 is the loneliest number.'</a:t>
            </a:r>
            <a:r>
              <a:rPr>
                <a:latin typeface="Courier"/>
              </a:rPr>
              <a:t>)</a:t>
            </a:r>
          </a:p>
          <a:p>
            <a:pPr lvl="0" indent="0">
              <a:buNone/>
            </a:pPr>
            <a:r>
              <a:rPr>
                <a:latin typeface="Courier"/>
              </a:rPr>
              <a:t>['1']</a:t>
            </a:r>
          </a:p>
          <a:p>
            <a:pPr lvl="0" indent="0" marL="0">
              <a:buNone/>
            </a:pPr>
            <a:r>
              <a:rPr/>
              <a:t>Note that this is for the entire string, not individual words!</a:t>
            </a:r>
          </a:p>
          <a:p>
            <a:pPr lvl="0" indent="0" marL="0">
              <a:spcBef>
                <a:spcPts val="3000"/>
              </a:spcBef>
              <a:buNone/>
            </a:pPr>
            <a:r>
              <a:rPr b="1"/>
              <a:t>Exclusion</a:t>
            </a:r>
          </a:p>
          <a:p>
            <a:pPr lvl="0" indent="0" marL="0">
              <a:buNone/>
            </a:pPr>
            <a:r>
              <a:rPr/>
              <a:t>To exclude characters, we can use the </a:t>
            </a:r>
            <a:r>
              <a:rPr b="1"/>
              <a:t>^</a:t>
            </a:r>
            <a:r>
              <a:rPr/>
              <a:t> symbol in conjunction with a set of brackets </a:t>
            </a:r>
            <a:r>
              <a:rPr b="1"/>
              <a:t>[]</a:t>
            </a:r>
            <a:r>
              <a:rPr/>
              <a:t>. Anything inside the brackets is excluded. For example:</a:t>
            </a:r>
          </a:p>
          <a:p>
            <a:pPr lvl="0" indent="0">
              <a:buNone/>
            </a:pPr>
            <a:r>
              <a:rPr>
                <a:latin typeface="Courier"/>
              </a:rPr>
              <a:t>phrase </a:t>
            </a:r>
            <a:r>
              <a:rPr>
                <a:solidFill>
                  <a:srgbClr val="666666"/>
                </a:solidFill>
                <a:latin typeface="Courier"/>
              </a:rPr>
              <a:t>=</a:t>
            </a:r>
            <a:r>
              <a:rPr>
                <a:latin typeface="Courier"/>
              </a:rPr>
              <a:t> </a:t>
            </a:r>
            <a:r>
              <a:rPr>
                <a:solidFill>
                  <a:srgbClr val="4070A0"/>
                </a:solidFill>
                <a:latin typeface="Courier"/>
              </a:rPr>
              <a:t>"there are 3 numbers 34 inside 5 this sentence."</a:t>
            </a:r>
          </a:p>
          <a:p>
            <a:pPr lvl="0" indent="0">
              <a:buNone/>
            </a:pPr>
            <a:r>
              <a:rPr>
                <a:latin typeface="Courier"/>
              </a:rPr>
              <a:t>re.findall(</a:t>
            </a:r>
            <a:r>
              <a:rPr>
                <a:solidFill>
                  <a:srgbClr val="4070A0"/>
                </a:solidFill>
                <a:latin typeface="Courier"/>
              </a:rPr>
              <a:t>r'[^\d]'</a:t>
            </a:r>
            <a:r>
              <a:rPr>
                <a:latin typeface="Courier"/>
              </a:rPr>
              <a:t>,phrase)</a:t>
            </a:r>
          </a:p>
          <a:p>
            <a:pPr lvl="0" indent="0">
              <a:buNone/>
            </a:pPr>
            <a:r>
              <a:rPr>
                <a:latin typeface="Courier"/>
              </a:rPr>
              <a:t>['t',
 'h',
 'e',
 'r',
 'e',
 ' ',
 'a',
 'r',
 'e',
 ' ',
 ' ',
 'n',
 'u',
 'm',
 'b',
 'e',
 'r',
 's',
 ' ',
 ' ',
 'i',
 'n',
 's',
 'i',
 'd',
 'e',
 ' ',
 ' ',
 't',
 'h',
 'i',
 's',
 ' ',
 's',
 'e',
 'n',
 't',
 'e',
 'n',
 'c',
 'e',
 '.']</a:t>
            </a:r>
          </a:p>
          <a:p>
            <a:pPr lvl="0" indent="0" marL="0">
              <a:buNone/>
            </a:pPr>
            <a:r>
              <a:rPr/>
              <a:t>To get the words back together, use a + sign</a:t>
            </a:r>
          </a:p>
          <a:p>
            <a:pPr lvl="0" indent="0">
              <a:buNone/>
            </a:pPr>
            <a:r>
              <a:rPr>
                <a:latin typeface="Courier"/>
              </a:rPr>
              <a:t>re.findall(</a:t>
            </a:r>
            <a:r>
              <a:rPr>
                <a:solidFill>
                  <a:srgbClr val="4070A0"/>
                </a:solidFill>
                <a:latin typeface="Courier"/>
              </a:rPr>
              <a:t>r'[^\d]+'</a:t>
            </a:r>
            <a:r>
              <a:rPr>
                <a:latin typeface="Courier"/>
              </a:rPr>
              <a:t>,phrase)</a:t>
            </a:r>
          </a:p>
          <a:p>
            <a:pPr lvl="0" indent="0">
              <a:buNone/>
            </a:pPr>
            <a:r>
              <a:rPr>
                <a:latin typeface="Courier"/>
              </a:rPr>
              <a:t>['there are ', ' numbers ', ' inside ', ' this sentence.']</a:t>
            </a:r>
          </a:p>
          <a:p>
            <a:pPr lvl="0" indent="0" marL="0">
              <a:buNone/>
            </a:pPr>
            <a:r>
              <a:rPr/>
              <a:t>We can use this to remove punctuation from a sentence.</a:t>
            </a:r>
          </a:p>
          <a:p>
            <a:pPr lvl="0" indent="0">
              <a:buNone/>
            </a:pPr>
            <a:r>
              <a:rPr>
                <a:latin typeface="Courier"/>
              </a:rPr>
              <a:t>test_phrase </a:t>
            </a:r>
            <a:r>
              <a:rPr>
                <a:solidFill>
                  <a:srgbClr val="666666"/>
                </a:solidFill>
                <a:latin typeface="Courier"/>
              </a:rPr>
              <a:t>=</a:t>
            </a:r>
            <a:r>
              <a:rPr>
                <a:latin typeface="Courier"/>
              </a:rPr>
              <a:t> </a:t>
            </a:r>
            <a:r>
              <a:rPr>
                <a:solidFill>
                  <a:srgbClr val="4070A0"/>
                </a:solidFill>
                <a:latin typeface="Courier"/>
              </a:rPr>
              <a:t>'This is a string! But it has punctuation. How can we remove it?'</a:t>
            </a:r>
          </a:p>
          <a:p>
            <a:pPr lvl="0" indent="0">
              <a:buNone/>
            </a:pPr>
            <a:r>
              <a:rPr>
                <a:latin typeface="Courier"/>
              </a:rPr>
              <a:t>re.findall(</a:t>
            </a:r>
            <a:r>
              <a:rPr>
                <a:solidFill>
                  <a:srgbClr val="4070A0"/>
                </a:solidFill>
                <a:latin typeface="Courier"/>
              </a:rPr>
              <a:t>'[^!.? ]+'</a:t>
            </a:r>
            <a:r>
              <a:rPr>
                <a:latin typeface="Courier"/>
              </a:rPr>
              <a:t>,test_phrase)</a:t>
            </a:r>
          </a:p>
          <a:p>
            <a:pPr lvl="0" indent="0">
              <a:buNone/>
            </a:pPr>
            <a:r>
              <a:rPr>
                <a:latin typeface="Courier"/>
              </a:rPr>
              <a:t>['This',
 'is',
 'a',
 'string',
 'But',
 'it',
 'has',
 'punctuation',
 'How',
 'can',
 'we',
 'remove',
 'it']</a:t>
            </a:r>
          </a:p>
          <a:p>
            <a:pPr lvl="0" indent="0">
              <a:buNone/>
            </a:pPr>
            <a:r>
              <a:rPr>
                <a:latin typeface="Courier"/>
              </a:rPr>
              <a:t>clean </a:t>
            </a:r>
            <a:r>
              <a:rPr>
                <a:solidFill>
                  <a:srgbClr val="666666"/>
                </a:solidFill>
                <a:latin typeface="Courier"/>
              </a:rPr>
              <a:t>=</a:t>
            </a:r>
            <a:r>
              <a:rPr>
                <a:latin typeface="Courier"/>
              </a:rPr>
              <a:t> </a:t>
            </a:r>
            <a:r>
              <a:rPr>
                <a:solidFill>
                  <a:srgbClr val="4070A0"/>
                </a:solidFill>
                <a:latin typeface="Courier"/>
              </a:rPr>
              <a:t>' '</a:t>
            </a:r>
            <a:r>
              <a:rPr>
                <a:latin typeface="Courier"/>
              </a:rPr>
              <a:t>.join(re.findall(</a:t>
            </a:r>
            <a:r>
              <a:rPr>
                <a:solidFill>
                  <a:srgbClr val="4070A0"/>
                </a:solidFill>
                <a:latin typeface="Courier"/>
              </a:rPr>
              <a:t>'[^!.? ]+'</a:t>
            </a:r>
            <a:r>
              <a:rPr>
                <a:latin typeface="Courier"/>
              </a:rPr>
              <a:t>,test_phrase))</a:t>
            </a:r>
          </a:p>
          <a:p>
            <a:pPr lvl="0" indent="0">
              <a:buNone/>
            </a:pPr>
            <a:r>
              <a:rPr>
                <a:latin typeface="Courier"/>
              </a:rPr>
              <a:t>clean</a:t>
            </a:r>
          </a:p>
          <a:p>
            <a:pPr lvl="0" indent="0">
              <a:buNone/>
            </a:pPr>
            <a:r>
              <a:rPr>
                <a:latin typeface="Courier"/>
              </a:rPr>
              <a:t>'This is a string But it has punctuation How can we remove it'</a:t>
            </a:r>
          </a:p>
          <a:p>
            <a:pPr lvl="0" indent="0" marL="0">
              <a:spcBef>
                <a:spcPts val="3000"/>
              </a:spcBef>
              <a:buNone/>
            </a:pPr>
            <a:r>
              <a:rPr b="1"/>
              <a:t>Brackets for Grouping</a:t>
            </a:r>
          </a:p>
          <a:p>
            <a:pPr lvl="0" indent="0" marL="0">
              <a:buNone/>
            </a:pPr>
            <a:r>
              <a:rPr/>
              <a:t>As we showed above we can use brackets to group together options, for example if we wanted to find hyphenated words:</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'Only find the hypen-words in this sentence. But you do not know how long-ish they are'</a:t>
            </a:r>
          </a:p>
          <a:p>
            <a:pPr lvl="0" indent="0">
              <a:buNone/>
            </a:pPr>
            <a:r>
              <a:rPr>
                <a:latin typeface="Courier"/>
              </a:rPr>
              <a:t>re.findall(</a:t>
            </a:r>
            <a:r>
              <a:rPr>
                <a:solidFill>
                  <a:srgbClr val="4070A0"/>
                </a:solidFill>
                <a:latin typeface="Courier"/>
              </a:rPr>
              <a:t>r'[\w]+-[\w]+'</a:t>
            </a:r>
            <a:r>
              <a:rPr>
                <a:latin typeface="Courier"/>
              </a:rPr>
              <a:t>,text)</a:t>
            </a:r>
          </a:p>
          <a:p>
            <a:pPr lvl="0" indent="0">
              <a:buNone/>
            </a:pPr>
            <a:r>
              <a:rPr>
                <a:latin typeface="Courier"/>
              </a:rPr>
              <a:t>['hypen-words', 'long-ish']</a:t>
            </a:r>
          </a:p>
          <a:p>
            <a:pPr lvl="0" indent="0" marL="0">
              <a:spcBef>
                <a:spcPts val="3000"/>
              </a:spcBef>
              <a:buNone/>
            </a:pPr>
            <a:r>
              <a:rPr b="1"/>
              <a:t>Parenthesis for Multiple Options</a:t>
            </a:r>
          </a:p>
          <a:p>
            <a:pPr lvl="0" indent="0" marL="0">
              <a:buNone/>
            </a:pPr>
            <a:r>
              <a:rPr/>
              <a:t>If we have multiple options for matching, we can use parenthesis to list out these options. For Example:</a:t>
            </a:r>
          </a:p>
          <a:p>
            <a:pPr lvl="0" indent="0">
              <a:buNone/>
            </a:pPr>
            <a:r>
              <a:rPr i="1">
                <a:solidFill>
                  <a:srgbClr val="60A0B0"/>
                </a:solidFill>
                <a:latin typeface="Courier"/>
              </a:rPr>
              <a:t># Find words that start with cat and end with one of these options: 'fish','nap', or 'claw'</a:t>
            </a:r>
            <a:br/>
            <a:r>
              <a:rPr>
                <a:latin typeface="Courier"/>
              </a:rPr>
              <a:t>text </a:t>
            </a:r>
            <a:r>
              <a:rPr>
                <a:solidFill>
                  <a:srgbClr val="666666"/>
                </a:solidFill>
                <a:latin typeface="Courier"/>
              </a:rPr>
              <a:t>=</a:t>
            </a:r>
            <a:r>
              <a:rPr>
                <a:latin typeface="Courier"/>
              </a:rPr>
              <a:t> </a:t>
            </a:r>
            <a:r>
              <a:rPr>
                <a:solidFill>
                  <a:srgbClr val="4070A0"/>
                </a:solidFill>
                <a:latin typeface="Courier"/>
              </a:rPr>
              <a:t>'Hello, would you like some catfish?'</a:t>
            </a:r>
            <a:br/>
            <a:r>
              <a:rPr>
                <a:latin typeface="Courier"/>
              </a:rPr>
              <a:t>texttwo </a:t>
            </a:r>
            <a:r>
              <a:rPr>
                <a:solidFill>
                  <a:srgbClr val="666666"/>
                </a:solidFill>
                <a:latin typeface="Courier"/>
              </a:rPr>
              <a:t>=</a:t>
            </a:r>
            <a:r>
              <a:rPr>
                <a:latin typeface="Courier"/>
              </a:rPr>
              <a:t> </a:t>
            </a:r>
            <a:r>
              <a:rPr>
                <a:solidFill>
                  <a:srgbClr val="4070A0"/>
                </a:solidFill>
                <a:latin typeface="Courier"/>
              </a:rPr>
              <a:t>"Hello, would you like to take a catnap?"</a:t>
            </a:r>
            <a:br/>
            <a:r>
              <a:rPr>
                <a:latin typeface="Courier"/>
              </a:rPr>
              <a:t>textthree </a:t>
            </a:r>
            <a:r>
              <a:rPr>
                <a:solidFill>
                  <a:srgbClr val="666666"/>
                </a:solidFill>
                <a:latin typeface="Courier"/>
              </a:rPr>
              <a:t>=</a:t>
            </a:r>
            <a:r>
              <a:rPr>
                <a:latin typeface="Courier"/>
              </a:rPr>
              <a:t> </a:t>
            </a:r>
            <a:r>
              <a:rPr>
                <a:solidFill>
                  <a:srgbClr val="4070A0"/>
                </a:solidFill>
                <a:latin typeface="Courier"/>
              </a:rPr>
              <a:t>"Hello, have you seen this caterpillar?"</a:t>
            </a:r>
          </a:p>
          <a:p>
            <a:pPr lvl="0" indent="0">
              <a:buNone/>
            </a:pPr>
            <a:r>
              <a:rPr>
                <a:latin typeface="Courier"/>
              </a:rPr>
              <a:t>re.search(</a:t>
            </a:r>
            <a:r>
              <a:rPr>
                <a:solidFill>
                  <a:srgbClr val="4070A0"/>
                </a:solidFill>
                <a:latin typeface="Courier"/>
              </a:rPr>
              <a:t>r'cat(fish|nap|claw)'</a:t>
            </a:r>
            <a:r>
              <a:rPr>
                <a:latin typeface="Courier"/>
              </a:rPr>
              <a:t>,text)</a:t>
            </a:r>
          </a:p>
          <a:p>
            <a:pPr lvl="0" indent="0">
              <a:buNone/>
            </a:pPr>
            <a:r>
              <a:rPr>
                <a:latin typeface="Courier"/>
              </a:rPr>
              <a:t>&lt;_sre.SRE_Match object; span=(27, 34), match='catfish'&gt;</a:t>
            </a:r>
          </a:p>
          <a:p>
            <a:pPr lvl="0" indent="0">
              <a:buNone/>
            </a:pPr>
            <a:r>
              <a:rPr>
                <a:latin typeface="Courier"/>
              </a:rPr>
              <a:t>re.search(</a:t>
            </a:r>
            <a:r>
              <a:rPr>
                <a:solidFill>
                  <a:srgbClr val="4070A0"/>
                </a:solidFill>
                <a:latin typeface="Courier"/>
              </a:rPr>
              <a:t>r'cat(fish|nap|claw)'</a:t>
            </a:r>
            <a:r>
              <a:rPr>
                <a:latin typeface="Courier"/>
              </a:rPr>
              <a:t>,texttwo)</a:t>
            </a:r>
          </a:p>
          <a:p>
            <a:pPr lvl="0" indent="0">
              <a:buNone/>
            </a:pPr>
            <a:r>
              <a:rPr>
                <a:latin typeface="Courier"/>
              </a:rPr>
              <a:t>&lt;_sre.SRE_Match object; span=(32, 38), match='catnap'&gt;</a:t>
            </a:r>
          </a:p>
          <a:p>
            <a:pPr lvl="0" indent="0">
              <a:buNone/>
            </a:pPr>
            <a:r>
              <a:rPr i="1">
                <a:solidFill>
                  <a:srgbClr val="60A0B0"/>
                </a:solidFill>
                <a:latin typeface="Courier"/>
              </a:rPr>
              <a:t># None returned</a:t>
            </a:r>
            <a:br/>
            <a:r>
              <a:rPr>
                <a:latin typeface="Courier"/>
              </a:rPr>
              <a:t>re.search(</a:t>
            </a:r>
            <a:r>
              <a:rPr>
                <a:solidFill>
                  <a:srgbClr val="4070A0"/>
                </a:solidFill>
                <a:latin typeface="Courier"/>
              </a:rPr>
              <a:t>r'cat(fish|nap|claw)'</a:t>
            </a:r>
            <a:r>
              <a:rPr>
                <a:latin typeface="Courier"/>
              </a:rPr>
              <a:t>,textthree)</a:t>
            </a:r>
          </a:p>
          <a:p>
            <a:pPr lvl="0" indent="0" marL="0">
              <a:spcBef>
                <a:spcPts val="3000"/>
              </a:spcBef>
              <a:buNone/>
            </a:pPr>
            <a:r>
              <a:rPr b="1"/>
              <a:t>Conclusion</a:t>
            </a:r>
          </a:p>
          <a:p>
            <a:pPr lvl="0" indent="0" marL="0">
              <a:buNone/>
            </a:pPr>
            <a:r>
              <a:rPr/>
              <a:t>Excellent work! For full information on all possible patterns, check out: https://docs.python.org/3/howto/regex.html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2022-04-22T22:39:10Z</dcterms:created>
  <dcterms:modified xsi:type="dcterms:W3CDTF">2022-04-22T22:39:10Z</dcterms:modified>
</cp:coreProperties>
</file>

<file path=docProps/custom.xml><?xml version="1.0" encoding="utf-8"?>
<Properties xmlns="http://schemas.openxmlformats.org/officeDocument/2006/custom-properties" xmlns:vt="http://schemas.openxmlformats.org/officeDocument/2006/docPropsVTypes"/>
</file>