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ython-excel.org/" TargetMode="External" /><Relationship Id="rId3" Type="http://schemas.openxmlformats.org/officeDocument/2006/relationships/hyperlink" Target="https://www.xlwings.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ckoverflow.com/questions/9233027/unicodedecodeerror-charmap-codec-cant-decode-byte-x-in-position-y-charact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as.pydat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CSV Files</a:t>
            </a:r>
          </a:p>
        </p:txBody>
      </p:sp>
      <p:sp>
        <p:nvSpPr>
          <p:cNvPr id="3" name="Content Placeholder 2"/>
          <p:cNvSpPr>
            <a:spLocks noGrp="1"/>
          </p:cNvSpPr>
          <p:nvPr>
            <p:ph idx="1"/>
          </p:nvPr>
        </p:nvSpPr>
        <p:spPr/>
        <p:txBody>
          <a:bodyPr/>
          <a:lstStyle/>
          <a:p>
            <a:pPr lvl="0" indent="0" marL="0">
              <a:buNone/>
            </a:pPr>
            <a:r>
              <a:rPr/>
              <a:t>Welcome back! Let’s discuss how to work with CSV files in Python. A file with the CSV file extension is a Comma Separated Values file. All CSV files are plain text, contain alphanumeric characters, and structure the data contained within them in a tabular form. Don’t confuse Excel Files with csv files, while csv files are formatted very similarly to excel files, they don’t have data types for their values, they are all strings with no font or color. They also don’t have worksheets the way an excel file does. Python does have several libraries for working with Excel files, you can check them out </a:t>
            </a:r>
            <a:r>
              <a:rPr>
                <a:hlinkClick r:id="rId2"/>
              </a:rPr>
              <a:t>here</a:t>
            </a:r>
            <a:r>
              <a:rPr/>
              <a:t> and </a:t>
            </a:r>
            <a:r>
              <a:rPr>
                <a:hlinkClick r:id="rId3"/>
              </a:rPr>
              <a:t>here</a:t>
            </a:r>
            <a:r>
              <a:rPr/>
              <a:t>.</a:t>
            </a:r>
          </a:p>
          <a:p>
            <a:pPr lvl="0" indent="0" marL="0">
              <a:buNone/>
            </a:pPr>
            <a:r>
              <a:rPr/>
              <a:t>Files in the CSV format are generally used to exchange data, usually when there’s a large amount, between different applications. Database programs, analytical software, and other applications that store massive amounts of information (like contacts and customer data), will usually support the CSV format.</a:t>
            </a:r>
          </a:p>
          <a:p>
            <a:pPr lvl="0" indent="0" marL="0">
              <a:buNone/>
            </a:pPr>
            <a:r>
              <a:rPr/>
              <a:t>Let’s explore how we can open a csv file with Python’s built-in csv library.</a:t>
            </a:r>
          </a:p>
          <a:p>
            <a:pPr lvl="0" indent="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Notebook Location.</a:t>
            </a:r>
          </a:p>
          <a:p>
            <a:pPr lvl="0" indent="0" marL="0">
              <a:buNone/>
            </a:pPr>
            <a:r>
              <a:rPr/>
              <a:t>Run </a:t>
            </a:r>
            <a:r>
              <a:rPr b="1"/>
              <a:t>pwd</a:t>
            </a:r>
            <a:r>
              <a:rPr/>
              <a:t> inside a notebook cell to find out where your notebook is located</a:t>
            </a:r>
          </a:p>
          <a:p>
            <a:pPr lvl="0" indent="0">
              <a:buNone/>
            </a:pPr>
            <a:r>
              <a:rPr>
                <a:latin typeface="Courier"/>
              </a:rPr>
              <a:t>pwd</a:t>
            </a:r>
          </a:p>
          <a:p>
            <a:pPr lvl="0" indent="0">
              <a:buNone/>
            </a:pPr>
            <a:r>
              <a:rPr>
                <a:latin typeface="Courier"/>
              </a:rPr>
              <a:t>'C:\\Users\\Administrator\\Documents\\Lesmaterialen\\Python\\Notitieboeken\\Nederlands\\13 - Python Exp - PDFs en Spreadsheets beheren'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Reading CSV Files</a:t>
            </a:r>
          </a:p>
          <a:p>
            <a:pPr lvl="0" indent="0">
              <a:buNone/>
            </a:pPr>
            <a:r>
              <a:rPr>
                <a:latin typeface="Courier"/>
              </a:rPr>
              <a:t>import csv</a:t>
            </a:r>
          </a:p>
          <a:p>
            <a:pPr lvl="0" indent="0" marL="0">
              <a:buNone/>
            </a:pPr>
            <a:r>
              <a:rPr/>
              <a:t>When passing in the file path, make sure to include the extension if it has one, you should be able to Tab Autocomplete the file name. If you can’t Tab autocomplete, that is a good indicator your file is not in the same location as your notebook. You can always type in the entire file path (it will look similar in formatting to the output of </a:t>
            </a:r>
            <a:r>
              <a:rPr b="1"/>
              <a:t>pwd</a:t>
            </a:r>
            <a:r>
              <a:rPr/>
              <a:t>.</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a:t>
            </a:r>
          </a:p>
          <a:p>
            <a:pPr lvl="0" indent="0">
              <a:buNone/>
            </a:pPr>
            <a:r>
              <a:rPr>
                <a:latin typeface="Courier"/>
              </a:rPr>
              <a:t>data</a:t>
            </a:r>
          </a:p>
          <a:p>
            <a:pPr lvl="0" indent="0">
              <a:buNone/>
            </a:pPr>
            <a:r>
              <a:rPr>
                <a:latin typeface="Courier"/>
              </a:rPr>
              <a:t>&lt;_io.TextIOWrapper name='example.csv' mode='r' encoding='cp1252'&gt;</a:t>
            </a:r>
          </a:p>
          <a:p>
            <a:pPr lvl="0" indent="0" marL="0">
              <a:spcBef>
                <a:spcPts val="3000"/>
              </a:spcBef>
              <a:buNone/>
            </a:pPr>
            <a:r>
              <a:rPr b="1"/>
              <a:t>Encoding</a:t>
            </a:r>
          </a:p>
          <a:p>
            <a:pPr lvl="0" indent="0" marL="0">
              <a:buNone/>
            </a:pPr>
            <a:r>
              <a:rPr/>
              <a:t>Often csv files may contain characters that you can’t interpret with standard python, this could be something like an **@** symbol, or even foreign characters. Let’s view an example of this sort of error (</a:t>
            </a:r>
            <a:r>
              <a:rPr>
                <a:hlinkClick r:id="rId2"/>
              </a:rPr>
              <a:t>its pretty common, so its important to go over</a:t>
            </a:r>
            <a:r>
              <a:rPr/>
              <a:t>).</a:t>
            </a:r>
          </a:p>
          <a:p>
            <a:pPr lvl="0" indent="0">
              <a:buNone/>
            </a:pPr>
            <a:r>
              <a:rPr>
                <a:latin typeface="Courier"/>
              </a:rPr>
              <a:t>csv_data </a:t>
            </a:r>
            <a:r>
              <a:rPr>
                <a:solidFill>
                  <a:srgbClr val="666666"/>
                </a:solidFill>
                <a:latin typeface="Courier"/>
              </a:rPr>
              <a:t>=</a:t>
            </a:r>
            <a:r>
              <a:rPr>
                <a:latin typeface="Courier"/>
              </a:rPr>
              <a:t> csv.reader(data)</a:t>
            </a:r>
          </a:p>
          <a:p>
            <a:pPr lvl="0" indent="0" marL="0">
              <a:buNone/>
            </a:pPr>
            <a:r>
              <a:rPr/>
              <a:t>Cast to a list will give an error, note the </a:t>
            </a:r>
            <a:r>
              <a:rPr b="1"/>
              <a:t>can’t decode</a:t>
            </a:r>
            <a:r>
              <a:rPr/>
              <a:t> line in the error, this is a giveaway that we have an encoding problem!</a:t>
            </a:r>
          </a:p>
          <a:p>
            <a:pPr lvl="0" indent="0">
              <a:buNone/>
            </a:pPr>
            <a:r>
              <a:rPr>
                <a:latin typeface="Courier"/>
              </a:rPr>
              <a:t>data_lines </a:t>
            </a:r>
            <a:r>
              <a:rPr>
                <a:solidFill>
                  <a:srgbClr val="666666"/>
                </a:solidFill>
                <a:latin typeface="Courier"/>
              </a:rPr>
              <a:t>=</a:t>
            </a:r>
            <a:r>
              <a:rPr>
                <a:latin typeface="Courier"/>
              </a:rPr>
              <a:t> list(csv_data)</a:t>
            </a:r>
          </a:p>
          <a:p>
            <a:pPr lvl="0" indent="0">
              <a:buNone/>
            </a:pPr>
            <a:r>
              <a:rPr>
                <a:latin typeface="Courier"/>
              </a:rPr>
              <a:t>---------------------------------------------------------------------------
UnicodeDecodeError                        Traceback (most recent call last)
Input In [5], in &lt;cell line: 1&gt;()
----&gt; 1 data_lines = list(csv_data)
File C:\Program Files\Python310\lib\encodings\cp1252.py:23, in IncrementalDecoder.decode(self, input, final)
     22 def decode(self, input, final=False):
---&gt; 23     return codecs.charmap_decode(input,self.errors,decoding_table)[0]
UnicodeDecodeError: 'charmap' codec can't decode byte 0x8d in position 1810: character maps to &lt;undefined&gt;</a:t>
            </a:r>
          </a:p>
          <a:p>
            <a:pPr lvl="0" indent="0" marL="0">
              <a:buNone/>
            </a:pPr>
            <a:r>
              <a:rPr/>
              <a:t>Let’s not try reading it with a “utf-8” encoding.</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,encoding</a:t>
            </a:r>
            <a:r>
              <a:rPr>
                <a:solidFill>
                  <a:srgbClr val="666666"/>
                </a:solidFill>
                <a:latin typeface="Courier"/>
              </a:rPr>
              <a:t>=</a:t>
            </a:r>
            <a:r>
              <a:rPr>
                <a:solidFill>
                  <a:srgbClr val="4070A0"/>
                </a:solidFill>
                <a:latin typeface="Courier"/>
              </a:rPr>
              <a:t>"utf-8"</a:t>
            </a:r>
            <a:r>
              <a:rPr>
                <a:latin typeface="Courier"/>
              </a:rPr>
              <a:t>)</a:t>
            </a:r>
            <a:br/>
            <a:r>
              <a:rPr>
                <a:latin typeface="Courier"/>
              </a:rPr>
              <a:t>csv_data </a:t>
            </a:r>
            <a:r>
              <a:rPr>
                <a:solidFill>
                  <a:srgbClr val="666666"/>
                </a:solidFill>
                <a:latin typeface="Courier"/>
              </a:rPr>
              <a:t>=</a:t>
            </a:r>
            <a:r>
              <a:rPr>
                <a:latin typeface="Courier"/>
              </a:rPr>
              <a:t> csv.reader(data)</a:t>
            </a:r>
            <a:br/>
            <a:r>
              <a:rPr>
                <a:latin typeface="Courier"/>
              </a:rPr>
              <a:t>data_lines </a:t>
            </a:r>
            <a:r>
              <a:rPr>
                <a:solidFill>
                  <a:srgbClr val="666666"/>
                </a:solidFill>
                <a:latin typeface="Courier"/>
              </a:rPr>
              <a:t>=</a:t>
            </a:r>
            <a:r>
              <a:rPr>
                <a:latin typeface="Courier"/>
              </a:rPr>
              <a:t> list(csv_data)</a:t>
            </a:r>
          </a:p>
          <a:p>
            <a:pPr lvl="0" indent="0">
              <a:buNone/>
            </a:pPr>
            <a:r>
              <a:rPr i="1">
                <a:solidFill>
                  <a:srgbClr val="60A0B0"/>
                </a:solidFill>
                <a:latin typeface="Courier"/>
              </a:rPr>
              <a:t># Looks like it worked!</a:t>
            </a:r>
            <a:br/>
            <a:r>
              <a:rPr>
                <a:latin typeface="Courier"/>
              </a:rPr>
              <a:t>data_lines[:</a:t>
            </a:r>
            <a:r>
              <a:rPr>
                <a:solidFill>
                  <a:srgbClr val="40A070"/>
                </a:solidFill>
                <a:latin typeface="Courier"/>
              </a:rPr>
              <a:t>3</a:t>
            </a:r>
            <a:r>
              <a:rPr>
                <a:latin typeface="Courier"/>
              </a:rPr>
              <a:t>]</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a:t>
            </a:r>
          </a:p>
          <a:p>
            <a:pPr lvl="0" indent="0" marL="0">
              <a:buNone/>
            </a:pPr>
            <a:r>
              <a:rPr/>
              <a:t>Note the first item in the list is the header line, this contains the information about what each column represents. Let’s format our printing just a bit:</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5</a:t>
            </a:r>
            <a:r>
              <a:rPr>
                <a:latin typeface="Courier"/>
              </a:rPr>
              <a:t>]:</a:t>
            </a:r>
            <a:br/>
            <a:r>
              <a:rPr>
                <a:latin typeface="Courier"/>
              </a:rPr>
              <a:t>    print(line)</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
['3', 'Nanni', 'Herity', 'nherity2@statcounter.com', 'Female', '145.151.178.98', 'Claver']
['4', 'Orazio', 'Frayling', 'ofrayling3@economist.com', 'Male', '25.199.143.143', 'Kungur']</a:t>
            </a:r>
          </a:p>
          <a:p>
            <a:pPr lvl="0" indent="0" marL="0">
              <a:buNone/>
            </a:pPr>
            <a:r>
              <a:rPr/>
              <a:t>Let’s imagine we wanted a list of all the emails. For demonstration, since there are 1000 items plus the header, we will only do a few rows.</a:t>
            </a:r>
          </a:p>
          <a:p>
            <a:pPr lvl="0" indent="0">
              <a:buNone/>
            </a:pPr>
            <a:r>
              <a:rPr>
                <a:latin typeface="Courier"/>
              </a:rPr>
              <a:t>len(data_lines)</a:t>
            </a:r>
          </a:p>
          <a:p>
            <a:pPr lvl="0" indent="0">
              <a:buNone/>
            </a:pPr>
            <a:r>
              <a:rPr>
                <a:latin typeface="Courier"/>
              </a:rPr>
              <a:t>1001</a:t>
            </a:r>
          </a:p>
          <a:p>
            <a:pPr lvl="0" indent="0">
              <a:buNone/>
            </a:pPr>
            <a:r>
              <a:rPr>
                <a:latin typeface="Courier"/>
              </a:rPr>
              <a:t>all_emails </a:t>
            </a:r>
            <a:r>
              <a:rPr>
                <a:solidFill>
                  <a:srgbClr val="666666"/>
                </a:solidFill>
                <a:latin typeface="Courier"/>
              </a:rPr>
              <a:t>=</a:t>
            </a:r>
            <a:r>
              <a:rPr>
                <a:latin typeface="Courier"/>
              </a:rPr>
              <a:t> []</a:t>
            </a: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all_emails.append(line[</a:t>
            </a:r>
            <a:r>
              <a:rPr>
                <a:solidFill>
                  <a:srgbClr val="40A070"/>
                </a:solidFill>
                <a:latin typeface="Courier"/>
              </a:rPr>
              <a:t>3</a:t>
            </a:r>
            <a:r>
              <a:rPr>
                <a:latin typeface="Courier"/>
              </a:rPr>
              <a:t>])</a:t>
            </a:r>
          </a:p>
          <a:p>
            <a:pPr lvl="0" indent="0">
              <a:buNone/>
            </a:pPr>
            <a:r>
              <a:rPr>
                <a:latin typeface="Courier"/>
              </a:rPr>
              <a:t>print(all_emails)</a:t>
            </a:r>
          </a:p>
          <a:p>
            <a:pPr lvl="0" indent="0">
              <a:buNone/>
            </a:pPr>
            <a:r>
              <a:rPr>
                <a:latin typeface="Courier"/>
              </a:rPr>
              <a:t>['jzaniolini0@simplemachines.org', 'fdrillingcourt1@umich.edu', 'nherity2@statcounter.com', 'ofrayling3@economist.com', 'jmurrison4@cbslocal.com', 'lgamet5@list-manage.com', 'dhowatt6@amazon.com', 'kherion7@amazon.com', 'chedworth8@china.com.cn', 'hgasquoine9@google.ru', 'ftarra@shareasale.com', 'abathb@umn.edu', 'lchastangc@goo.gl', 'cceried@yale.edu']</a:t>
            </a:r>
          </a:p>
          <a:p>
            <a:pPr lvl="0" indent="0" marL="0">
              <a:buNone/>
            </a:pPr>
            <a:r>
              <a:rPr/>
              <a:t>What if we wanted a list of full names?</a:t>
            </a:r>
          </a:p>
          <a:p>
            <a:pPr lvl="0" indent="0">
              <a:buNone/>
            </a:pPr>
            <a:r>
              <a:rPr>
                <a:latin typeface="Courier"/>
              </a:rPr>
              <a:t>full_names </a:t>
            </a:r>
            <a:r>
              <a:rPr>
                <a:solidFill>
                  <a:srgbClr val="666666"/>
                </a:solidFill>
                <a:latin typeface="Courier"/>
              </a:rPr>
              <a:t>=</a:t>
            </a:r>
            <a:r>
              <a:rPr>
                <a:latin typeface="Courier"/>
              </a:rPr>
              <a:t> []</a:t>
            </a:r>
            <a:b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full_names.append(line[</a:t>
            </a:r>
            <a:r>
              <a:rPr>
                <a:solidFill>
                  <a:srgbClr val="40A070"/>
                </a:solidFill>
                <a:latin typeface="Courier"/>
              </a:rPr>
              <a:t>1</a:t>
            </a:r>
            <a:r>
              <a:rPr>
                <a:latin typeface="Courier"/>
              </a:rPr>
              <a:t>]</a:t>
            </a:r>
            <a:r>
              <a:rPr>
                <a:solidFill>
                  <a:srgbClr val="666666"/>
                </a:solidFill>
                <a:latin typeface="Courier"/>
              </a:rPr>
              <a:t>+</a:t>
            </a:r>
            <a:r>
              <a:rPr>
                <a:solidFill>
                  <a:srgbClr val="4070A0"/>
                </a:solidFill>
                <a:latin typeface="Courier"/>
              </a:rPr>
              <a:t>' '</a:t>
            </a:r>
            <a:r>
              <a:rPr>
                <a:solidFill>
                  <a:srgbClr val="666666"/>
                </a:solidFill>
                <a:latin typeface="Courier"/>
              </a:rPr>
              <a:t>+</a:t>
            </a:r>
            <a:r>
              <a:rPr>
                <a:latin typeface="Courier"/>
              </a:rPr>
              <a:t>line[</a:t>
            </a:r>
            <a:r>
              <a:rPr>
                <a:solidFill>
                  <a:srgbClr val="40A070"/>
                </a:solidFill>
                <a:latin typeface="Courier"/>
              </a:rPr>
              <a:t>2</a:t>
            </a:r>
            <a:r>
              <a:rPr>
                <a:latin typeface="Courier"/>
              </a:rPr>
              <a:t>])</a:t>
            </a:r>
          </a:p>
          <a:p>
            <a:pPr lvl="0" indent="0">
              <a:buNone/>
            </a:pPr>
            <a:r>
              <a:rPr>
                <a:latin typeface="Courier"/>
              </a:rPr>
              <a:t>full_names</a:t>
            </a:r>
          </a:p>
          <a:p>
            <a:pPr lvl="0" indent="0">
              <a:buNone/>
            </a:pPr>
            <a:r>
              <a:rPr>
                <a:latin typeface="Courier"/>
              </a:rPr>
              <a:t>['Joseph Zaniolini',
 'Freida Drillingcourt',
 'Nanni Herity',
 'Orazio Frayling',
 'Julianne Murrison',
 'Lucy Gamet',
 'Dyana Howatt',
 'Kassey Herion',
 'Chrissy Hedworth',
 'Hyatt Gasquoine',
 'Felicdad Tarr',
 'Andrew Bath',
 'Lucais Chastang',
 'Car Cerie']</a:t>
            </a:r>
          </a:p>
          <a:p>
            <a:pPr lvl="0" indent="0" marL="0">
              <a:spcBef>
                <a:spcPts val="3000"/>
              </a:spcBef>
              <a:buNone/>
            </a:pPr>
            <a:r>
              <a:rPr b="1"/>
              <a:t>Writing to CSV Files</a:t>
            </a:r>
          </a:p>
          <a:p>
            <a:pPr lvl="0" indent="0" marL="0">
              <a:buNone/>
            </a:pPr>
            <a:r>
              <a:rPr/>
              <a:t>We can also write csv files, either new ones or add on to existing ones.</a:t>
            </a:r>
          </a:p>
          <a:p>
            <a:pPr lvl="0" indent="0" marL="0">
              <a:spcBef>
                <a:spcPts val="3000"/>
              </a:spcBef>
              <a:buNone/>
            </a:pPr>
            <a:r>
              <a:rPr b="1"/>
              <a:t>New File</a:t>
            </a:r>
          </a:p>
          <a:p>
            <a:pPr lvl="0" indent="0" marL="0">
              <a:buNone/>
            </a:pPr>
            <a:r>
              <a:rPr b="1"/>
              <a:t>This will also overwrite any exisiting file with the same name, so be careful with this!</a:t>
            </a:r>
          </a:p>
          <a:p>
            <a:pPr lvl="0" indent="0">
              <a:buNone/>
            </a:pPr>
            <a:r>
              <a:rPr i="1">
                <a:solidFill>
                  <a:srgbClr val="60A0B0"/>
                </a:solidFill>
                <a:latin typeface="Courier"/>
              </a:rPr>
              <a:t># newline controls how universal newlines works (it only applies to text</a:t>
            </a:r>
            <a:br/>
            <a:r>
              <a:rPr i="1">
                <a:solidFill>
                  <a:srgbClr val="60A0B0"/>
                </a:solidFill>
                <a:latin typeface="Courier"/>
              </a:rPr>
              <a:t># mode). It can be None, '', '\n', '\r', and '\r\n'. </a:t>
            </a:r>
            <a:br/>
            <a:r>
              <a:rPr>
                <a:latin typeface="Courier"/>
              </a:rPr>
              <a:t>file_to_output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'w'</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csv.writer(file_to_output,delimiter</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csv_writer.writerow([</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a:latin typeface="Courier"/>
              </a:rPr>
              <a:t>7</a:t>
            </a:r>
          </a:p>
          <a:p>
            <a:pPr lvl="0" indent="0">
              <a:buNone/>
            </a:pPr>
            <a:r>
              <a:rPr>
                <a:latin typeface="Courier"/>
              </a:rPr>
              <a:t>csv_writer.writerows([[</a:t>
            </a:r>
            <a:r>
              <a:rPr>
                <a:solidFill>
                  <a:srgbClr val="4070A0"/>
                </a:solidFill>
                <a:latin typeface="Courier"/>
              </a:rPr>
              <a:t>'1'</a:t>
            </a:r>
            <a:r>
              <a:rPr>
                <a:latin typeface="Courier"/>
              </a:rPr>
              <a:t>,</a:t>
            </a:r>
            <a:r>
              <a:rPr>
                <a:solidFill>
                  <a:srgbClr val="4070A0"/>
                </a:solidFill>
                <a:latin typeface="Courier"/>
              </a:rPr>
              <a:t>'2'</a:t>
            </a:r>
            <a:r>
              <a:rPr>
                <a:latin typeface="Courier"/>
              </a:rPr>
              <a:t>,</a:t>
            </a:r>
            <a:r>
              <a:rPr>
                <a:solidFill>
                  <a:srgbClr val="4070A0"/>
                </a:solidFill>
                <a:latin typeface="Courier"/>
              </a:rPr>
              <a:t>'3'</a:t>
            </a:r>
            <a:r>
              <a:rPr>
                <a:latin typeface="Courier"/>
              </a:rPr>
              <a:t>],[</a:t>
            </a:r>
            <a:r>
              <a:rPr>
                <a:solidFill>
                  <a:srgbClr val="4070A0"/>
                </a:solidFill>
                <a:latin typeface="Courier"/>
              </a:rPr>
              <a:t>'4'</a:t>
            </a:r>
            <a:r>
              <a:rPr>
                <a:latin typeface="Courier"/>
              </a:rPr>
              <a:t>,</a:t>
            </a:r>
            <a:r>
              <a:rPr>
                <a:solidFill>
                  <a:srgbClr val="4070A0"/>
                </a:solidFill>
                <a:latin typeface="Courier"/>
              </a:rPr>
              <a:t>'5'</a:t>
            </a:r>
            <a:r>
              <a:rPr>
                <a:latin typeface="Courier"/>
              </a:rPr>
              <a:t>,</a:t>
            </a:r>
            <a:r>
              <a:rPr>
                <a:solidFill>
                  <a:srgbClr val="4070A0"/>
                </a:solidFill>
                <a:latin typeface="Courier"/>
              </a:rPr>
              <a:t>'6'</a:t>
            </a:r>
            <a:r>
              <a:rPr>
                <a:latin typeface="Courier"/>
              </a:rPr>
              <a:t>]])</a:t>
            </a:r>
          </a:p>
          <a:p>
            <a:pPr lvl="0" indent="0">
              <a:buNone/>
            </a:pPr>
            <a:r>
              <a:rPr>
                <a:latin typeface="Courier"/>
              </a:rPr>
              <a:t>file_to_output.close()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Existing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'a'</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a:t>
            </a:r>
          </a:p>
          <a:p>
            <a:pPr lvl="0" indent="0">
              <a:buNone/>
            </a:pPr>
            <a:r>
              <a:rPr>
                <a:latin typeface="Courier"/>
              </a:rPr>
              <a:t>csv_writer.writerow([</a:t>
            </a:r>
            <a:r>
              <a:rPr>
                <a:solidFill>
                  <a:srgbClr val="4070A0"/>
                </a:solidFill>
                <a:latin typeface="Courier"/>
              </a:rPr>
              <a:t>'new'</a:t>
            </a:r>
            <a:r>
              <a:rPr>
                <a:latin typeface="Courier"/>
              </a:rPr>
              <a:t>,</a:t>
            </a:r>
            <a:r>
              <a:rPr>
                <a:solidFill>
                  <a:srgbClr val="4070A0"/>
                </a:solidFill>
                <a:latin typeface="Courier"/>
              </a:rPr>
              <a:t>'new'</a:t>
            </a:r>
            <a:r>
              <a:rPr>
                <a:latin typeface="Courier"/>
              </a:rPr>
              <a:t>,</a:t>
            </a:r>
            <a:r>
              <a:rPr>
                <a:solidFill>
                  <a:srgbClr val="4070A0"/>
                </a:solidFill>
                <a:latin typeface="Courier"/>
              </a:rPr>
              <a:t>'new'</a:t>
            </a:r>
            <a:r>
              <a:rPr>
                <a:latin typeface="Courier"/>
              </a:rPr>
              <a:t>])</a:t>
            </a:r>
          </a:p>
          <a:p>
            <a:pPr lvl="0" indent="0">
              <a:buNone/>
            </a:pPr>
            <a:r>
              <a:rPr>
                <a:latin typeface="Courier"/>
              </a:rPr>
              <a:t>13</a:t>
            </a:r>
          </a:p>
          <a:p>
            <a:pPr lvl="0" indent="0">
              <a:buNone/>
            </a:pPr>
            <a:r>
              <a:rPr>
                <a:latin typeface="Courier"/>
              </a:rPr>
              <a:t>f.close()</a:t>
            </a:r>
          </a:p>
          <a:p>
            <a:pPr lvl="0" indent="0" marL="0">
              <a:buNone/>
            </a:pPr>
            <a:r>
              <a:rPr/>
              <a:t>That is all for the basics! If you believe you will be working with CSV files often, you may want to check out the powerful </a:t>
            </a:r>
            <a:r>
              <a:rPr>
                <a:hlinkClick r:id="rId2"/>
              </a:rPr>
              <a:t>pandas library</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2022-04-22T22:39:15Z</dcterms:created>
  <dcterms:modified xsi:type="dcterms:W3CDTF">2022-04-22T22:39:15Z</dcterms:modified>
</cp:coreProperties>
</file>

<file path=docProps/custom.xml><?xml version="1.0" encoding="utf-8"?>
<Properties xmlns="http://schemas.openxmlformats.org/officeDocument/2006/custom-properties" xmlns:vt="http://schemas.openxmlformats.org/officeDocument/2006/docPropsVTypes"/>
</file>