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4" Type="http://schemas.openxmlformats.org/officeDocument/2006/relationships/viewProps" Target="viewProps.xml"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Request_for_Comments" TargetMode="External" /><Relationship Id="rId3" Type="http://schemas.openxmlformats.org/officeDocument/2006/relationships/hyperlink" Target="https://www.python.org/dev/peps/" TargetMode="External" /><Relationship Id="rId4" Type="http://schemas.openxmlformats.org/officeDocument/2006/relationships/hyperlink" Target="https://en.wikipedia.org/wiki/Simple_Mail_Transfer_Protocol" TargetMode="External" /><Relationship Id="rId5" Type="http://schemas.openxmlformats.org/officeDocument/2006/relationships/hyperlink" Target="https://tools.ietf.org/html/rfc821" TargetMode="External" /><Relationship Id="rId6" Type="http://schemas.openxmlformats.org/officeDocument/2006/relationships/hyperlink" Target="https://tools.ietf.org/html/rfc5321" TargetMode="External" /><Relationship Id="rId7" Type="http://schemas.openxmlformats.org/officeDocument/2006/relationships/hyperlink" Target="https://en.wikipedia.org/wiki/Internet_Message_Access_Protocol" TargetMode="External" /><Relationship Id="rId8" Type="http://schemas.openxmlformats.org/officeDocument/2006/relationships/hyperlink" Target="https://tools.ietf.org/html/rfc3501" TargetMode="External" /><Relationship Id="rId9" Type="http://schemas.openxmlformats.org/officeDocument/2006/relationships/hyperlink" Target="https://en.wikipedia.org/wiki/Post_Office_Protocol" TargetMode="External" /><Relationship Id="rId10" Type="http://schemas.openxmlformats.org/officeDocument/2006/relationships/hyperlink" Target="https://tools.ietf.org/html/rfc918" TargetMode="External" /><Relationship Id="rId11" Type="http://schemas.openxmlformats.org/officeDocument/2006/relationships/hyperlink" Target="https://tools.ietf.org/html/rfc1081" TargetMode="External" /><Relationship Id="rId12" Type="http://schemas.openxmlformats.org/officeDocument/2006/relationships/hyperlink" Target="https://en.wikipedia.org/wiki/Internet_protocol_suite" TargetMode="External" /><Relationship Id="rId13" Type="http://schemas.openxmlformats.org/officeDocument/2006/relationships/hyperlink" Target="https://en.wikipedia.org/wiki/Transport_Layer_Security" TargetMode="External" /><Relationship Id="rId14" Type="http://schemas.openxmlformats.org/officeDocument/2006/relationships/hyperlink" Target="https://myaccount.google.com/u/0/security?hl=en"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Praktijk Emails beheren:</a:t>
            </a:r>
          </a:p>
        </p:txBody>
      </p:sp>
      <p:sp>
        <p:nvSpPr>
          <p:cNvPr id="3" name="Content Placeholder 2"/>
          <p:cNvSpPr>
            <a:spLocks noGrp="1"/>
          </p:cNvSpPr>
          <p:nvPr>
            <p:ph idx="1"/>
          </p:nvPr>
        </p:nvSpPr>
        <p:spPr/>
        <p:txBody>
          <a:bodyPr/>
          <a:lstStyle/>
          <a:p>
            <a:pPr lvl="0" indent="0" marL="0">
              <a:buNone/>
            </a:pPr>
            <a:r>
              <a:rPr/>
              <a:t>This post aims to someone that is starting with Python but also can be useful to knowledgeable users who haven’t worked with email before. The version of Python used to make this post was 3.6.x.</a:t>
            </a:r>
          </a:p>
          <a:p>
            <a:pPr lvl="0" indent="0" marL="0">
              <a:spcBef>
                <a:spcPts val="3000"/>
              </a:spcBef>
              <a:buNone/>
            </a:pPr>
            <a:r>
              <a:rPr b="1"/>
              <a:t>The email Protocols</a:t>
            </a:r>
          </a:p>
          <a:p>
            <a:pPr lvl="0" indent="0" marL="0">
              <a:buNone/>
            </a:pPr>
            <a:r>
              <a:rPr/>
              <a:t>Email systems are robust because they rely upon well-established protocols used by all email platforms across the internet. These protocols are defined and published by documents called </a:t>
            </a:r>
            <a:r>
              <a:rPr>
                <a:hlinkClick r:id="rId2"/>
              </a:rPr>
              <a:t>RFC</a:t>
            </a:r>
            <a:r>
              <a:rPr/>
              <a:t> that stands for Request for Comments and resemble the </a:t>
            </a:r>
            <a:r>
              <a:rPr>
                <a:hlinkClick r:id="rId3"/>
              </a:rPr>
              <a:t>PEPs</a:t>
            </a:r>
            <a:r>
              <a:rPr/>
              <a:t> from Python, but for protocols and patterns that define the operation of communication systems through the internet.</a:t>
            </a:r>
          </a:p>
          <a:p>
            <a:pPr lvl="0" indent="0" marL="0">
              <a:buNone/>
            </a:pPr>
            <a:r>
              <a:rPr/>
              <a:t>To send emails, we use the </a:t>
            </a:r>
            <a:r>
              <a:rPr>
                <a:hlinkClick r:id="rId4"/>
              </a:rPr>
              <a:t>SMTP</a:t>
            </a:r>
            <a:r>
              <a:rPr/>
              <a:t> protocol (RFCs </a:t>
            </a:r>
            <a:r>
              <a:rPr>
                <a:hlinkClick r:id="rId5"/>
              </a:rPr>
              <a:t>821</a:t>
            </a:r>
            <a:r>
              <a:rPr/>
              <a:t> e </a:t>
            </a:r>
            <a:r>
              <a:rPr>
                <a:hlinkClick r:id="rId6"/>
              </a:rPr>
              <a:t>5321</a:t>
            </a:r>
            <a:r>
              <a:rPr/>
              <a:t>), and to receive them, we use </a:t>
            </a:r>
            <a:r>
              <a:rPr>
                <a:hlinkClick r:id="rId7"/>
              </a:rPr>
              <a:t>IMAP</a:t>
            </a:r>
            <a:r>
              <a:rPr/>
              <a:t> (RFC </a:t>
            </a:r>
            <a:r>
              <a:rPr>
                <a:hlinkClick r:id="rId8"/>
              </a:rPr>
              <a:t>3501</a:t>
            </a:r>
            <a:r>
              <a:rPr/>
              <a:t>) or </a:t>
            </a:r>
            <a:r>
              <a:rPr>
                <a:hlinkClick r:id="rId9"/>
              </a:rPr>
              <a:t>POP</a:t>
            </a:r>
            <a:r>
              <a:rPr/>
              <a:t> (RFCs </a:t>
            </a:r>
            <a:r>
              <a:rPr>
                <a:hlinkClick r:id="rId10"/>
              </a:rPr>
              <a:t>918</a:t>
            </a:r>
            <a:r>
              <a:rPr/>
              <a:t> e </a:t>
            </a:r>
            <a:r>
              <a:rPr>
                <a:hlinkClick r:id="rId11"/>
              </a:rPr>
              <a:t>1081</a:t>
            </a:r>
            <a:r>
              <a:rPr/>
              <a:t>) protocols.</a:t>
            </a:r>
          </a:p>
          <a:p>
            <a:pPr lvl="0" indent="0" marL="0">
              <a:spcBef>
                <a:spcPts val="3000"/>
              </a:spcBef>
              <a:buNone/>
            </a:pPr>
            <a:r>
              <a:rPr b="1"/>
              <a:t>Sending emails</a:t>
            </a:r>
          </a:p>
          <a:p>
            <a:pPr lvl="0" indent="0" marL="0">
              <a:buNone/>
            </a:pPr>
            <a:r>
              <a:rPr/>
              <a:t>Simple Mail Transfer Protocol or </a:t>
            </a:r>
            <a:r>
              <a:rPr b="1"/>
              <a:t>SMTP</a:t>
            </a:r>
            <a:r>
              <a:rPr/>
              <a:t> is a protocol from the application layer used to send emails. It operates over </a:t>
            </a:r>
            <a:r>
              <a:rPr>
                <a:hlinkClick r:id="rId12"/>
              </a:rPr>
              <a:t>TCP/IP</a:t>
            </a:r>
            <a:r>
              <a:rPr/>
              <a:t>, and your communication is often made using the port 25 or 587 for unencrypted connections and 465 for </a:t>
            </a:r>
            <a:r>
              <a:rPr>
                <a:hlinkClick r:id="rId13"/>
              </a:rPr>
              <a:t>TLS/SSL</a:t>
            </a:r>
            <a:r>
              <a:rPr/>
              <a:t> encrypted connections.</a:t>
            </a:r>
          </a:p>
          <a:p>
            <a:pPr lvl="0" indent="0" marL="0">
              <a:buNone/>
            </a:pPr>
            <a:r>
              <a:rPr/>
              <a:t>Python comes with batteries included, so we don’t need to install any external package to deal with </a:t>
            </a:r>
            <a:r>
              <a:rPr b="1"/>
              <a:t>SMTP</a:t>
            </a:r>
            <a:r>
              <a:rPr/>
              <a:t>. We use a library called </a:t>
            </a:r>
            <a:r>
              <a:rPr>
                <a:latin typeface="Courier"/>
              </a:rPr>
              <a:t>smtplib</a:t>
            </a:r>
            <a:r>
              <a:rPr/>
              <a:t>:</a:t>
            </a:r>
          </a:p>
          <a:p>
            <a:pPr lvl="0" indent="0" marL="0">
              <a:buNone/>
            </a:pPr>
            <a:r>
              <a:rPr/>
              <a:t>import smtplib from email.mime.text import MIMEText</a:t>
            </a:r>
          </a:p>
          <a:p>
            <a:pPr lvl="0" indent="0" marL="1270000">
              <a:buNone/>
            </a:pPr>
            <a:r>
              <a:rPr sz="2000"/>
              <a:t>connect with Google’s servers smtp_ssl_host = ‘smtp.gmail.com’ smtp_ssl_port = 465</a:t>
            </a:r>
          </a:p>
          <a:p>
            <a:pPr lvl="0" indent="0" marL="1270000">
              <a:buNone/>
            </a:pPr>
            <a:r>
              <a:rPr sz="2000"/>
              <a:t>use username or email to log in</a:t>
            </a:r>
          </a:p>
          <a:p>
            <a:pPr lvl="0" indent="0" marL="0">
              <a:buNone/>
            </a:pPr>
            <a:r>
              <a:rPr/>
              <a:t>username = ‘origin@gmail.com’ password = ‘password’</a:t>
            </a:r>
          </a:p>
          <a:p>
            <a:pPr lvl="0" indent="0" marL="0">
              <a:buNone/>
            </a:pPr>
            <a:r>
              <a:rPr/>
              <a:t>from_addr = ‘origin@gmail.com’ to_addrs = [‘destiny@gmail.com’]</a:t>
            </a:r>
          </a:p>
          <a:p>
            <a:pPr lvl="0" indent="0" marL="1270000">
              <a:buNone/>
            </a:pPr>
            <a:r>
              <a:rPr sz="2000"/>
              <a:t>the email lib has a lot of templates for different message formats, on our case we will use MIMEText to send only text</a:t>
            </a:r>
          </a:p>
          <a:p>
            <a:pPr lvl="0" indent="0" marL="0">
              <a:buNone/>
            </a:pPr>
            <a:r>
              <a:rPr/>
              <a:t>message = MIMEText(‘Hello World’) message[‘subject’] = ‘Hello’ message[‘from’] = from_addr message[‘to’] = ‘,’.join(to_addrs)</a:t>
            </a:r>
          </a:p>
          <a:p>
            <a:pPr lvl="0" indent="0" marL="1270000">
              <a:buNone/>
            </a:pPr>
            <a:r>
              <a:rPr sz="2000"/>
              <a:t>we’ll connect using SSL</a:t>
            </a:r>
          </a:p>
          <a:p>
            <a:pPr lvl="0" indent="0" marL="0">
              <a:buNone/>
            </a:pPr>
            <a:r>
              <a:rPr/>
              <a:t>server = smtplib.SMTP_SSL(smtp_ssl_host, smtp_ssl_port)</a:t>
            </a:r>
          </a:p>
          <a:p>
            <a:pPr lvl="0" indent="0" marL="1270000">
              <a:buNone/>
            </a:pPr>
            <a:r>
              <a:rPr sz="2000"/>
              <a:t>to interact with the server, first we log in and then we send the message</a:t>
            </a:r>
          </a:p>
          <a:p>
            <a:pPr lvl="0" indent="0" marL="0">
              <a:buNone/>
            </a:pPr>
            <a:r>
              <a:rPr/>
              <a:t>server.login(username, password) server.sendmail(from_addr, to_addrs, message.as_string()) server.quit()</a:t>
            </a:r>
          </a:p>
          <a:p>
            <a:pPr lvl="0" indent="0" marL="0">
              <a:buNone/>
            </a:pPr>
            <a:r>
              <a:rPr/>
              <a:t>In case you have problems to connect at Google, you need to enable the “Less secure app access”.</a:t>
            </a:r>
          </a:p>
          <a:p>
            <a:pPr lvl="0" indent="0" marL="0">
              <a:buNone/>
            </a:pPr>
            <a:r>
              <a:rPr/>
              <a:t>Google blocks access from apps that it judges as not following its security standards, the problem is they don’t have a clear explanation of what these standards are, besides that it’s not a trivial task for whom is starting and doing the first test to struggle with that.</a:t>
            </a:r>
          </a:p>
          <a:p>
            <a:pPr lvl="0" indent="0" marL="0">
              <a:buNone/>
            </a:pPr>
            <a:r>
              <a:rPr/>
              <a:t>That said if you are facing this issue, you can enable access to make your tests by accessing </a:t>
            </a:r>
            <a:r>
              <a:rPr>
                <a:hlinkClick r:id="rId14"/>
              </a:rPr>
              <a:t>https://myaccount.google.com/u/0/security?hl=en</a:t>
            </a:r>
          </a:p>
          <a:p>
            <a:pPr lvl="0" indent="0" marL="0">
              <a:buNone/>
            </a:pPr>
            <a:r>
              <a:rPr/>
              <a:t>Now we can use Google as our </a:t>
            </a:r>
            <a:r>
              <a:rPr b="1"/>
              <a:t>gateway</a:t>
            </a:r>
            <a:r>
              <a:rPr/>
              <a:t> to send the messages, but keep in mind that even with Google as your </a:t>
            </a:r>
            <a:r>
              <a:rPr b="1"/>
              <a:t>gateway</a:t>
            </a:r>
            <a:r>
              <a:rPr/>
              <a:t> there is a policy of email sending, so be careful with </a:t>
            </a:r>
            <a:r>
              <a:rPr b="1"/>
              <a:t>SPAMS</a:t>
            </a:r>
            <a:r>
              <a:rPr/>
              <a:t>.</a:t>
            </a:r>
          </a:p>
          <a:p>
            <a:pPr lvl="0" indent="0" marL="0">
              <a:spcBef>
                <a:spcPts val="3000"/>
              </a:spcBef>
              <a:buNone/>
            </a:pPr>
            <a:r>
              <a:rPr b="1"/>
              <a:t>Receiving emails</a:t>
            </a:r>
          </a:p>
          <a:p>
            <a:pPr lvl="0" indent="0" marL="0">
              <a:buNone/>
            </a:pPr>
            <a:r>
              <a:rPr/>
              <a:t>The </a:t>
            </a:r>
            <a:r>
              <a:rPr b="1"/>
              <a:t>IMAP</a:t>
            </a:r>
            <a:r>
              <a:rPr/>
              <a:t> Internet Message Access Protocol is used to receive emails, and as on </a:t>
            </a:r>
            <a:r>
              <a:rPr b="1"/>
              <a:t>SMTP</a:t>
            </a:r>
            <a:r>
              <a:rPr/>
              <a:t> it operates at the application layer over </a:t>
            </a:r>
            <a:r>
              <a:rPr b="1"/>
              <a:t>TCP/IP</a:t>
            </a:r>
            <a:r>
              <a:rPr/>
              <a:t>. The port used for its connections is 143 for unencrypted and 993 for encrypted.</a:t>
            </a:r>
          </a:p>
          <a:p>
            <a:pPr lvl="0" indent="0" marL="0">
              <a:buNone/>
            </a:pPr>
            <a:r>
              <a:rPr/>
              <a:t>Another protocol that works for this task is </a:t>
            </a:r>
            <a:r>
              <a:rPr b="1"/>
              <a:t>POP</a:t>
            </a:r>
            <a:r>
              <a:rPr/>
              <a:t> Post Office Protocol, but </a:t>
            </a:r>
            <a:r>
              <a:rPr b="1"/>
              <a:t>IMAP</a:t>
            </a:r>
            <a:r>
              <a:rPr/>
              <a:t> is better due to its synchronization between the client and the server and also the ability to access more than the email inbox.</a:t>
            </a:r>
          </a:p>
          <a:p>
            <a:pPr lvl="0" indent="0" marL="0">
              <a:buNone/>
            </a:pPr>
            <a:r>
              <a:rPr/>
              <a:t>The process of receiving emails is more complicated than sending because you also have to search for the message and decode it:</a:t>
            </a:r>
          </a:p>
          <a:p>
            <a:pPr lvl="0" indent="0">
              <a:buNone/>
            </a:pPr>
            <a:r>
              <a:rPr>
                <a:latin typeface="Courier"/>
              </a:rPr>
              <a:t>import email</a:t>
            </a:r>
            <a:br/>
            <a:r>
              <a:rPr>
                <a:latin typeface="Courier"/>
              </a:rPr>
              <a:t>import imaplib</a:t>
            </a:r>
            <a:br/>
            <a:br/>
            <a:r>
              <a:rPr>
                <a:latin typeface="Courier"/>
              </a:rPr>
              <a:t>EMAIL </a:t>
            </a:r>
            <a:r>
              <a:rPr>
                <a:solidFill>
                  <a:srgbClr val="666666"/>
                </a:solidFill>
                <a:latin typeface="Courier"/>
              </a:rPr>
              <a:t>=</a:t>
            </a:r>
            <a:r>
              <a:rPr>
                <a:latin typeface="Courier"/>
              </a:rPr>
              <a:t> </a:t>
            </a:r>
            <a:r>
              <a:rPr>
                <a:solidFill>
                  <a:srgbClr val="4070A0"/>
                </a:solidFill>
                <a:latin typeface="Courier"/>
              </a:rPr>
              <a:t>'mymail@mail.com'</a:t>
            </a:r>
            <a:br/>
            <a:r>
              <a:rPr>
                <a:latin typeface="Courier"/>
              </a:rPr>
              <a:t>PASSWORD </a:t>
            </a:r>
            <a:r>
              <a:rPr>
                <a:solidFill>
                  <a:srgbClr val="666666"/>
                </a:solidFill>
                <a:latin typeface="Courier"/>
              </a:rPr>
              <a:t>=</a:t>
            </a:r>
            <a:r>
              <a:rPr>
                <a:latin typeface="Courier"/>
              </a:rPr>
              <a:t> </a:t>
            </a:r>
            <a:r>
              <a:rPr>
                <a:solidFill>
                  <a:srgbClr val="4070A0"/>
                </a:solidFill>
                <a:latin typeface="Courier"/>
              </a:rPr>
              <a:t>'password'</a:t>
            </a:r>
            <a:br/>
            <a:r>
              <a:rPr>
                <a:latin typeface="Courier"/>
              </a:rPr>
              <a:t>SERVER </a:t>
            </a:r>
            <a:r>
              <a:rPr>
                <a:solidFill>
                  <a:srgbClr val="666666"/>
                </a:solidFill>
                <a:latin typeface="Courier"/>
              </a:rPr>
              <a:t>=</a:t>
            </a:r>
            <a:r>
              <a:rPr>
                <a:latin typeface="Courier"/>
              </a:rPr>
              <a:t> </a:t>
            </a:r>
            <a:r>
              <a:rPr>
                <a:solidFill>
                  <a:srgbClr val="4070A0"/>
                </a:solidFill>
                <a:latin typeface="Courier"/>
              </a:rPr>
              <a:t>'imap.gmail.com'</a:t>
            </a:r>
            <a:br/>
            <a:br/>
            <a:r>
              <a:rPr i="1">
                <a:solidFill>
                  <a:srgbClr val="60A0B0"/>
                </a:solidFill>
                <a:latin typeface="Courier"/>
              </a:rPr>
              <a:t># connect to the server and go to its inbox</a:t>
            </a:r>
            <a:br/>
            <a:r>
              <a:rPr>
                <a:latin typeface="Courier"/>
              </a:rPr>
              <a:t>mail </a:t>
            </a:r>
            <a:r>
              <a:rPr>
                <a:solidFill>
                  <a:srgbClr val="666666"/>
                </a:solidFill>
                <a:latin typeface="Courier"/>
              </a:rPr>
              <a:t>=</a:t>
            </a:r>
            <a:r>
              <a:rPr>
                <a:latin typeface="Courier"/>
              </a:rPr>
              <a:t> imaplib.IMAP4_SSL(SERVER)</a:t>
            </a:r>
            <a:br/>
            <a:r>
              <a:rPr>
                <a:latin typeface="Courier"/>
              </a:rPr>
              <a:t>mail.login(EMAIL, PASSWORD)</a:t>
            </a:r>
            <a:br/>
            <a:r>
              <a:rPr i="1">
                <a:solidFill>
                  <a:srgbClr val="60A0B0"/>
                </a:solidFill>
                <a:latin typeface="Courier"/>
              </a:rPr>
              <a:t># we choose the inbox but you can select others</a:t>
            </a:r>
            <a:br/>
            <a:r>
              <a:rPr>
                <a:latin typeface="Courier"/>
              </a:rPr>
              <a:t>mail.select(</a:t>
            </a:r>
            <a:r>
              <a:rPr>
                <a:solidFill>
                  <a:srgbClr val="4070A0"/>
                </a:solidFill>
                <a:latin typeface="Courier"/>
              </a:rPr>
              <a:t>'inbox'</a:t>
            </a:r>
            <a:r>
              <a:rPr>
                <a:latin typeface="Courier"/>
              </a:rPr>
              <a:t>)</a:t>
            </a:r>
            <a:br/>
            <a:br/>
            <a:r>
              <a:rPr i="1">
                <a:solidFill>
                  <a:srgbClr val="60A0B0"/>
                </a:solidFill>
                <a:latin typeface="Courier"/>
              </a:rPr>
              <a:t># we'll search using the ALL criteria to retrieve</a:t>
            </a:r>
            <a:br/>
            <a:r>
              <a:rPr i="1">
                <a:solidFill>
                  <a:srgbClr val="60A0B0"/>
                </a:solidFill>
                <a:latin typeface="Courier"/>
              </a:rPr>
              <a:t># every message inside the inbox</a:t>
            </a:r>
            <a:br/>
            <a:r>
              <a:rPr i="1">
                <a:solidFill>
                  <a:srgbClr val="60A0B0"/>
                </a:solidFill>
                <a:latin typeface="Courier"/>
              </a:rPr>
              <a:t># it will return with its status and a list of ids</a:t>
            </a:r>
            <a:br/>
            <a:r>
              <a:rPr>
                <a:latin typeface="Courier"/>
              </a:rPr>
              <a:t>status, data </a:t>
            </a:r>
            <a:r>
              <a:rPr>
                <a:solidFill>
                  <a:srgbClr val="666666"/>
                </a:solidFill>
                <a:latin typeface="Courier"/>
              </a:rPr>
              <a:t>=</a:t>
            </a:r>
            <a:r>
              <a:rPr>
                <a:latin typeface="Courier"/>
              </a:rPr>
              <a:t> mail.search(</a:t>
            </a:r>
            <a:r>
              <a:rPr>
                <a:solidFill>
                  <a:srgbClr val="19177C"/>
                </a:solidFill>
                <a:latin typeface="Courier"/>
              </a:rPr>
              <a:t>None</a:t>
            </a:r>
            <a:r>
              <a:rPr>
                <a:latin typeface="Courier"/>
              </a:rPr>
              <a:t>, </a:t>
            </a:r>
            <a:r>
              <a:rPr>
                <a:solidFill>
                  <a:srgbClr val="4070A0"/>
                </a:solidFill>
                <a:latin typeface="Courier"/>
              </a:rPr>
              <a:t>'ALL'</a:t>
            </a:r>
            <a:r>
              <a:rPr>
                <a:latin typeface="Courier"/>
              </a:rPr>
              <a:t>)</a:t>
            </a:r>
            <a:br/>
            <a:r>
              <a:rPr i="1">
                <a:solidFill>
                  <a:srgbClr val="60A0B0"/>
                </a:solidFill>
                <a:latin typeface="Courier"/>
              </a:rPr>
              <a:t># the list returned is a list of bytes separated</a:t>
            </a:r>
            <a:br/>
            <a:r>
              <a:rPr i="1">
                <a:solidFill>
                  <a:srgbClr val="60A0B0"/>
                </a:solidFill>
                <a:latin typeface="Courier"/>
              </a:rPr>
              <a:t># by white spaces on this format: [b'1 2 3', b'4 5 6']</a:t>
            </a:r>
            <a:br/>
            <a:r>
              <a:rPr i="1">
                <a:solidFill>
                  <a:srgbClr val="60A0B0"/>
                </a:solidFill>
                <a:latin typeface="Courier"/>
              </a:rPr>
              <a:t># so, to separate it first we create an empty list</a:t>
            </a:r>
            <a:br/>
            <a:r>
              <a:rPr>
                <a:latin typeface="Courier"/>
              </a:rPr>
              <a:t>mail_ids </a:t>
            </a:r>
            <a:r>
              <a:rPr>
                <a:solidFill>
                  <a:srgbClr val="666666"/>
                </a:solidFill>
                <a:latin typeface="Courier"/>
              </a:rPr>
              <a:t>=</a:t>
            </a:r>
            <a:r>
              <a:rPr>
                <a:latin typeface="Courier"/>
              </a:rPr>
              <a:t> []</a:t>
            </a:r>
            <a:br/>
            <a:r>
              <a:rPr i="1">
                <a:solidFill>
                  <a:srgbClr val="60A0B0"/>
                </a:solidFill>
                <a:latin typeface="Courier"/>
              </a:rPr>
              <a:t># then we go through the list splitting its blocks</a:t>
            </a:r>
            <a:br/>
            <a:r>
              <a:rPr i="1">
                <a:solidFill>
                  <a:srgbClr val="60A0B0"/>
                </a:solidFill>
                <a:latin typeface="Courier"/>
              </a:rPr>
              <a:t># of bytes and appending to the mail_ids list</a:t>
            </a:r>
            <a:br/>
            <a:r>
              <a:rPr b="1">
                <a:solidFill>
                  <a:srgbClr val="007020"/>
                </a:solidFill>
                <a:latin typeface="Courier"/>
              </a:rPr>
              <a:t>for</a:t>
            </a:r>
            <a:r>
              <a:rPr>
                <a:latin typeface="Courier"/>
              </a:rPr>
              <a:t> block </a:t>
            </a:r>
            <a:r>
              <a:rPr b="1">
                <a:solidFill>
                  <a:srgbClr val="007020"/>
                </a:solidFill>
                <a:latin typeface="Courier"/>
              </a:rPr>
              <a:t>in</a:t>
            </a:r>
            <a:r>
              <a:rPr>
                <a:latin typeface="Courier"/>
              </a:rPr>
              <a:t> data:</a:t>
            </a:r>
            <a:br/>
            <a:r>
              <a:rPr>
                <a:latin typeface="Courier"/>
              </a:rPr>
              <a:t>    </a:t>
            </a:r>
            <a:r>
              <a:rPr i="1">
                <a:solidFill>
                  <a:srgbClr val="60A0B0"/>
                </a:solidFill>
                <a:latin typeface="Courier"/>
              </a:rPr>
              <a:t># the split function called without parameter</a:t>
            </a:r>
            <a:br/>
            <a:r>
              <a:rPr>
                <a:latin typeface="Courier"/>
              </a:rPr>
              <a:t>    </a:t>
            </a:r>
            <a:r>
              <a:rPr i="1">
                <a:solidFill>
                  <a:srgbClr val="60A0B0"/>
                </a:solidFill>
                <a:latin typeface="Courier"/>
              </a:rPr>
              <a:t># transforms the text or bytes into a list using</a:t>
            </a:r>
            <a:br/>
            <a:r>
              <a:rPr>
                <a:latin typeface="Courier"/>
              </a:rPr>
              <a:t>    </a:t>
            </a:r>
            <a:r>
              <a:rPr i="1">
                <a:solidFill>
                  <a:srgbClr val="60A0B0"/>
                </a:solidFill>
                <a:latin typeface="Courier"/>
              </a:rPr>
              <a:t># as separator the white spaces:</a:t>
            </a:r>
            <a:br/>
            <a:r>
              <a:rPr>
                <a:latin typeface="Courier"/>
              </a:rPr>
              <a:t>    </a:t>
            </a:r>
            <a:r>
              <a:rPr i="1">
                <a:solidFill>
                  <a:srgbClr val="60A0B0"/>
                </a:solidFill>
                <a:latin typeface="Courier"/>
              </a:rPr>
              <a:t># b'1 2 3'.split() =&gt; [b'1', b'2', b'3']</a:t>
            </a:r>
            <a:br/>
            <a:r>
              <a:rPr>
                <a:latin typeface="Courier"/>
              </a:rPr>
              <a:t>    mail_ids </a:t>
            </a:r>
            <a:r>
              <a:rPr>
                <a:solidFill>
                  <a:srgbClr val="666666"/>
                </a:solidFill>
                <a:latin typeface="Courier"/>
              </a:rPr>
              <a:t>+=</a:t>
            </a:r>
            <a:r>
              <a:rPr>
                <a:latin typeface="Courier"/>
              </a:rPr>
              <a:t> block.split()</a:t>
            </a:r>
            <a:br/>
            <a:br/>
            <a:r>
              <a:rPr i="1">
                <a:solidFill>
                  <a:srgbClr val="60A0B0"/>
                </a:solidFill>
                <a:latin typeface="Courier"/>
              </a:rPr>
              <a:t># now for every id we'll fetch the email</a:t>
            </a:r>
            <a:br/>
            <a:r>
              <a:rPr i="1">
                <a:solidFill>
                  <a:srgbClr val="60A0B0"/>
                </a:solidFill>
                <a:latin typeface="Courier"/>
              </a:rPr>
              <a:t># to extract its content</a:t>
            </a:r>
            <a:br/>
            <a:r>
              <a:rPr b="1">
                <a:solidFill>
                  <a:srgbClr val="007020"/>
                </a:solidFill>
                <a:latin typeface="Courier"/>
              </a:rPr>
              <a:t>for</a:t>
            </a:r>
            <a:r>
              <a:rPr>
                <a:latin typeface="Courier"/>
              </a:rPr>
              <a:t> i </a:t>
            </a:r>
            <a:r>
              <a:rPr b="1">
                <a:solidFill>
                  <a:srgbClr val="007020"/>
                </a:solidFill>
                <a:latin typeface="Courier"/>
              </a:rPr>
              <a:t>in</a:t>
            </a:r>
            <a:r>
              <a:rPr>
                <a:latin typeface="Courier"/>
              </a:rPr>
              <a:t> mail_ids:</a:t>
            </a:r>
            <a:br/>
            <a:r>
              <a:rPr>
                <a:latin typeface="Courier"/>
              </a:rPr>
              <a:t>    </a:t>
            </a:r>
            <a:r>
              <a:rPr i="1">
                <a:solidFill>
                  <a:srgbClr val="60A0B0"/>
                </a:solidFill>
                <a:latin typeface="Courier"/>
              </a:rPr>
              <a:t># the fetch function fetch the email given its id</a:t>
            </a:r>
            <a:br/>
            <a:r>
              <a:rPr>
                <a:latin typeface="Courier"/>
              </a:rPr>
              <a:t>    </a:t>
            </a:r>
            <a:r>
              <a:rPr i="1">
                <a:solidFill>
                  <a:srgbClr val="60A0B0"/>
                </a:solidFill>
                <a:latin typeface="Courier"/>
              </a:rPr>
              <a:t># and format that you want the message to be</a:t>
            </a:r>
            <a:br/>
            <a:r>
              <a:rPr>
                <a:latin typeface="Courier"/>
              </a:rPr>
              <a:t>    status, data </a:t>
            </a:r>
            <a:r>
              <a:rPr>
                <a:solidFill>
                  <a:srgbClr val="666666"/>
                </a:solidFill>
                <a:latin typeface="Courier"/>
              </a:rPr>
              <a:t>=</a:t>
            </a:r>
            <a:r>
              <a:rPr>
                <a:latin typeface="Courier"/>
              </a:rPr>
              <a:t> mail.fetch(i, </a:t>
            </a:r>
            <a:r>
              <a:rPr>
                <a:solidFill>
                  <a:srgbClr val="4070A0"/>
                </a:solidFill>
                <a:latin typeface="Courier"/>
              </a:rPr>
              <a:t>'(RFC822)'</a:t>
            </a:r>
            <a:r>
              <a:rPr>
                <a:latin typeface="Courier"/>
              </a:rPr>
              <a:t>)</a:t>
            </a:r>
            <a:br/>
            <a:br/>
            <a:r>
              <a:rPr>
                <a:latin typeface="Courier"/>
              </a:rPr>
              <a:t>    </a:t>
            </a:r>
            <a:r>
              <a:rPr i="1">
                <a:solidFill>
                  <a:srgbClr val="60A0B0"/>
                </a:solidFill>
                <a:latin typeface="Courier"/>
              </a:rPr>
              <a:t># the content data at the '(RFC822)' format comes on</a:t>
            </a:r>
            <a:br/>
            <a:r>
              <a:rPr>
                <a:latin typeface="Courier"/>
              </a:rPr>
              <a:t>    </a:t>
            </a:r>
            <a:r>
              <a:rPr i="1">
                <a:solidFill>
                  <a:srgbClr val="60A0B0"/>
                </a:solidFill>
                <a:latin typeface="Courier"/>
              </a:rPr>
              <a:t># a list with a tuple with header, content, and the closing</a:t>
            </a:r>
            <a:br/>
            <a:r>
              <a:rPr>
                <a:latin typeface="Courier"/>
              </a:rPr>
              <a:t>    </a:t>
            </a:r>
            <a:r>
              <a:rPr i="1">
                <a:solidFill>
                  <a:srgbClr val="60A0B0"/>
                </a:solidFill>
                <a:latin typeface="Courier"/>
              </a:rPr>
              <a:t># byte b')'</a:t>
            </a:r>
            <a:br/>
            <a:r>
              <a:rPr>
                <a:latin typeface="Courier"/>
              </a:rPr>
              <a:t>    </a:t>
            </a:r>
            <a:r>
              <a:rPr b="1">
                <a:solidFill>
                  <a:srgbClr val="007020"/>
                </a:solidFill>
                <a:latin typeface="Courier"/>
              </a:rPr>
              <a:t>for</a:t>
            </a:r>
            <a:r>
              <a:rPr>
                <a:latin typeface="Courier"/>
              </a:rPr>
              <a:t> response_part </a:t>
            </a:r>
            <a:r>
              <a:rPr b="1">
                <a:solidFill>
                  <a:srgbClr val="007020"/>
                </a:solidFill>
                <a:latin typeface="Courier"/>
              </a:rPr>
              <a:t>in</a:t>
            </a:r>
            <a:r>
              <a:rPr>
                <a:latin typeface="Courier"/>
              </a:rPr>
              <a:t> data:</a:t>
            </a:r>
            <a:br/>
            <a:r>
              <a:rPr>
                <a:latin typeface="Courier"/>
              </a:rPr>
              <a:t>        </a:t>
            </a:r>
            <a:r>
              <a:rPr i="1">
                <a:solidFill>
                  <a:srgbClr val="60A0B0"/>
                </a:solidFill>
                <a:latin typeface="Courier"/>
              </a:rPr>
              <a:t># so if its a tuple...</a:t>
            </a:r>
            <a:br/>
            <a:r>
              <a:rPr>
                <a:latin typeface="Courier"/>
              </a:rPr>
              <a:t>        </a:t>
            </a:r>
            <a:r>
              <a:rPr b="1">
                <a:solidFill>
                  <a:srgbClr val="007020"/>
                </a:solidFill>
                <a:latin typeface="Courier"/>
              </a:rPr>
              <a:t>if</a:t>
            </a:r>
            <a:r>
              <a:rPr>
                <a:latin typeface="Courier"/>
              </a:rPr>
              <a:t> isinstance(response_part, tuple):</a:t>
            </a:r>
            <a:br/>
            <a:r>
              <a:rPr>
                <a:latin typeface="Courier"/>
              </a:rPr>
              <a:t>            </a:t>
            </a:r>
            <a:r>
              <a:rPr i="1">
                <a:solidFill>
                  <a:srgbClr val="60A0B0"/>
                </a:solidFill>
                <a:latin typeface="Courier"/>
              </a:rPr>
              <a:t># we go for the content at its second element</a:t>
            </a:r>
            <a:br/>
            <a:r>
              <a:rPr>
                <a:latin typeface="Courier"/>
              </a:rPr>
              <a:t>            </a:t>
            </a:r>
            <a:r>
              <a:rPr i="1">
                <a:solidFill>
                  <a:srgbClr val="60A0B0"/>
                </a:solidFill>
                <a:latin typeface="Courier"/>
              </a:rPr>
              <a:t># skipping the header at the first and the closing</a:t>
            </a:r>
            <a:br/>
            <a:r>
              <a:rPr>
                <a:latin typeface="Courier"/>
              </a:rPr>
              <a:t>            </a:t>
            </a:r>
            <a:r>
              <a:rPr i="1">
                <a:solidFill>
                  <a:srgbClr val="60A0B0"/>
                </a:solidFill>
                <a:latin typeface="Courier"/>
              </a:rPr>
              <a:t># at the third</a:t>
            </a:r>
            <a:br/>
            <a:r>
              <a:rPr>
                <a:latin typeface="Courier"/>
              </a:rPr>
              <a:t>            message </a:t>
            </a:r>
            <a:r>
              <a:rPr>
                <a:solidFill>
                  <a:srgbClr val="666666"/>
                </a:solidFill>
                <a:latin typeface="Courier"/>
              </a:rPr>
              <a:t>=</a:t>
            </a:r>
            <a:r>
              <a:rPr>
                <a:latin typeface="Courier"/>
              </a:rPr>
              <a:t> email.message_from_bytes(response_part[</a:t>
            </a:r>
            <a:r>
              <a:rPr>
                <a:solidFill>
                  <a:srgbClr val="40A070"/>
                </a:solidFill>
                <a:latin typeface="Courier"/>
              </a:rPr>
              <a:t>1</a:t>
            </a:r>
            <a:r>
              <a:rPr>
                <a:latin typeface="Courier"/>
              </a:rPr>
              <a:t>])</a:t>
            </a:r>
            <a:br/>
            <a:br/>
            <a:r>
              <a:rPr>
                <a:latin typeface="Courier"/>
              </a:rPr>
              <a:t>            </a:t>
            </a:r>
            <a:r>
              <a:rPr i="1">
                <a:solidFill>
                  <a:srgbClr val="60A0B0"/>
                </a:solidFill>
                <a:latin typeface="Courier"/>
              </a:rPr>
              <a:t># with the content we can extract the info about</a:t>
            </a:r>
            <a:br/>
            <a:r>
              <a:rPr>
                <a:latin typeface="Courier"/>
              </a:rPr>
              <a:t>            </a:t>
            </a:r>
            <a:r>
              <a:rPr i="1">
                <a:solidFill>
                  <a:srgbClr val="60A0B0"/>
                </a:solidFill>
                <a:latin typeface="Courier"/>
              </a:rPr>
              <a:t># who sent the message and its subject</a:t>
            </a:r>
            <a:br/>
            <a:r>
              <a:rPr>
                <a:latin typeface="Courier"/>
              </a:rPr>
              <a:t>            mail_from </a:t>
            </a:r>
            <a:r>
              <a:rPr>
                <a:solidFill>
                  <a:srgbClr val="666666"/>
                </a:solidFill>
                <a:latin typeface="Courier"/>
              </a:rPr>
              <a:t>=</a:t>
            </a:r>
            <a:r>
              <a:rPr>
                <a:latin typeface="Courier"/>
              </a:rPr>
              <a:t> message[</a:t>
            </a:r>
            <a:r>
              <a:rPr>
                <a:solidFill>
                  <a:srgbClr val="4070A0"/>
                </a:solidFill>
                <a:latin typeface="Courier"/>
              </a:rPr>
              <a:t>'from'</a:t>
            </a:r>
            <a:r>
              <a:rPr>
                <a:latin typeface="Courier"/>
              </a:rPr>
              <a:t>]</a:t>
            </a:r>
            <a:br/>
            <a:r>
              <a:rPr>
                <a:latin typeface="Courier"/>
              </a:rPr>
              <a:t>            mail_subject </a:t>
            </a:r>
            <a:r>
              <a:rPr>
                <a:solidFill>
                  <a:srgbClr val="666666"/>
                </a:solidFill>
                <a:latin typeface="Courier"/>
              </a:rPr>
              <a:t>=</a:t>
            </a:r>
            <a:r>
              <a:rPr>
                <a:latin typeface="Courier"/>
              </a:rPr>
              <a:t> message[</a:t>
            </a:r>
            <a:r>
              <a:rPr>
                <a:solidFill>
                  <a:srgbClr val="4070A0"/>
                </a:solidFill>
                <a:latin typeface="Courier"/>
              </a:rPr>
              <a:t>'subject'</a:t>
            </a:r>
            <a:r>
              <a:rPr>
                <a:latin typeface="Courier"/>
              </a:rPr>
              <a:t>]</a:t>
            </a:r>
            <a:br/>
            <a:br/>
            <a:r>
              <a:rPr>
                <a:latin typeface="Courier"/>
              </a:rPr>
              <a:t>            </a:t>
            </a:r>
            <a:r>
              <a:rPr i="1">
                <a:solidFill>
                  <a:srgbClr val="60A0B0"/>
                </a:solidFill>
                <a:latin typeface="Courier"/>
              </a:rPr>
              <a:t># then for the text we have a little more work to do</a:t>
            </a:r>
            <a:br/>
            <a:r>
              <a:rPr>
                <a:latin typeface="Courier"/>
              </a:rPr>
              <a:t>            </a:t>
            </a:r>
            <a:r>
              <a:rPr i="1">
                <a:solidFill>
                  <a:srgbClr val="60A0B0"/>
                </a:solidFill>
                <a:latin typeface="Courier"/>
              </a:rPr>
              <a:t># because it can be in plain text or multipart</a:t>
            </a:r>
            <a:br/>
            <a:r>
              <a:rPr>
                <a:latin typeface="Courier"/>
              </a:rPr>
              <a:t>            </a:t>
            </a:r>
            <a:r>
              <a:rPr i="1">
                <a:solidFill>
                  <a:srgbClr val="60A0B0"/>
                </a:solidFill>
                <a:latin typeface="Courier"/>
              </a:rPr>
              <a:t># if its not plain text we need to separate the message</a:t>
            </a:r>
            <a:br/>
            <a:r>
              <a:rPr>
                <a:latin typeface="Courier"/>
              </a:rPr>
              <a:t>            </a:t>
            </a:r>
            <a:r>
              <a:rPr i="1">
                <a:solidFill>
                  <a:srgbClr val="60A0B0"/>
                </a:solidFill>
                <a:latin typeface="Courier"/>
              </a:rPr>
              <a:t># from its annexes to get the text</a:t>
            </a:r>
            <a:br/>
            <a:r>
              <a:rPr>
                <a:latin typeface="Courier"/>
              </a:rPr>
              <a:t>            </a:t>
            </a:r>
            <a:r>
              <a:rPr b="1">
                <a:solidFill>
                  <a:srgbClr val="007020"/>
                </a:solidFill>
                <a:latin typeface="Courier"/>
              </a:rPr>
              <a:t>if</a:t>
            </a:r>
            <a:r>
              <a:rPr>
                <a:latin typeface="Courier"/>
              </a:rPr>
              <a:t> message.is_multipart():</a:t>
            </a:r>
            <a:br/>
            <a:r>
              <a:rPr>
                <a:latin typeface="Courier"/>
              </a:rPr>
              <a:t>                mail_content </a:t>
            </a:r>
            <a:r>
              <a:rPr>
                <a:solidFill>
                  <a:srgbClr val="666666"/>
                </a:solidFill>
                <a:latin typeface="Courier"/>
              </a:rPr>
              <a:t>=</a:t>
            </a:r>
            <a:r>
              <a:rPr>
                <a:latin typeface="Courier"/>
              </a:rPr>
              <a:t> </a:t>
            </a:r>
            <a:r>
              <a:rPr>
                <a:solidFill>
                  <a:srgbClr val="4070A0"/>
                </a:solidFill>
                <a:latin typeface="Courier"/>
              </a:rPr>
              <a:t>''</a:t>
            </a:r>
            <a:br/>
            <a:br/>
            <a:r>
              <a:rPr>
                <a:latin typeface="Courier"/>
              </a:rPr>
              <a:t>                </a:t>
            </a:r>
            <a:r>
              <a:rPr i="1">
                <a:solidFill>
                  <a:srgbClr val="60A0B0"/>
                </a:solidFill>
                <a:latin typeface="Courier"/>
              </a:rPr>
              <a:t># on multipart we have the text message and</a:t>
            </a:r>
            <a:br/>
            <a:r>
              <a:rPr>
                <a:latin typeface="Courier"/>
              </a:rPr>
              <a:t>                </a:t>
            </a:r>
            <a:r>
              <a:rPr i="1">
                <a:solidFill>
                  <a:srgbClr val="60A0B0"/>
                </a:solidFill>
                <a:latin typeface="Courier"/>
              </a:rPr>
              <a:t># another things like annex, and html version</a:t>
            </a:r>
            <a:br/>
            <a:r>
              <a:rPr>
                <a:latin typeface="Courier"/>
              </a:rPr>
              <a:t>                </a:t>
            </a:r>
            <a:r>
              <a:rPr i="1">
                <a:solidFill>
                  <a:srgbClr val="60A0B0"/>
                </a:solidFill>
                <a:latin typeface="Courier"/>
              </a:rPr>
              <a:t># of the message, in that case we loop through</a:t>
            </a:r>
            <a:br/>
            <a:r>
              <a:rPr>
                <a:latin typeface="Courier"/>
              </a:rPr>
              <a:t>                </a:t>
            </a:r>
            <a:r>
              <a:rPr i="1">
                <a:solidFill>
                  <a:srgbClr val="60A0B0"/>
                </a:solidFill>
                <a:latin typeface="Courier"/>
              </a:rPr>
              <a:t># the email payload</a:t>
            </a:r>
            <a:br/>
            <a:r>
              <a:rPr>
                <a:latin typeface="Courier"/>
              </a:rPr>
              <a:t>                </a:t>
            </a:r>
            <a:r>
              <a:rPr b="1">
                <a:solidFill>
                  <a:srgbClr val="007020"/>
                </a:solidFill>
                <a:latin typeface="Courier"/>
              </a:rPr>
              <a:t>for</a:t>
            </a:r>
            <a:r>
              <a:rPr>
                <a:latin typeface="Courier"/>
              </a:rPr>
              <a:t> part </a:t>
            </a:r>
            <a:r>
              <a:rPr b="1">
                <a:solidFill>
                  <a:srgbClr val="007020"/>
                </a:solidFill>
                <a:latin typeface="Courier"/>
              </a:rPr>
              <a:t>in</a:t>
            </a:r>
            <a:r>
              <a:rPr>
                <a:latin typeface="Courier"/>
              </a:rPr>
              <a:t> message.get_payload():</a:t>
            </a:r>
            <a:br/>
            <a:r>
              <a:rPr>
                <a:latin typeface="Courier"/>
              </a:rPr>
              <a:t>                    </a:t>
            </a:r>
            <a:r>
              <a:rPr i="1">
                <a:solidFill>
                  <a:srgbClr val="60A0B0"/>
                </a:solidFill>
                <a:latin typeface="Courier"/>
              </a:rPr>
              <a:t># if the content type is text/plain</a:t>
            </a:r>
            <a:br/>
            <a:r>
              <a:rPr>
                <a:latin typeface="Courier"/>
              </a:rPr>
              <a:t>                    </a:t>
            </a:r>
            <a:r>
              <a:rPr i="1">
                <a:solidFill>
                  <a:srgbClr val="60A0B0"/>
                </a:solidFill>
                <a:latin typeface="Courier"/>
              </a:rPr>
              <a:t># we extract it</a:t>
            </a:r>
            <a:br/>
            <a:r>
              <a:rPr>
                <a:latin typeface="Courier"/>
              </a:rPr>
              <a:t>                    </a:t>
            </a:r>
            <a:r>
              <a:rPr b="1">
                <a:solidFill>
                  <a:srgbClr val="007020"/>
                </a:solidFill>
                <a:latin typeface="Courier"/>
              </a:rPr>
              <a:t>if</a:t>
            </a:r>
            <a:r>
              <a:rPr>
                <a:latin typeface="Courier"/>
              </a:rPr>
              <a:t> part.get_content_type() </a:t>
            </a:r>
            <a:r>
              <a:rPr>
                <a:solidFill>
                  <a:srgbClr val="666666"/>
                </a:solidFill>
                <a:latin typeface="Courier"/>
              </a:rPr>
              <a:t>==</a:t>
            </a:r>
            <a:r>
              <a:rPr>
                <a:latin typeface="Courier"/>
              </a:rPr>
              <a:t> </a:t>
            </a:r>
            <a:r>
              <a:rPr>
                <a:solidFill>
                  <a:srgbClr val="4070A0"/>
                </a:solidFill>
                <a:latin typeface="Courier"/>
              </a:rPr>
              <a:t>'text/plain'</a:t>
            </a:r>
            <a:r>
              <a:rPr>
                <a:latin typeface="Courier"/>
              </a:rPr>
              <a:t>:</a:t>
            </a:r>
            <a:br/>
            <a:r>
              <a:rPr>
                <a:latin typeface="Courier"/>
              </a:rPr>
              <a:t>                        mail_content </a:t>
            </a:r>
            <a:r>
              <a:rPr>
                <a:solidFill>
                  <a:srgbClr val="666666"/>
                </a:solidFill>
                <a:latin typeface="Courier"/>
              </a:rPr>
              <a:t>+=</a:t>
            </a:r>
            <a:r>
              <a:rPr>
                <a:latin typeface="Courier"/>
              </a:rPr>
              <a:t> part.get_payload()</a:t>
            </a:r>
            <a:br/>
            <a:r>
              <a:rPr>
                <a:latin typeface="Courier"/>
              </a:rPr>
              <a:t>            </a:t>
            </a:r>
            <a:r>
              <a:rPr b="1">
                <a:solidFill>
                  <a:srgbClr val="007020"/>
                </a:solidFill>
                <a:latin typeface="Courier"/>
              </a:rPr>
              <a:t>else</a:t>
            </a:r>
            <a:r>
              <a:rPr>
                <a:latin typeface="Courier"/>
              </a:rPr>
              <a:t>:</a:t>
            </a:r>
            <a:br/>
            <a:r>
              <a:rPr>
                <a:latin typeface="Courier"/>
              </a:rPr>
              <a:t>                </a:t>
            </a:r>
            <a:r>
              <a:rPr i="1">
                <a:solidFill>
                  <a:srgbClr val="60A0B0"/>
                </a:solidFill>
                <a:latin typeface="Courier"/>
              </a:rPr>
              <a:t># if the message isn't multipart, just extract it</a:t>
            </a:r>
            <a:br/>
            <a:r>
              <a:rPr>
                <a:latin typeface="Courier"/>
              </a:rPr>
              <a:t>                mail_content </a:t>
            </a:r>
            <a:r>
              <a:rPr>
                <a:solidFill>
                  <a:srgbClr val="666666"/>
                </a:solidFill>
                <a:latin typeface="Courier"/>
              </a:rPr>
              <a:t>=</a:t>
            </a:r>
            <a:r>
              <a:rPr>
                <a:latin typeface="Courier"/>
              </a:rPr>
              <a:t> message.get_payload()</a:t>
            </a:r>
            <a:br/>
            <a:br/>
            <a:r>
              <a:rPr>
                <a:latin typeface="Courier"/>
              </a:rPr>
              <a:t>            </a:t>
            </a:r>
            <a:r>
              <a:rPr i="1">
                <a:solidFill>
                  <a:srgbClr val="60A0B0"/>
                </a:solidFill>
                <a:latin typeface="Courier"/>
              </a:rPr>
              <a:t># and then let's show its result</a:t>
            </a:r>
            <a:br/>
            <a:r>
              <a:rPr>
                <a:latin typeface="Courier"/>
              </a:rPr>
              <a:t>            print(</a:t>
            </a:r>
            <a:r>
              <a:rPr>
                <a:solidFill>
                  <a:srgbClr val="BB6688"/>
                </a:solidFill>
                <a:latin typeface="Courier"/>
              </a:rPr>
              <a:t>f'From: </a:t>
            </a:r>
            <a:r>
              <a:rPr>
                <a:solidFill>
                  <a:srgbClr val="4070A0"/>
                </a:solidFill>
                <a:latin typeface="Courier"/>
              </a:rPr>
              <a:t>{</a:t>
            </a:r>
            <a:r>
              <a:rPr>
                <a:latin typeface="Courier"/>
              </a:rPr>
              <a:t>mail_from</a:t>
            </a:r>
            <a:r>
              <a:rPr>
                <a:solidFill>
                  <a:srgbClr val="4070A0"/>
                </a:solidFill>
                <a:latin typeface="Courier"/>
              </a:rPr>
              <a:t>}</a:t>
            </a:r>
            <a:r>
              <a:rPr>
                <a:solidFill>
                  <a:srgbClr val="BB6688"/>
                </a:solidFill>
                <a:latin typeface="Courier"/>
              </a:rPr>
              <a:t>'</a:t>
            </a:r>
            <a:r>
              <a:rPr>
                <a:latin typeface="Courier"/>
              </a:rPr>
              <a:t>)</a:t>
            </a:r>
            <a:br/>
            <a:r>
              <a:rPr>
                <a:latin typeface="Courier"/>
              </a:rPr>
              <a:t>            print(</a:t>
            </a:r>
            <a:r>
              <a:rPr>
                <a:solidFill>
                  <a:srgbClr val="BB6688"/>
                </a:solidFill>
                <a:latin typeface="Courier"/>
              </a:rPr>
              <a:t>f'Subject: </a:t>
            </a:r>
            <a:r>
              <a:rPr>
                <a:solidFill>
                  <a:srgbClr val="4070A0"/>
                </a:solidFill>
                <a:latin typeface="Courier"/>
              </a:rPr>
              <a:t>{</a:t>
            </a:r>
            <a:r>
              <a:rPr>
                <a:latin typeface="Courier"/>
              </a:rPr>
              <a:t>mail_subject</a:t>
            </a:r>
            <a:r>
              <a:rPr>
                <a:solidFill>
                  <a:srgbClr val="4070A0"/>
                </a:solidFill>
                <a:latin typeface="Courier"/>
              </a:rPr>
              <a:t>}</a:t>
            </a:r>
            <a:r>
              <a:rPr>
                <a:solidFill>
                  <a:srgbClr val="BB6688"/>
                </a:solidFill>
                <a:latin typeface="Courier"/>
              </a:rPr>
              <a:t>'</a:t>
            </a:r>
            <a:r>
              <a:rPr>
                <a:latin typeface="Courier"/>
              </a:rPr>
              <a:t>)</a:t>
            </a:r>
            <a:br/>
            <a:r>
              <a:rPr>
                <a:latin typeface="Courier"/>
              </a:rPr>
              <a:t>            print(</a:t>
            </a:r>
            <a:r>
              <a:rPr>
                <a:solidFill>
                  <a:srgbClr val="BB6688"/>
                </a:solidFill>
                <a:latin typeface="Courier"/>
              </a:rPr>
              <a:t>f'Content: </a:t>
            </a:r>
            <a:r>
              <a:rPr>
                <a:solidFill>
                  <a:srgbClr val="4070A0"/>
                </a:solidFill>
                <a:latin typeface="Courier"/>
              </a:rPr>
              <a:t>{</a:t>
            </a:r>
            <a:r>
              <a:rPr>
                <a:latin typeface="Courier"/>
              </a:rPr>
              <a:t>mail_content</a:t>
            </a:r>
            <a:r>
              <a:rPr>
                <a:solidFill>
                  <a:srgbClr val="4070A0"/>
                </a:solidFill>
                <a:latin typeface="Courier"/>
              </a:rPr>
              <a:t>}</a:t>
            </a:r>
            <a:r>
              <a:rPr>
                <a:solidFill>
                  <a:srgbClr val="BB6688"/>
                </a:solidFill>
                <a:latin typeface="Courier"/>
              </a:rPr>
              <a:t>'</a:t>
            </a:r>
            <a:r>
              <a:rPr>
                <a:latin typeface="Courier"/>
              </a:rPr>
              <a:t>)</a:t>
            </a:r>
          </a:p>
          <a:p>
            <a:pPr lvl="0" indent="0" marL="0">
              <a:buNone/>
            </a:pPr>
            <a:r>
              <a:rPr/>
              <a:t>On this code, we extracted only the plain text of the email, but there’s much more you can extract, like the </a:t>
            </a:r>
            <a:r>
              <a:rPr b="1"/>
              <a:t>HTML</a:t>
            </a:r>
            <a:r>
              <a:rPr/>
              <a:t> content and the annexed files, but this can be a topic for a next post.</a:t>
            </a:r>
          </a:p>
          <a:p>
            <a:pPr lvl="0" indent="0" marL="0">
              <a:spcBef>
                <a:spcPts val="3000"/>
              </a:spcBef>
              <a:buNone/>
            </a:pPr>
            <a:r>
              <a:rPr b="1"/>
              <a:t>BONUS: Automate the cleaning of bloated mailboxes</a:t>
            </a:r>
          </a:p>
          <a:p>
            <a:pPr lvl="0" indent="0" marL="0">
              <a:buNone/>
            </a:pPr>
            <a:r>
              <a:rPr/>
              <a:t>Recently, my mailbox got bloated, and I had to do a clean up to get some space, but the high amount of messages overloaded the Gmail interface.</a:t>
            </a:r>
          </a:p>
          <a:p>
            <a:pPr lvl="0" indent="0" marL="0">
              <a:buNone/>
            </a:pPr>
            <a:r>
              <a:rPr/>
              <a:t>So, to solve that, and also for automating this tedious manual task, I wrote this:</a:t>
            </a:r>
          </a:p>
          <a:p>
            <a:pPr lvl="0" indent="0">
              <a:buNone/>
            </a:pPr>
            <a:r>
              <a:rPr>
                <a:latin typeface="Courier"/>
              </a:rPr>
              <a:t>import imaplib</a:t>
            </a:r>
            <a:br/>
            <a:br/>
            <a:r>
              <a:rPr i="1">
                <a:solidFill>
                  <a:srgbClr val="60A0B0"/>
                </a:solidFill>
                <a:latin typeface="Courier"/>
              </a:rPr>
              <a:t># caso sua caixa de emails esteja muito cheia</a:t>
            </a:r>
            <a:br/>
            <a:r>
              <a:rPr i="1">
                <a:solidFill>
                  <a:srgbClr val="60A0B0"/>
                </a:solidFill>
                <a:latin typeface="Courier"/>
              </a:rPr>
              <a:t># use esta variável para aumentar o limite do</a:t>
            </a:r>
            <a:br/>
            <a:r>
              <a:rPr i="1">
                <a:solidFill>
                  <a:srgbClr val="60A0B0"/>
                </a:solidFill>
                <a:latin typeface="Courier"/>
              </a:rPr>
              <a:t># tamanho da resposta</a:t>
            </a:r>
            <a:br/>
            <a:r>
              <a:rPr>
                <a:latin typeface="Courier"/>
              </a:rPr>
              <a:t>imaplib._MAXLINE </a:t>
            </a:r>
            <a:r>
              <a:rPr>
                <a:solidFill>
                  <a:srgbClr val="666666"/>
                </a:solidFill>
                <a:latin typeface="Courier"/>
              </a:rPr>
              <a:t>=</a:t>
            </a:r>
            <a:r>
              <a:rPr>
                <a:latin typeface="Courier"/>
              </a:rPr>
              <a:t> </a:t>
            </a:r>
            <a:r>
              <a:rPr>
                <a:solidFill>
                  <a:srgbClr val="40A070"/>
                </a:solidFill>
                <a:latin typeface="Courier"/>
              </a:rPr>
              <a:t>1000000</a:t>
            </a:r>
            <a:br/>
            <a:br/>
            <a:r>
              <a:rPr>
                <a:latin typeface="Courier"/>
              </a:rPr>
              <a:t>EMAIL </a:t>
            </a:r>
            <a:r>
              <a:rPr>
                <a:solidFill>
                  <a:srgbClr val="666666"/>
                </a:solidFill>
                <a:latin typeface="Courier"/>
              </a:rPr>
              <a:t>=</a:t>
            </a:r>
            <a:r>
              <a:rPr>
                <a:latin typeface="Courier"/>
              </a:rPr>
              <a:t> </a:t>
            </a:r>
            <a:r>
              <a:rPr>
                <a:solidFill>
                  <a:srgbClr val="4070A0"/>
                </a:solidFill>
                <a:latin typeface="Courier"/>
              </a:rPr>
              <a:t>'mymail@gmail.com'</a:t>
            </a:r>
            <a:br/>
            <a:r>
              <a:rPr>
                <a:latin typeface="Courier"/>
              </a:rPr>
              <a:t>PASSWORD </a:t>
            </a:r>
            <a:r>
              <a:rPr>
                <a:solidFill>
                  <a:srgbClr val="666666"/>
                </a:solidFill>
                <a:latin typeface="Courier"/>
              </a:rPr>
              <a:t>=</a:t>
            </a:r>
            <a:r>
              <a:rPr>
                <a:latin typeface="Courier"/>
              </a:rPr>
              <a:t> </a:t>
            </a:r>
            <a:r>
              <a:rPr>
                <a:solidFill>
                  <a:srgbClr val="4070A0"/>
                </a:solidFill>
                <a:latin typeface="Courier"/>
              </a:rPr>
              <a:t>'password'</a:t>
            </a:r>
            <a:br/>
            <a:r>
              <a:rPr>
                <a:latin typeface="Courier"/>
              </a:rPr>
              <a:t>SERVER </a:t>
            </a:r>
            <a:r>
              <a:rPr>
                <a:solidFill>
                  <a:srgbClr val="666666"/>
                </a:solidFill>
                <a:latin typeface="Courier"/>
              </a:rPr>
              <a:t>=</a:t>
            </a:r>
            <a:r>
              <a:rPr>
                <a:latin typeface="Courier"/>
              </a:rPr>
              <a:t> </a:t>
            </a:r>
            <a:r>
              <a:rPr>
                <a:solidFill>
                  <a:srgbClr val="4070A0"/>
                </a:solidFill>
                <a:latin typeface="Courier"/>
              </a:rPr>
              <a:t>'imap.gmail.com'</a:t>
            </a:r>
            <a:br/>
            <a:br/>
            <a:r>
              <a:rPr>
                <a:latin typeface="Courier"/>
              </a:rPr>
              <a:t>mail </a:t>
            </a:r>
            <a:r>
              <a:rPr>
                <a:solidFill>
                  <a:srgbClr val="666666"/>
                </a:solidFill>
                <a:latin typeface="Courier"/>
              </a:rPr>
              <a:t>=</a:t>
            </a:r>
            <a:r>
              <a:rPr>
                <a:latin typeface="Courier"/>
              </a:rPr>
              <a:t> imaplib.IMAP4_SSL(SERVER)</a:t>
            </a:r>
            <a:br/>
            <a:r>
              <a:rPr>
                <a:latin typeface="Courier"/>
              </a:rPr>
              <a:t>mail.login(EMAIL, PASSWORD)</a:t>
            </a:r>
            <a:br/>
            <a:r>
              <a:rPr i="1">
                <a:solidFill>
                  <a:srgbClr val="60A0B0"/>
                </a:solidFill>
                <a:latin typeface="Courier"/>
              </a:rPr>
              <a:t># select the box you want to clean</a:t>
            </a:r>
            <a:br/>
            <a:r>
              <a:rPr>
                <a:latin typeface="Courier"/>
              </a:rPr>
              <a:t>mail.select(</a:t>
            </a:r>
            <a:r>
              <a:rPr>
                <a:solidFill>
                  <a:srgbClr val="4070A0"/>
                </a:solidFill>
                <a:latin typeface="Courier"/>
              </a:rPr>
              <a:t>'bloated_box'</a:t>
            </a:r>
            <a:r>
              <a:rPr>
                <a:latin typeface="Courier"/>
              </a:rPr>
              <a:t>)</a:t>
            </a:r>
            <a:br/>
            <a:br/>
            <a:r>
              <a:rPr>
                <a:latin typeface="Courier"/>
              </a:rPr>
              <a:t>status, search_data </a:t>
            </a:r>
            <a:r>
              <a:rPr>
                <a:solidFill>
                  <a:srgbClr val="666666"/>
                </a:solidFill>
                <a:latin typeface="Courier"/>
              </a:rPr>
              <a:t>=</a:t>
            </a:r>
            <a:r>
              <a:rPr>
                <a:latin typeface="Courier"/>
              </a:rPr>
              <a:t> mail.search(</a:t>
            </a:r>
            <a:r>
              <a:rPr>
                <a:solidFill>
                  <a:srgbClr val="19177C"/>
                </a:solidFill>
                <a:latin typeface="Courier"/>
              </a:rPr>
              <a:t>None</a:t>
            </a:r>
            <a:r>
              <a:rPr>
                <a:latin typeface="Courier"/>
              </a:rPr>
              <a:t>, </a:t>
            </a:r>
            <a:r>
              <a:rPr>
                <a:solidFill>
                  <a:srgbClr val="4070A0"/>
                </a:solidFill>
                <a:latin typeface="Courier"/>
              </a:rPr>
              <a:t>'ALL'</a:t>
            </a:r>
            <a:r>
              <a:rPr>
                <a:latin typeface="Courier"/>
              </a:rPr>
              <a:t>)</a:t>
            </a:r>
            <a:br/>
            <a:br/>
            <a:r>
              <a:rPr>
                <a:latin typeface="Courier"/>
              </a:rPr>
              <a:t>mail_ids </a:t>
            </a:r>
            <a:r>
              <a:rPr>
                <a:solidFill>
                  <a:srgbClr val="666666"/>
                </a:solidFill>
                <a:latin typeface="Courier"/>
              </a:rPr>
              <a:t>=</a:t>
            </a:r>
            <a:r>
              <a:rPr>
                <a:latin typeface="Courier"/>
              </a:rPr>
              <a:t> []</a:t>
            </a:r>
            <a:br/>
            <a:br/>
            <a:r>
              <a:rPr b="1">
                <a:solidFill>
                  <a:srgbClr val="007020"/>
                </a:solidFill>
                <a:latin typeface="Courier"/>
              </a:rPr>
              <a:t>for</a:t>
            </a:r>
            <a:r>
              <a:rPr>
                <a:latin typeface="Courier"/>
              </a:rPr>
              <a:t> block </a:t>
            </a:r>
            <a:r>
              <a:rPr b="1">
                <a:solidFill>
                  <a:srgbClr val="007020"/>
                </a:solidFill>
                <a:latin typeface="Courier"/>
              </a:rPr>
              <a:t>in</a:t>
            </a:r>
            <a:r>
              <a:rPr>
                <a:latin typeface="Courier"/>
              </a:rPr>
              <a:t> search_data:</a:t>
            </a:r>
            <a:br/>
            <a:r>
              <a:rPr>
                <a:latin typeface="Courier"/>
              </a:rPr>
              <a:t>    mail_ids </a:t>
            </a:r>
            <a:r>
              <a:rPr>
                <a:solidFill>
                  <a:srgbClr val="666666"/>
                </a:solidFill>
                <a:latin typeface="Courier"/>
              </a:rPr>
              <a:t>+=</a:t>
            </a:r>
            <a:r>
              <a:rPr>
                <a:latin typeface="Courier"/>
              </a:rPr>
              <a:t> block.split()</a:t>
            </a:r>
            <a:br/>
            <a:br/>
            <a:r>
              <a:rPr i="1">
                <a:solidFill>
                  <a:srgbClr val="60A0B0"/>
                </a:solidFill>
                <a:latin typeface="Courier"/>
              </a:rPr>
              <a:t># define the range for the operation</a:t>
            </a:r>
            <a:br/>
            <a:r>
              <a:rPr>
                <a:latin typeface="Courier"/>
              </a:rPr>
              <a:t>start </a:t>
            </a:r>
            <a:r>
              <a:rPr>
                <a:solidFill>
                  <a:srgbClr val="666666"/>
                </a:solidFill>
                <a:latin typeface="Courier"/>
              </a:rPr>
              <a:t>=</a:t>
            </a:r>
            <a:r>
              <a:rPr>
                <a:latin typeface="Courier"/>
              </a:rPr>
              <a:t> mail_ids[</a:t>
            </a:r>
            <a:r>
              <a:rPr>
                <a:solidFill>
                  <a:srgbClr val="40A070"/>
                </a:solidFill>
                <a:latin typeface="Courier"/>
              </a:rPr>
              <a:t>0</a:t>
            </a:r>
            <a:r>
              <a:rPr>
                <a:latin typeface="Courier"/>
              </a:rPr>
              <a:t>].decode()</a:t>
            </a:r>
            <a:br/>
            <a:r>
              <a:rPr>
                <a:latin typeface="Courier"/>
              </a:rPr>
              <a:t>end </a:t>
            </a:r>
            <a:r>
              <a:rPr>
                <a:solidFill>
                  <a:srgbClr val="666666"/>
                </a:solidFill>
                <a:latin typeface="Courier"/>
              </a:rPr>
              <a:t>=</a:t>
            </a:r>
            <a:r>
              <a:rPr>
                <a:latin typeface="Courier"/>
              </a:rPr>
              <a:t> mail_ids[</a:t>
            </a:r>
            <a:r>
              <a:rPr>
                <a:solidFill>
                  <a:srgbClr val="666666"/>
                </a:solidFill>
                <a:latin typeface="Courier"/>
              </a:rPr>
              <a:t>-</a:t>
            </a:r>
            <a:r>
              <a:rPr>
                <a:solidFill>
                  <a:srgbClr val="40A070"/>
                </a:solidFill>
                <a:latin typeface="Courier"/>
              </a:rPr>
              <a:t>1</a:t>
            </a:r>
            <a:r>
              <a:rPr>
                <a:latin typeface="Courier"/>
              </a:rPr>
              <a:t>].decode()</a:t>
            </a:r>
            <a:br/>
            <a:br/>
            <a:r>
              <a:rPr i="1">
                <a:solidFill>
                  <a:srgbClr val="60A0B0"/>
                </a:solidFill>
                <a:latin typeface="Courier"/>
              </a:rPr>
              <a:t># move the emails to the trash</a:t>
            </a:r>
            <a:br/>
            <a:r>
              <a:rPr i="1">
                <a:solidFill>
                  <a:srgbClr val="60A0B0"/>
                </a:solidFill>
                <a:latin typeface="Courier"/>
              </a:rPr>
              <a:t># this step is Gmail specific because</a:t>
            </a:r>
            <a:br/>
            <a:r>
              <a:rPr i="1">
                <a:solidFill>
                  <a:srgbClr val="60A0B0"/>
                </a:solidFill>
                <a:latin typeface="Courier"/>
              </a:rPr>
              <a:t># it doesn't allow excluding messages</a:t>
            </a:r>
            <a:br/>
            <a:r>
              <a:rPr i="1">
                <a:solidFill>
                  <a:srgbClr val="60A0B0"/>
                </a:solidFill>
                <a:latin typeface="Courier"/>
              </a:rPr>
              <a:t># outside the trash</a:t>
            </a:r>
            <a:br/>
            <a:r>
              <a:rPr>
                <a:latin typeface="Courier"/>
              </a:rPr>
              <a:t>mail.store(</a:t>
            </a:r>
            <a:r>
              <a:rPr>
                <a:solidFill>
                  <a:srgbClr val="BB6688"/>
                </a:solidFill>
                <a:latin typeface="Courier"/>
              </a:rPr>
              <a:t>f'</a:t>
            </a:r>
            <a:r>
              <a:rPr>
                <a:solidFill>
                  <a:srgbClr val="4070A0"/>
                </a:solidFill>
                <a:latin typeface="Courier"/>
              </a:rPr>
              <a:t>{</a:t>
            </a:r>
            <a:r>
              <a:rPr>
                <a:latin typeface="Courier"/>
              </a:rPr>
              <a:t>start</a:t>
            </a:r>
            <a:r>
              <a:rPr>
                <a:solidFill>
                  <a:srgbClr val="4070A0"/>
                </a:solidFill>
                <a:latin typeface="Courier"/>
              </a:rPr>
              <a:t>}</a:t>
            </a:r>
            <a:r>
              <a:rPr>
                <a:solidFill>
                  <a:srgbClr val="BB6688"/>
                </a:solidFill>
                <a:latin typeface="Courier"/>
              </a:rPr>
              <a:t>:</a:t>
            </a:r>
            <a:r>
              <a:rPr>
                <a:solidFill>
                  <a:srgbClr val="4070A0"/>
                </a:solidFill>
                <a:latin typeface="Courier"/>
              </a:rPr>
              <a:t>{</a:t>
            </a:r>
            <a:r>
              <a:rPr>
                <a:latin typeface="Courier"/>
              </a:rPr>
              <a:t>end</a:t>
            </a:r>
            <a:r>
              <a:rPr>
                <a:solidFill>
                  <a:srgbClr val="4070A0"/>
                </a:solidFill>
                <a:latin typeface="Courier"/>
              </a:rPr>
              <a:t>}</a:t>
            </a:r>
            <a:r>
              <a:rPr>
                <a:solidFill>
                  <a:srgbClr val="BB6688"/>
                </a:solidFill>
                <a:latin typeface="Courier"/>
              </a:rPr>
              <a:t>'</a:t>
            </a:r>
            <a:r>
              <a:rPr>
                <a:latin typeface="Courier"/>
              </a:rPr>
              <a:t>.encode(), </a:t>
            </a:r>
            <a:r>
              <a:rPr>
                <a:solidFill>
                  <a:srgbClr val="4070A0"/>
                </a:solidFill>
                <a:latin typeface="Courier"/>
              </a:rPr>
              <a:t>'+X-GM-LABELS'</a:t>
            </a:r>
            <a:r>
              <a:rPr>
                <a:latin typeface="Courier"/>
              </a:rPr>
              <a:t>, </a:t>
            </a:r>
            <a:r>
              <a:rPr>
                <a:solidFill>
                  <a:srgbClr val="4070A0"/>
                </a:solidFill>
                <a:latin typeface="Courier"/>
              </a:rPr>
              <a:t>'\\Trash'</a:t>
            </a:r>
            <a:r>
              <a:rPr>
                <a:latin typeface="Courier"/>
              </a:rPr>
              <a:t>)</a:t>
            </a:r>
            <a:br/>
            <a:br/>
            <a:r>
              <a:rPr i="1">
                <a:solidFill>
                  <a:srgbClr val="60A0B0"/>
                </a:solidFill>
                <a:latin typeface="Courier"/>
              </a:rPr>
              <a:t># access the Gmail trash</a:t>
            </a:r>
            <a:br/>
            <a:r>
              <a:rPr>
                <a:latin typeface="Courier"/>
              </a:rPr>
              <a:t>mail.select(</a:t>
            </a:r>
            <a:r>
              <a:rPr>
                <a:solidFill>
                  <a:srgbClr val="4070A0"/>
                </a:solidFill>
                <a:latin typeface="Courier"/>
              </a:rPr>
              <a:t>'[Gmail]/Trash'</a:t>
            </a:r>
            <a:r>
              <a:rPr>
                <a:latin typeface="Courier"/>
              </a:rPr>
              <a:t>)</a:t>
            </a:r>
            <a:br/>
            <a:r>
              <a:rPr i="1">
                <a:solidFill>
                  <a:srgbClr val="60A0B0"/>
                </a:solidFill>
                <a:latin typeface="Courier"/>
              </a:rPr>
              <a:t># mark the emails to be deleted</a:t>
            </a:r>
            <a:br/>
            <a:r>
              <a:rPr>
                <a:latin typeface="Courier"/>
              </a:rPr>
              <a:t>mail.store(</a:t>
            </a:r>
            <a:r>
              <a:rPr>
                <a:solidFill>
                  <a:srgbClr val="4070A0"/>
                </a:solidFill>
                <a:latin typeface="Courier"/>
              </a:rPr>
              <a:t>"1:*"</a:t>
            </a:r>
            <a:r>
              <a:rPr>
                <a:latin typeface="Courier"/>
              </a:rPr>
              <a:t>, </a:t>
            </a:r>
            <a:r>
              <a:rPr>
                <a:solidFill>
                  <a:srgbClr val="4070A0"/>
                </a:solidFill>
                <a:latin typeface="Courier"/>
              </a:rPr>
              <a:t>'+FLAGS'</a:t>
            </a:r>
            <a:r>
              <a:rPr>
                <a:latin typeface="Courier"/>
              </a:rPr>
              <a:t>, </a:t>
            </a:r>
            <a:r>
              <a:rPr>
                <a:solidFill>
                  <a:srgbClr val="4070A0"/>
                </a:solidFill>
                <a:latin typeface="Courier"/>
              </a:rPr>
              <a:t>'\\Deleted'</a:t>
            </a:r>
            <a:r>
              <a:rPr>
                <a:latin typeface="Courier"/>
              </a:rPr>
              <a:t>)</a:t>
            </a:r>
            <a:br/>
            <a:br/>
            <a:r>
              <a:rPr i="1">
                <a:solidFill>
                  <a:srgbClr val="60A0B0"/>
                </a:solidFill>
                <a:latin typeface="Courier"/>
              </a:rPr>
              <a:t># remove permanently the emails</a:t>
            </a:r>
            <a:br/>
            <a:r>
              <a:rPr>
                <a:latin typeface="Courier"/>
              </a:rPr>
              <a:t>mail.expunge()</a:t>
            </a:r>
            <a:br/>
            <a:br/>
            <a:r>
              <a:rPr i="1">
                <a:solidFill>
                  <a:srgbClr val="60A0B0"/>
                </a:solidFill>
                <a:latin typeface="Courier"/>
              </a:rPr>
              <a:t># close the mailboxes</a:t>
            </a:r>
            <a:br/>
            <a:r>
              <a:rPr>
                <a:latin typeface="Courier"/>
              </a:rPr>
              <a:t>mail.close()</a:t>
            </a:r>
            <a:br/>
            <a:r>
              <a:rPr i="1">
                <a:solidFill>
                  <a:srgbClr val="60A0B0"/>
                </a:solidFill>
                <a:latin typeface="Courier"/>
              </a:rPr>
              <a:t># close the connection</a:t>
            </a:r>
            <a:br/>
            <a:r>
              <a:rPr>
                <a:latin typeface="Courier"/>
              </a:rPr>
              <a:t>mail.logout()</a:t>
            </a:r>
          </a:p>
          <a:p>
            <a:pPr lvl="0" indent="0">
              <a:buNone/>
            </a:pPr>
            <a:r>
              <a:rPr>
                <a:latin typeface="Courier"/>
              </a:rPr>
              <a:t>import smtplib</a:t>
            </a:r>
            <a:br/>
            <a:r>
              <a:rPr>
                <a:latin typeface="Courier"/>
              </a:rPr>
              <a:t>from email.mime.text import MIMEText</a:t>
            </a:r>
            <a:br/>
            <a:br/>
            <a:r>
              <a:rPr i="1">
                <a:solidFill>
                  <a:srgbClr val="60A0B0"/>
                </a:solidFill>
                <a:latin typeface="Courier"/>
              </a:rPr>
              <a:t># connect with Google's servers</a:t>
            </a:r>
            <a:br/>
            <a:r>
              <a:rPr>
                <a:latin typeface="Courier"/>
              </a:rPr>
              <a:t>smtp_ssl_host </a:t>
            </a:r>
            <a:r>
              <a:rPr>
                <a:solidFill>
                  <a:srgbClr val="666666"/>
                </a:solidFill>
                <a:latin typeface="Courier"/>
              </a:rPr>
              <a:t>=</a:t>
            </a:r>
            <a:r>
              <a:rPr>
                <a:latin typeface="Courier"/>
              </a:rPr>
              <a:t> </a:t>
            </a:r>
            <a:r>
              <a:rPr>
                <a:solidFill>
                  <a:srgbClr val="4070A0"/>
                </a:solidFill>
                <a:latin typeface="Courier"/>
              </a:rPr>
              <a:t>'smtp.gmail.com'</a:t>
            </a:r>
            <a:br/>
            <a:r>
              <a:rPr>
                <a:latin typeface="Courier"/>
              </a:rPr>
              <a:t>smtp_ssl_port </a:t>
            </a:r>
            <a:r>
              <a:rPr>
                <a:solidFill>
                  <a:srgbClr val="666666"/>
                </a:solidFill>
                <a:latin typeface="Courier"/>
              </a:rPr>
              <a:t>=</a:t>
            </a:r>
            <a:r>
              <a:rPr>
                <a:latin typeface="Courier"/>
              </a:rPr>
              <a:t> </a:t>
            </a:r>
            <a:r>
              <a:rPr>
                <a:solidFill>
                  <a:srgbClr val="40A070"/>
                </a:solidFill>
                <a:latin typeface="Courier"/>
              </a:rPr>
              <a:t>465</a:t>
            </a:r>
            <a:br/>
            <a:r>
              <a:rPr i="1">
                <a:solidFill>
                  <a:srgbClr val="60A0B0"/>
                </a:solidFill>
                <a:latin typeface="Courier"/>
              </a:rPr>
              <a:t># use username or email to log in</a:t>
            </a:r>
            <a:br/>
            <a:r>
              <a:rPr>
                <a:latin typeface="Courier"/>
              </a:rPr>
              <a:t>username </a:t>
            </a:r>
            <a:r>
              <a:rPr>
                <a:solidFill>
                  <a:srgbClr val="666666"/>
                </a:solidFill>
                <a:latin typeface="Courier"/>
              </a:rPr>
              <a:t>=</a:t>
            </a:r>
            <a:r>
              <a:rPr>
                <a:latin typeface="Courier"/>
              </a:rPr>
              <a:t> </a:t>
            </a:r>
            <a:r>
              <a:rPr>
                <a:solidFill>
                  <a:srgbClr val="4070A0"/>
                </a:solidFill>
                <a:latin typeface="Courier"/>
              </a:rPr>
              <a:t>'origin@gmail.com'</a:t>
            </a:r>
            <a:br/>
            <a:r>
              <a:rPr>
                <a:latin typeface="Courier"/>
              </a:rPr>
              <a:t>password </a:t>
            </a:r>
            <a:r>
              <a:rPr>
                <a:solidFill>
                  <a:srgbClr val="666666"/>
                </a:solidFill>
                <a:latin typeface="Courier"/>
              </a:rPr>
              <a:t>=</a:t>
            </a:r>
            <a:r>
              <a:rPr>
                <a:latin typeface="Courier"/>
              </a:rPr>
              <a:t> </a:t>
            </a:r>
            <a:r>
              <a:rPr>
                <a:solidFill>
                  <a:srgbClr val="4070A0"/>
                </a:solidFill>
                <a:latin typeface="Courier"/>
              </a:rPr>
              <a:t>'password'</a:t>
            </a:r>
            <a:br/>
            <a:br/>
            <a:r>
              <a:rPr>
                <a:latin typeface="Courier"/>
              </a:rPr>
              <a:t>from_addr </a:t>
            </a:r>
            <a:r>
              <a:rPr>
                <a:solidFill>
                  <a:srgbClr val="666666"/>
                </a:solidFill>
                <a:latin typeface="Courier"/>
              </a:rPr>
              <a:t>=</a:t>
            </a:r>
            <a:r>
              <a:rPr>
                <a:latin typeface="Courier"/>
              </a:rPr>
              <a:t> </a:t>
            </a:r>
            <a:r>
              <a:rPr>
                <a:solidFill>
                  <a:srgbClr val="4070A0"/>
                </a:solidFill>
                <a:latin typeface="Courier"/>
              </a:rPr>
              <a:t>'origin@gmail.com'</a:t>
            </a:r>
            <a:br/>
            <a:r>
              <a:rPr>
                <a:latin typeface="Courier"/>
              </a:rPr>
              <a:t>to_addrs </a:t>
            </a:r>
            <a:r>
              <a:rPr>
                <a:solidFill>
                  <a:srgbClr val="666666"/>
                </a:solidFill>
                <a:latin typeface="Courier"/>
              </a:rPr>
              <a:t>=</a:t>
            </a:r>
            <a:r>
              <a:rPr>
                <a:latin typeface="Courier"/>
              </a:rPr>
              <a:t> [</a:t>
            </a:r>
            <a:r>
              <a:rPr>
                <a:solidFill>
                  <a:srgbClr val="4070A0"/>
                </a:solidFill>
                <a:latin typeface="Courier"/>
              </a:rPr>
              <a:t>'destiny@gmail.com'</a:t>
            </a:r>
            <a:r>
              <a:rPr>
                <a:latin typeface="Courier"/>
              </a:rPr>
              <a:t>]</a:t>
            </a:r>
            <a:br/>
            <a:br/>
            <a:r>
              <a:rPr i="1">
                <a:solidFill>
                  <a:srgbClr val="60A0B0"/>
                </a:solidFill>
                <a:latin typeface="Courier"/>
              </a:rPr>
              <a:t># the email lib has a lot of templates</a:t>
            </a:r>
            <a:br/>
            <a:r>
              <a:rPr i="1">
                <a:solidFill>
                  <a:srgbClr val="60A0B0"/>
                </a:solidFill>
                <a:latin typeface="Courier"/>
              </a:rPr>
              <a:t># for different message formats,</a:t>
            </a:r>
            <a:br/>
            <a:r>
              <a:rPr i="1">
                <a:solidFill>
                  <a:srgbClr val="60A0B0"/>
                </a:solidFill>
                <a:latin typeface="Courier"/>
              </a:rPr>
              <a:t># on our case we will use MIMEText</a:t>
            </a:r>
            <a:br/>
            <a:r>
              <a:rPr i="1">
                <a:solidFill>
                  <a:srgbClr val="60A0B0"/>
                </a:solidFill>
                <a:latin typeface="Courier"/>
              </a:rPr>
              <a:t># to send only text</a:t>
            </a:r>
            <a:br/>
            <a:r>
              <a:rPr>
                <a:latin typeface="Courier"/>
              </a:rPr>
              <a:t>message </a:t>
            </a:r>
            <a:r>
              <a:rPr>
                <a:solidFill>
                  <a:srgbClr val="666666"/>
                </a:solidFill>
                <a:latin typeface="Courier"/>
              </a:rPr>
              <a:t>=</a:t>
            </a:r>
            <a:r>
              <a:rPr>
                <a:latin typeface="Courier"/>
              </a:rPr>
              <a:t> MIMEText(</a:t>
            </a:r>
            <a:r>
              <a:rPr>
                <a:solidFill>
                  <a:srgbClr val="4070A0"/>
                </a:solidFill>
                <a:latin typeface="Courier"/>
              </a:rPr>
              <a:t>'Hello World'</a:t>
            </a:r>
            <a:r>
              <a:rPr>
                <a:latin typeface="Courier"/>
              </a:rPr>
              <a:t>)</a:t>
            </a:r>
            <a:br/>
            <a:r>
              <a:rPr>
                <a:latin typeface="Courier"/>
              </a:rPr>
              <a:t>message[</a:t>
            </a:r>
            <a:r>
              <a:rPr>
                <a:solidFill>
                  <a:srgbClr val="4070A0"/>
                </a:solidFill>
                <a:latin typeface="Courier"/>
              </a:rPr>
              <a:t>'subject'</a:t>
            </a:r>
            <a:r>
              <a:rPr>
                <a:latin typeface="Courier"/>
              </a:rPr>
              <a:t>] </a:t>
            </a:r>
            <a:r>
              <a:rPr>
                <a:solidFill>
                  <a:srgbClr val="666666"/>
                </a:solidFill>
                <a:latin typeface="Courier"/>
              </a:rPr>
              <a:t>=</a:t>
            </a:r>
            <a:r>
              <a:rPr>
                <a:latin typeface="Courier"/>
              </a:rPr>
              <a:t> </a:t>
            </a:r>
            <a:r>
              <a:rPr>
                <a:solidFill>
                  <a:srgbClr val="4070A0"/>
                </a:solidFill>
                <a:latin typeface="Courier"/>
              </a:rPr>
              <a:t>'Hello'</a:t>
            </a:r>
            <a:br/>
            <a:r>
              <a:rPr>
                <a:latin typeface="Courier"/>
              </a:rPr>
              <a:t>message[</a:t>
            </a:r>
            <a:r>
              <a:rPr>
                <a:solidFill>
                  <a:srgbClr val="4070A0"/>
                </a:solidFill>
                <a:latin typeface="Courier"/>
              </a:rPr>
              <a:t>'from'</a:t>
            </a:r>
            <a:r>
              <a:rPr>
                <a:latin typeface="Courier"/>
              </a:rPr>
              <a:t>] </a:t>
            </a:r>
            <a:r>
              <a:rPr>
                <a:solidFill>
                  <a:srgbClr val="666666"/>
                </a:solidFill>
                <a:latin typeface="Courier"/>
              </a:rPr>
              <a:t>=</a:t>
            </a:r>
            <a:r>
              <a:rPr>
                <a:latin typeface="Courier"/>
              </a:rPr>
              <a:t> from_addr</a:t>
            </a:r>
            <a:br/>
            <a:r>
              <a:rPr>
                <a:latin typeface="Courier"/>
              </a:rPr>
              <a:t>message[</a:t>
            </a:r>
            <a:r>
              <a:rPr>
                <a:solidFill>
                  <a:srgbClr val="4070A0"/>
                </a:solidFill>
                <a:latin typeface="Courier"/>
              </a:rPr>
              <a:t>'to'</a:t>
            </a:r>
            <a:r>
              <a:rPr>
                <a:latin typeface="Courier"/>
              </a:rPr>
              <a:t>] </a:t>
            </a:r>
            <a:r>
              <a:rPr>
                <a:solidFill>
                  <a:srgbClr val="666666"/>
                </a:solidFill>
                <a:latin typeface="Courier"/>
              </a:rPr>
              <a:t>=</a:t>
            </a:r>
            <a:r>
              <a:rPr>
                <a:latin typeface="Courier"/>
              </a:rPr>
              <a:t> </a:t>
            </a:r>
            <a:r>
              <a:rPr>
                <a:solidFill>
                  <a:srgbClr val="4070A0"/>
                </a:solidFill>
                <a:latin typeface="Courier"/>
              </a:rPr>
              <a:t>', '</a:t>
            </a:r>
            <a:r>
              <a:rPr>
                <a:latin typeface="Courier"/>
              </a:rPr>
              <a:t>.join(to_addrs)</a:t>
            </a:r>
            <a:br/>
            <a:br/>
            <a:r>
              <a:rPr i="1">
                <a:solidFill>
                  <a:srgbClr val="60A0B0"/>
                </a:solidFill>
                <a:latin typeface="Courier"/>
              </a:rPr>
              <a:t># we'll connect using SSL</a:t>
            </a:r>
            <a:br/>
            <a:r>
              <a:rPr>
                <a:latin typeface="Courier"/>
              </a:rPr>
              <a:t>server </a:t>
            </a:r>
            <a:r>
              <a:rPr>
                <a:solidFill>
                  <a:srgbClr val="666666"/>
                </a:solidFill>
                <a:latin typeface="Courier"/>
              </a:rPr>
              <a:t>=</a:t>
            </a:r>
            <a:r>
              <a:rPr>
                <a:latin typeface="Courier"/>
              </a:rPr>
              <a:t> smtplib.SMTP_SSL(smtp_ssl_host, smtp_ssl_port)</a:t>
            </a:r>
            <a:br/>
            <a:r>
              <a:rPr i="1">
                <a:solidFill>
                  <a:srgbClr val="60A0B0"/>
                </a:solidFill>
                <a:latin typeface="Courier"/>
              </a:rPr>
              <a:t># to interact with the server, first we log in</a:t>
            </a:r>
            <a:br/>
            <a:r>
              <a:rPr i="1">
                <a:solidFill>
                  <a:srgbClr val="60A0B0"/>
                </a:solidFill>
                <a:latin typeface="Courier"/>
              </a:rPr>
              <a:t># and then we send the message</a:t>
            </a:r>
            <a:br/>
            <a:r>
              <a:rPr>
                <a:latin typeface="Courier"/>
              </a:rPr>
              <a:t>server.login(username, password)</a:t>
            </a:r>
            <a:br/>
            <a:r>
              <a:rPr>
                <a:latin typeface="Courier"/>
              </a:rPr>
              <a:t>server.sendmail(from_addr, to_addrs, message.as_string())</a:t>
            </a:r>
            <a:br/>
            <a:r>
              <a:rPr>
                <a:latin typeface="Courier"/>
              </a:rPr>
              <a:t>server.quit()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2022-04-22T22:39:21Z</dcterms:created>
  <dcterms:modified xsi:type="dcterms:W3CDTF">2022-04-22T22:39:21Z</dcterms:modified>
</cp:coreProperties>
</file>

<file path=docProps/custom.xml><?xml version="1.0" encoding="utf-8"?>
<Properties xmlns="http://schemas.openxmlformats.org/officeDocument/2006/custom-properties" xmlns:vt="http://schemas.openxmlformats.org/officeDocument/2006/docPropsVTypes"/>
</file>