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Network Programming: Features, Internet Modules &amp; Networking Terminologies</a:t>
            </a:r>
          </a:p>
        </p:txBody>
      </p:sp>
      <p:sp>
        <p:nvSpPr>
          <p:cNvPr id="3" name="Content Placeholder 2"/>
          <p:cNvSpPr>
            <a:spLocks noGrp="1"/>
          </p:cNvSpPr>
          <p:nvPr>
            <p:ph idx="1"/>
          </p:nvPr>
        </p:nvSpPr>
        <p:spPr/>
        <p:txBody>
          <a:bodyPr/>
          <a:lstStyle/>
          <a:p>
            <a:pPr lvl="0" indent="0" marL="0">
              <a:buNone/>
            </a:pPr>
            <a:r>
              <a:rPr/>
              <a:t>In this article, we will learn about the essence of network programming using Python. For learning Python network programming, one must know about the following topics:</a:t>
            </a:r>
          </a:p>
          <a:p>
            <a:pPr lvl="0"/>
            <a:r>
              <a:rPr/>
              <a:t>Data encoding</a:t>
            </a:r>
          </a:p>
          <a:p>
            <a:pPr lvl="0"/>
            <a:r>
              <a:rPr/>
              <a:t>High-level client modules</a:t>
            </a:r>
          </a:p>
          <a:p>
            <a:pPr lvl="0"/>
            <a:r>
              <a:rPr/>
              <a:t>HTTP and web programming</a:t>
            </a:r>
          </a:p>
          <a:p>
            <a:pPr lvl="0"/>
            <a:r>
              <a:rPr/>
              <a:t>Programming using sockets</a:t>
            </a:r>
          </a:p>
          <a:p>
            <a:pPr lvl="0"/>
            <a:r>
              <a:rPr/>
              <a:t>Basic networking terms</a:t>
            </a:r>
          </a:p>
          <a:p>
            <a:pPr lvl="0" indent="0" marL="0">
              <a:buNone/>
            </a:pPr>
            <a:r>
              <a:rPr/>
              <a:t>There are two levels of network services in Python. These are:</a:t>
            </a:r>
          </a:p>
          <a:p>
            <a:pPr lvl="0"/>
            <a:r>
              <a:rPr/>
              <a:t>High-level access</a:t>
            </a:r>
          </a:p>
          <a:p>
            <a:pPr lvl="0"/>
            <a:r>
              <a:rPr/>
              <a:t>Low-level access</a:t>
            </a:r>
          </a:p>
          <a:p>
            <a:pPr lvl="0" indent="0" marL="0">
              <a:buNone/>
            </a:pPr>
            <a:r>
              <a:rPr/>
              <a:t>In the low-level access, we can use and access the socket support for the operating systems by using Python libraries. Programmers can also implement connection-less and connection-oriented protocols for performing network programming.</a:t>
            </a:r>
          </a:p>
          <a:p>
            <a:pPr lvl="0" indent="0" marL="0">
              <a:buNone/>
            </a:pPr>
            <a:r>
              <a:rPr/>
              <a:t>Programmers can access the application-level network protocols by using high-level access services. The standard library of Python has full support for protocols, encoding, and networking concepts.</a:t>
            </a:r>
          </a:p>
          <a:p>
            <a:pPr lvl="0" indent="0" marL="0">
              <a:spcBef>
                <a:spcPts val="3000"/>
              </a:spcBef>
              <a:buNone/>
            </a:pPr>
            <a:r>
              <a:rPr b="1"/>
              <a:t>Socket</a:t>
            </a:r>
          </a:p>
          <a:p>
            <a:pPr lvl="0" indent="0" marL="0">
              <a:buNone/>
            </a:pPr>
            <a:r>
              <a:rPr/>
              <a:t>A </a:t>
            </a:r>
            <a:r>
              <a:rPr b="1" i="1"/>
              <a:t>socket</a:t>
            </a:r>
            <a:r>
              <a:rPr/>
              <a:t> is defined as an end-point in the flow of communication between any two programs or channels. The sockets are created by using a set of requests in programming, also called socket API (Application Programming Interface).</a:t>
            </a:r>
          </a:p>
          <a:p>
            <a:pPr lvl="0" indent="0" marL="0">
              <a:buNone/>
            </a:pPr>
            <a:r>
              <a:rPr/>
              <a:t>These sockets use various protocols for determining a connection for port-to-port communication. The main uses of protocols are:</a:t>
            </a:r>
          </a:p>
          <a:p>
            <a:pPr lvl="0" indent="0" marL="0">
              <a:buNone/>
            </a:pPr>
            <a:r>
              <a:rPr/>
              <a:t>IP addressing E-Mail FTP (File transfer protocol) Domain Name servers</a:t>
            </a:r>
          </a:p>
          <a:p>
            <a:pPr lvl="0" indent="0" marL="0">
              <a:buNone/>
            </a:pPr>
            <a:r>
              <a:rPr b="1"/>
              <a:t>Domain</a:t>
            </a:r>
            <a:r>
              <a:rPr/>
              <a:t>: It is a family of protocols that are used as the mechanism for transportation.</a:t>
            </a:r>
          </a:p>
          <a:p>
            <a:pPr lvl="0" indent="0" marL="0">
              <a:buNone/>
            </a:pPr>
            <a:r>
              <a:rPr b="1"/>
              <a:t>Type</a:t>
            </a:r>
            <a:r>
              <a:rPr/>
              <a:t>: It is the type of communication between two endpoints.</a:t>
            </a:r>
          </a:p>
          <a:p>
            <a:pPr lvl="0" indent="0" marL="0">
              <a:buNone/>
            </a:pPr>
            <a:r>
              <a:rPr b="1"/>
              <a:t>Protocol</a:t>
            </a:r>
            <a:r>
              <a:rPr/>
              <a:t>: It is used to identify a variant.</a:t>
            </a:r>
          </a:p>
          <a:p>
            <a:pPr lvl="0" indent="0" marL="0">
              <a:buNone/>
            </a:pPr>
            <a:r>
              <a:rPr b="1"/>
              <a:t>Port</a:t>
            </a:r>
            <a:r>
              <a:rPr/>
              <a:t>: It is a medium through which the server listens to the clients.</a:t>
            </a:r>
          </a:p>
          <a:p>
            <a:pPr lvl="0" indent="0" marL="0">
              <a:spcBef>
                <a:spcPts val="3000"/>
              </a:spcBef>
              <a:buNone/>
            </a:pPr>
            <a:r>
              <a:rPr b="1"/>
              <a:t>A program for socket</a:t>
            </a:r>
          </a:p>
          <a:p>
            <a:pPr lvl="0" indent="0" marL="0">
              <a:buNone/>
            </a:pPr>
            <a:r>
              <a:rPr/>
              <a:t>Python has a socket method that sets up different sockets virtually. The syntax for the same is as follows:</a:t>
            </a:r>
          </a:p>
          <a:p>
            <a:pPr lvl="0" indent="0">
              <a:buNone/>
            </a:pPr>
            <a:r>
              <a:rPr>
                <a:latin typeface="Courier"/>
              </a:rPr>
              <a:t>s</a:t>
            </a:r>
            <a:r>
              <a:rPr>
                <a:solidFill>
                  <a:srgbClr val="666666"/>
                </a:solidFill>
                <a:latin typeface="Courier"/>
              </a:rPr>
              <a:t>=</a:t>
            </a:r>
            <a:r>
              <a:rPr>
                <a:latin typeface="Courier"/>
              </a:rPr>
              <a:t> socket.socket (socketFamily, type_of_the_socket, protocol</a:t>
            </a:r>
            <a:r>
              <a:rPr>
                <a:solidFill>
                  <a:srgbClr val="666666"/>
                </a:solidFill>
                <a:latin typeface="Courier"/>
              </a:rPr>
              <a:t>=</a:t>
            </a:r>
            <a:r>
              <a:rPr>
                <a:latin typeface="Courier"/>
              </a:rPr>
              <a:t>value)</a:t>
            </a:r>
          </a:p>
          <a:p>
            <a:pPr lvl="0" indent="0" marL="0">
              <a:buNone/>
            </a:pPr>
            <a:r>
              <a:rPr/>
              <a:t>Explanation:</a:t>
            </a:r>
          </a:p>
          <a:p>
            <a:pPr lvl="0" indent="0" marL="0">
              <a:buNone/>
            </a:pPr>
            <a:r>
              <a:rPr b="1"/>
              <a:t>socketFamily</a:t>
            </a:r>
            <a:r>
              <a:rPr/>
              <a:t>: It is either AF_UNIX or AF_INET.</a:t>
            </a:r>
          </a:p>
          <a:p>
            <a:pPr lvl="0" indent="0" marL="0">
              <a:buNone/>
            </a:pPr>
            <a:r>
              <a:rPr b="1"/>
              <a:t>type_of_the_socket</a:t>
            </a:r>
            <a:r>
              <a:rPr/>
              <a:t>: It is either SOCK_STREAM or SOCK_DGRAM.</a:t>
            </a:r>
          </a:p>
          <a:p>
            <a:pPr lvl="0" indent="0" marL="0">
              <a:buNone/>
            </a:pPr>
            <a:r>
              <a:rPr b="1"/>
              <a:t>Protocol</a:t>
            </a:r>
            <a:r>
              <a:rPr/>
              <a:t>: It is usually left out and defaulting to 0.</a:t>
            </a:r>
          </a:p>
          <a:p>
            <a:pPr lvl="0" indent="0" marL="0">
              <a:buNone/>
            </a:pPr>
            <a:r>
              <a:rPr/>
              <a:t>Methods to manage the connections:</a:t>
            </a:r>
          </a:p>
          <a:p>
            <a:pPr lvl="0"/>
            <a:r>
              <a:rPr/>
              <a:t>listen(): This method is used to establish and start TCP listeners.</a:t>
            </a:r>
          </a:p>
          <a:p>
            <a:pPr lvl="0"/>
            <a:r>
              <a:rPr/>
              <a:t>bind(): This method is used to bind-address to the socket.</a:t>
            </a:r>
          </a:p>
          <a:p>
            <a:pPr lvl="0"/>
            <a:r>
              <a:rPr/>
              <a:t>connect(): It is used to make a connection with the TCP server.</a:t>
            </a:r>
          </a:p>
          <a:p>
            <a:pPr lvl="0"/>
            <a:r>
              <a:rPr/>
              <a:t>accept(): It is used to make a TCP client connection.</a:t>
            </a:r>
          </a:p>
          <a:p>
            <a:pPr lvl="0"/>
            <a:r>
              <a:rPr/>
              <a:t>recv(): This method is used to receive messages.</a:t>
            </a:r>
          </a:p>
          <a:p>
            <a:pPr lvl="0"/>
            <a:r>
              <a:rPr/>
              <a:t>close(): It is used to close a socket.</a:t>
            </a:r>
          </a:p>
          <a:p>
            <a:pPr lvl="0"/>
            <a:r>
              <a:rPr/>
              <a:t>sendto(): This method is used to send UDP messages.</a:t>
            </a:r>
          </a:p>
          <a:p>
            <a:pPr lvl="0"/>
            <a:r>
              <a:rPr/>
              <a:t>Send(): This method is used to send messages.</a:t>
            </a:r>
          </a:p>
          <a:p>
            <a:pPr lvl="0" indent="0" marL="0">
              <a:spcBef>
                <a:spcPts val="3000"/>
              </a:spcBef>
              <a:buNone/>
            </a:pPr>
            <a:r>
              <a:rPr b="1"/>
              <a:t>Networking Terminologies</a:t>
            </a:r>
          </a:p>
          <a:p>
            <a:pPr lvl="0" indent="0" marL="0">
              <a:buNone/>
            </a:pPr>
            <a:r>
              <a:rPr b="1"/>
              <a:t>Let us quickly discuss the basic terms of networking:</a:t>
            </a:r>
          </a:p>
          <a:p>
            <a:pPr lvl="0" indent="0" marL="0">
              <a:buNone/>
            </a:pPr>
            <a:r>
              <a:rPr b="1"/>
              <a:t>Internet protocol:</a:t>
            </a:r>
            <a:r>
              <a:rPr/>
              <a:t>Internet protocol is a set of rules and procedures to govern the flow of data. It has two significant protocols:</a:t>
            </a:r>
          </a:p>
          <a:p>
            <a:pPr lvl="0" indent="0" marL="0">
              <a:spcBef>
                <a:spcPts val="3000"/>
              </a:spcBef>
              <a:buNone/>
            </a:pPr>
            <a:r>
              <a:rPr b="1"/>
              <a:t>User Datagram Protocol (UDP)</a:t>
            </a:r>
          </a:p>
          <a:p>
            <a:pPr lvl="0" indent="0" marL="0">
              <a:buNone/>
            </a:pPr>
            <a:r>
              <a:rPr b="1"/>
              <a:t>The User Datagram Protocol is a connectionless protocol. Some properties of UDP are:</a:t>
            </a:r>
          </a:p>
          <a:p>
            <a:pPr lvl="0"/>
            <a:r>
              <a:rPr b="1"/>
              <a:t>Unreliable</a:t>
            </a:r>
            <a:r>
              <a:rPr/>
              <a:t>: Whenever a User Datagram Protocol message is sent, we don’t have a way to know whether it has reached its destination or not. In the User Datagram protocol, there is no way of acknowledgment.</a:t>
            </a:r>
          </a:p>
          <a:p>
            <a:pPr lvl="0"/>
            <a:r>
              <a:rPr b="1"/>
              <a:t>Not ordered</a:t>
            </a:r>
            <a:r>
              <a:rPr/>
              <a:t>: We cannot predict the order of messages in which they arrive.</a:t>
            </a:r>
          </a:p>
          <a:p>
            <a:pPr lvl="0" indent="0" marL="0">
              <a:spcBef>
                <a:spcPts val="3000"/>
              </a:spcBef>
              <a:buNone/>
            </a:pPr>
            <a:r>
              <a:rPr b="1"/>
              <a:t>Transmission control protocol (TCP)</a:t>
            </a:r>
          </a:p>
          <a:p>
            <a:pPr lvl="0" indent="0" marL="0">
              <a:buNone/>
            </a:pPr>
            <a:r>
              <a:rPr/>
              <a:t>TCP uses the concept of a handshake. In simple words, it is a way to ensure that the connection has been established between hosts, and now the data transfer can be started. TCP protocol requires us to build a network in the first place. Some properties of Transmission Control Protocol are:</a:t>
            </a:r>
          </a:p>
          <a:p>
            <a:pPr lvl="0"/>
            <a:r>
              <a:rPr b="1"/>
              <a:t>Reliable</a:t>
            </a:r>
            <a:r>
              <a:rPr/>
              <a:t>: Transmission Control Protocol manages the acknowledgment and timeout of the message. It makes several attempts to deliver the messages. The server also requests the lost parts again to get the lost messages.</a:t>
            </a:r>
          </a:p>
          <a:p>
            <a:pPr lvl="0"/>
            <a:r>
              <a:rPr b="1"/>
              <a:t>Heavy-weight</a:t>
            </a:r>
            <a:r>
              <a:rPr/>
              <a:t>: Transmission Control Protocol has three packets to set up a connection for the socket. These packets are:</a:t>
            </a:r>
          </a:p>
          <a:p>
            <a:pPr lvl="0"/>
            <a:r>
              <a:rPr/>
              <a:t>SYN</a:t>
            </a:r>
          </a:p>
          <a:p>
            <a:pPr lvl="0"/>
            <a:r>
              <a:rPr/>
              <a:t>SYN+ACK</a:t>
            </a:r>
          </a:p>
          <a:p>
            <a:pPr lvl="0"/>
            <a:r>
              <a:rPr/>
              <a:t>ACK</a:t>
            </a:r>
          </a:p>
          <a:p>
            <a:pPr lvl="0" indent="0" marL="0">
              <a:spcBef>
                <a:spcPts val="3000"/>
              </a:spcBef>
              <a:buNone/>
            </a:pPr>
            <a:r>
              <a:rPr b="1"/>
              <a:t>Server and client application example</a:t>
            </a:r>
          </a:p>
          <a:p>
            <a:pPr lvl="0" indent="0" marL="0">
              <a:spcBef>
                <a:spcPts val="3000"/>
              </a:spcBef>
              <a:buNone/>
            </a:pPr>
            <a:r>
              <a:rPr b="1"/>
              <a:t>A Simple Server</a:t>
            </a:r>
          </a:p>
          <a:p>
            <a:pPr lvl="0" indent="0" marL="0">
              <a:buNone/>
            </a:pPr>
            <a:r>
              <a:rPr/>
              <a:t>To write Internet servers, we use the socket function available in socket module to create a socket object. A socket object is then used to call other functions to setup a socket server.</a:t>
            </a:r>
          </a:p>
          <a:p>
            <a:pPr lvl="0" indent="0" marL="0">
              <a:buNone/>
            </a:pPr>
            <a:r>
              <a:rPr/>
              <a:t>Now call bind(hostname, port) function to specify a port for your service on the given host.</a:t>
            </a:r>
          </a:p>
          <a:p>
            <a:pPr lvl="0" indent="0" marL="0">
              <a:buNone/>
            </a:pPr>
            <a:r>
              <a:rPr/>
              <a:t>Next, call the accept method of the returned object. This method waits until a client connects to the port you specified, and then returns a connection object that represents the connection to that client.</a:t>
            </a:r>
          </a:p>
          <a:p>
            <a:pPr lvl="0" indent="0">
              <a:buNone/>
            </a:pPr>
            <a:r>
              <a:rPr i="1">
                <a:solidFill>
                  <a:srgbClr val="60A0B0"/>
                </a:solidFill>
                <a:latin typeface="Courier"/>
              </a:rPr>
              <a:t>#!/usr/bin/python           # This is server.py file</a:t>
            </a:r>
            <a:br/>
            <a:br/>
            <a:r>
              <a:rPr>
                <a:latin typeface="Courier"/>
              </a:rPr>
              <a:t>import socket  </a:t>
            </a:r>
            <a:r>
              <a:rPr i="1">
                <a:solidFill>
                  <a:srgbClr val="60A0B0"/>
                </a:solidFill>
                <a:latin typeface="Courier"/>
              </a:rPr>
              <a:t># Import socket module</a:t>
            </a:r>
            <a:br/>
            <a:br/>
            <a:r>
              <a:rPr>
                <a:latin typeface="Courier"/>
              </a:rPr>
              <a:t>s </a:t>
            </a:r>
            <a:r>
              <a:rPr>
                <a:solidFill>
                  <a:srgbClr val="666666"/>
                </a:solidFill>
                <a:latin typeface="Courier"/>
              </a:rPr>
              <a:t>=</a:t>
            </a:r>
            <a:r>
              <a:rPr>
                <a:latin typeface="Courier"/>
              </a:rPr>
              <a:t> socket.socket()  </a:t>
            </a:r>
            <a:r>
              <a:rPr i="1">
                <a:solidFill>
                  <a:srgbClr val="60A0B0"/>
                </a:solidFill>
                <a:latin typeface="Courier"/>
              </a:rPr>
              <a:t># Create a socket object</a:t>
            </a:r>
            <a:br/>
            <a:r>
              <a:rPr>
                <a:latin typeface="Courier"/>
              </a:rPr>
              <a:t>host </a:t>
            </a:r>
            <a:r>
              <a:rPr>
                <a:solidFill>
                  <a:srgbClr val="666666"/>
                </a:solidFill>
                <a:latin typeface="Courier"/>
              </a:rPr>
              <a:t>=</a:t>
            </a:r>
            <a:r>
              <a:rPr>
                <a:latin typeface="Courier"/>
              </a:rPr>
              <a:t> socket.gethostname()  </a:t>
            </a:r>
            <a:r>
              <a:rPr i="1">
                <a:solidFill>
                  <a:srgbClr val="60A0B0"/>
                </a:solidFill>
                <a:latin typeface="Courier"/>
              </a:rPr>
              <a:t># Get local machine name</a:t>
            </a:r>
            <a:br/>
            <a:r>
              <a:rPr>
                <a:latin typeface="Courier"/>
              </a:rPr>
              <a:t>port </a:t>
            </a:r>
            <a:r>
              <a:rPr>
                <a:solidFill>
                  <a:srgbClr val="666666"/>
                </a:solidFill>
                <a:latin typeface="Courier"/>
              </a:rPr>
              <a:t>=</a:t>
            </a:r>
            <a:r>
              <a:rPr>
                <a:latin typeface="Courier"/>
              </a:rPr>
              <a:t> </a:t>
            </a:r>
            <a:r>
              <a:rPr>
                <a:solidFill>
                  <a:srgbClr val="40A070"/>
                </a:solidFill>
                <a:latin typeface="Courier"/>
              </a:rPr>
              <a:t>12345</a:t>
            </a:r>
            <a:r>
              <a:rPr>
                <a:latin typeface="Courier"/>
              </a:rPr>
              <a:t>  </a:t>
            </a:r>
            <a:r>
              <a:rPr i="1">
                <a:solidFill>
                  <a:srgbClr val="60A0B0"/>
                </a:solidFill>
                <a:latin typeface="Courier"/>
              </a:rPr>
              <a:t># Reserve a port for your service.</a:t>
            </a:r>
            <a:br/>
            <a:r>
              <a:rPr>
                <a:latin typeface="Courier"/>
              </a:rPr>
              <a:t>s.bind((host, port))  </a:t>
            </a:r>
            <a:r>
              <a:rPr i="1">
                <a:solidFill>
                  <a:srgbClr val="60A0B0"/>
                </a:solidFill>
                <a:latin typeface="Courier"/>
              </a:rPr>
              <a:t># Bind to the port</a:t>
            </a:r>
            <a:br/>
            <a:br/>
            <a:r>
              <a:rPr>
                <a:latin typeface="Courier"/>
              </a:rPr>
              <a:t>s.listen(</a:t>
            </a:r>
            <a:r>
              <a:rPr>
                <a:solidFill>
                  <a:srgbClr val="40A070"/>
                </a:solidFill>
                <a:latin typeface="Courier"/>
              </a:rPr>
              <a:t>5</a:t>
            </a:r>
            <a:r>
              <a:rPr>
                <a:latin typeface="Courier"/>
              </a:rPr>
              <a:t>)  </a:t>
            </a:r>
            <a:r>
              <a:rPr i="1">
                <a:solidFill>
                  <a:srgbClr val="60A0B0"/>
                </a:solidFill>
                <a:latin typeface="Courier"/>
              </a:rPr>
              <a:t># Now wait for client connection.</a:t>
            </a:r>
            <a:b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c, addr </a:t>
            </a:r>
            <a:r>
              <a:rPr>
                <a:solidFill>
                  <a:srgbClr val="666666"/>
                </a:solidFill>
                <a:latin typeface="Courier"/>
              </a:rPr>
              <a:t>=</a:t>
            </a:r>
            <a:r>
              <a:rPr>
                <a:latin typeface="Courier"/>
              </a:rPr>
              <a:t> s.accept()  </a:t>
            </a:r>
            <a:r>
              <a:rPr i="1">
                <a:solidFill>
                  <a:srgbClr val="60A0B0"/>
                </a:solidFill>
                <a:latin typeface="Courier"/>
              </a:rPr>
              <a:t># Establish connection with client.</a:t>
            </a:r>
            <a:br/>
            <a:r>
              <a:rPr>
                <a:latin typeface="Courier"/>
              </a:rPr>
              <a:t>    print</a:t>
            </a:r>
            <a:br/>
            <a:r>
              <a:rPr>
                <a:latin typeface="Courier"/>
              </a:rPr>
              <a:t>    </a:t>
            </a:r>
            <a:r>
              <a:rPr i="1">
                <a:solidFill>
                  <a:srgbClr val="60A0B0"/>
                </a:solidFill>
                <a:latin typeface="Courier"/>
              </a:rPr>
              <a:t>'Got connection from'</a:t>
            </a:r>
            <a:r>
              <a:rPr>
                <a:latin typeface="Courier"/>
              </a:rPr>
              <a:t>, addr</a:t>
            </a:r>
            <a:br/>
            <a:r>
              <a:rPr>
                <a:latin typeface="Courier"/>
              </a:rPr>
              <a:t>    c.send(</a:t>
            </a:r>
            <a:r>
              <a:rPr>
                <a:solidFill>
                  <a:srgbClr val="4070A0"/>
                </a:solidFill>
                <a:latin typeface="Courier"/>
              </a:rPr>
              <a:t>'Thank you for connecting'</a:t>
            </a:r>
            <a:r>
              <a:rPr>
                <a:latin typeface="Courier"/>
              </a:rPr>
              <a:t>)</a:t>
            </a:r>
            <a:br/>
            <a:r>
              <a:rPr>
                <a:latin typeface="Courier"/>
              </a:rPr>
              <a:t>    c.close()  </a:t>
            </a:r>
            <a:r>
              <a:rPr i="1">
                <a:solidFill>
                  <a:srgbClr val="60A0B0"/>
                </a:solidFill>
                <a:latin typeface="Courier"/>
              </a:rPr>
              <a:t># Close the connection</a:t>
            </a:r>
          </a:p>
          <a:p>
            <a:pPr lvl="0" indent="0" marL="0">
              <a:spcBef>
                <a:spcPts val="3000"/>
              </a:spcBef>
              <a:buNone/>
            </a:pPr>
            <a:r>
              <a:rPr b="1"/>
              <a:t>A Simple Client</a:t>
            </a:r>
          </a:p>
          <a:p>
            <a:pPr lvl="0" indent="0" marL="0">
              <a:buNone/>
            </a:pPr>
            <a:r>
              <a:rPr/>
              <a:t>Let us write a very simple client program which opens a connection to a given port 12345 and given host. This is very simple to create a socket client using Python’s socket module function.</a:t>
            </a:r>
          </a:p>
          <a:p>
            <a:pPr lvl="0" indent="0" marL="0">
              <a:buNone/>
            </a:pPr>
            <a:r>
              <a:rPr/>
              <a:t>The socket.connect(host_name, port ) opens a TCP connection to hostname on the port. Once you have a socket open, you can read from it like any IO object. When done, remember to close it, as you would close a file.</a:t>
            </a:r>
          </a:p>
          <a:p>
            <a:pPr lvl="0" indent="0" marL="0">
              <a:buNone/>
            </a:pPr>
            <a:r>
              <a:rPr/>
              <a:t>The following code is a very simple client that connects to a given host and port, reads any available data from the socket, and then exits.</a:t>
            </a:r>
          </a:p>
          <a:p>
            <a:pPr lvl="0" indent="0">
              <a:buNone/>
            </a:pPr>
            <a:r>
              <a:rPr i="1">
                <a:solidFill>
                  <a:srgbClr val="60A0B0"/>
                </a:solidFill>
                <a:latin typeface="Courier"/>
              </a:rPr>
              <a:t>#!/usr/bin/python           # This is client.py file</a:t>
            </a:r>
            <a:br/>
            <a:br/>
            <a:r>
              <a:rPr>
                <a:latin typeface="Courier"/>
              </a:rPr>
              <a:t>import socket  </a:t>
            </a:r>
            <a:r>
              <a:rPr i="1">
                <a:solidFill>
                  <a:srgbClr val="60A0B0"/>
                </a:solidFill>
                <a:latin typeface="Courier"/>
              </a:rPr>
              <a:t># Import socket module</a:t>
            </a:r>
            <a:br/>
            <a:br/>
            <a:r>
              <a:rPr>
                <a:latin typeface="Courier"/>
              </a:rPr>
              <a:t>s </a:t>
            </a:r>
            <a:r>
              <a:rPr>
                <a:solidFill>
                  <a:srgbClr val="666666"/>
                </a:solidFill>
                <a:latin typeface="Courier"/>
              </a:rPr>
              <a:t>=</a:t>
            </a:r>
            <a:r>
              <a:rPr>
                <a:latin typeface="Courier"/>
              </a:rPr>
              <a:t> socket.socket()  </a:t>
            </a:r>
            <a:r>
              <a:rPr i="1">
                <a:solidFill>
                  <a:srgbClr val="60A0B0"/>
                </a:solidFill>
                <a:latin typeface="Courier"/>
              </a:rPr>
              <a:t># Create a socket object</a:t>
            </a:r>
            <a:br/>
            <a:r>
              <a:rPr>
                <a:latin typeface="Courier"/>
              </a:rPr>
              <a:t>host </a:t>
            </a:r>
            <a:r>
              <a:rPr>
                <a:solidFill>
                  <a:srgbClr val="666666"/>
                </a:solidFill>
                <a:latin typeface="Courier"/>
              </a:rPr>
              <a:t>=</a:t>
            </a:r>
            <a:r>
              <a:rPr>
                <a:latin typeface="Courier"/>
              </a:rPr>
              <a:t> socket.gethostname()  </a:t>
            </a:r>
            <a:r>
              <a:rPr i="1">
                <a:solidFill>
                  <a:srgbClr val="60A0B0"/>
                </a:solidFill>
                <a:latin typeface="Courier"/>
              </a:rPr>
              <a:t># Get local machine name</a:t>
            </a:r>
            <a:br/>
            <a:r>
              <a:rPr>
                <a:latin typeface="Courier"/>
              </a:rPr>
              <a:t>port </a:t>
            </a:r>
            <a:r>
              <a:rPr>
                <a:solidFill>
                  <a:srgbClr val="666666"/>
                </a:solidFill>
                <a:latin typeface="Courier"/>
              </a:rPr>
              <a:t>=</a:t>
            </a:r>
            <a:r>
              <a:rPr>
                <a:latin typeface="Courier"/>
              </a:rPr>
              <a:t> </a:t>
            </a:r>
            <a:r>
              <a:rPr>
                <a:solidFill>
                  <a:srgbClr val="40A070"/>
                </a:solidFill>
                <a:latin typeface="Courier"/>
              </a:rPr>
              <a:t>12345</a:t>
            </a:r>
            <a:r>
              <a:rPr>
                <a:latin typeface="Courier"/>
              </a:rPr>
              <a:t>  </a:t>
            </a:r>
            <a:r>
              <a:rPr i="1">
                <a:solidFill>
                  <a:srgbClr val="60A0B0"/>
                </a:solidFill>
                <a:latin typeface="Courier"/>
              </a:rPr>
              <a:t># Reserve a port for your service.</a:t>
            </a:r>
            <a:br/>
            <a:br/>
            <a:r>
              <a:rPr>
                <a:latin typeface="Courier"/>
              </a:rPr>
              <a:t>s.connect((host, port))</a:t>
            </a:r>
            <a:br/>
            <a:r>
              <a:rPr>
                <a:latin typeface="Courier"/>
              </a:rPr>
              <a:t>print</a:t>
            </a:r>
            <a:br/>
            <a:r>
              <a:rPr>
                <a:latin typeface="Courier"/>
              </a:rPr>
              <a:t>s.recv(</a:t>
            </a:r>
            <a:r>
              <a:rPr>
                <a:solidFill>
                  <a:srgbClr val="40A070"/>
                </a:solidFill>
                <a:latin typeface="Courier"/>
              </a:rPr>
              <a:t>1024</a:t>
            </a:r>
            <a:r>
              <a:rPr>
                <a:latin typeface="Courier"/>
              </a:rPr>
              <a:t>)</a:t>
            </a:r>
            <a:br/>
            <a:r>
              <a:rPr>
                <a:latin typeface="Courier"/>
              </a:rPr>
              <a:t>s.close()  </a:t>
            </a:r>
            <a:r>
              <a:rPr i="1">
                <a:solidFill>
                  <a:srgbClr val="60A0B0"/>
                </a:solidFill>
                <a:latin typeface="Courier"/>
              </a:rPr>
              <a:t># Close the socket when done</a:t>
            </a:r>
          </a:p>
          <a:p>
            <a:pPr lvl="0" indent="0" marL="0">
              <a:buNone/>
            </a:pPr>
            <a:r>
              <a:rPr/>
              <a:t>Now run this server.py in background and then run above client.py to see the result.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Following would start a server in background.</a:t>
            </a:r>
          </a:p>
        </p:txBody>
      </p:sp>
      <p:sp>
        <p:nvSpPr>
          <p:cNvPr id="3" name="Content Placeholder 2"/>
          <p:cNvSpPr>
            <a:spLocks noGrp="1"/>
          </p:cNvSpPr>
          <p:nvPr>
            <p:ph idx="1"/>
          </p:nvPr>
        </p:nvSpPr>
        <p:spPr/>
        <p:txBody>
          <a:bodyPr/>
          <a:lstStyle/>
          <a:p>
            <a:pPr lvl="0" indent="0" marL="0">
              <a:buNone/>
            </a:pPr>
            <a:r>
              <a:rPr/>
              <a:t>$ python server.py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Once server is started run client as follows:</a:t>
            </a:r>
          </a:p>
        </p:txBody>
      </p:sp>
      <p:sp>
        <p:nvSpPr>
          <p:cNvPr id="3" name="Content Placeholder 2"/>
          <p:cNvSpPr>
            <a:spLocks noGrp="1"/>
          </p:cNvSpPr>
          <p:nvPr>
            <p:ph idx="1"/>
          </p:nvPr>
        </p:nvSpPr>
        <p:spPr/>
        <p:txBody>
          <a:bodyPr/>
          <a:lstStyle/>
          <a:p>
            <a:pPr lvl="0" indent="0" marL="0">
              <a:buNone/>
            </a:pPr>
            <a:r>
              <a:rPr/>
              <a:t>$ python client.py</a:t>
            </a:r>
          </a:p>
          <a:p>
            <a:pPr lvl="0" indent="0" marL="0">
              <a:buNone/>
            </a:pPr>
            <a:r>
              <a:rPr/>
              <a:t>This would produce following result:</a:t>
            </a:r>
          </a:p>
          <a:p>
            <a:pPr lvl="0" indent="0" marL="1270000">
              <a:buNone/>
            </a:pPr>
            <a:r>
              <a:rPr sz="2000"/>
              <a:t>Got connection from (‘127.0.0.1’, 48437) Thank you for connecting</a:t>
            </a:r>
          </a:p>
          <a:p>
            <a:pPr lvl="0" indent="0" marL="0">
              <a:spcBef>
                <a:spcPts val="3000"/>
              </a:spcBef>
              <a:buNone/>
            </a:pPr>
            <a:r>
              <a:rPr b="1"/>
              <a:t>Python Internet Modules</a:t>
            </a:r>
          </a:p>
          <a:p>
            <a:pPr lvl="0" indent="0" marL="0">
              <a:buNone/>
            </a:pPr>
            <a:r>
              <a:rPr/>
              <a:t>Protocol Name </a:t>
            </a:r>
          </a:p>
          <a:p>
            <a:pPr lvl="0" indent="0" marL="0">
              <a:buNone/>
            </a:pPr>
            <a:r>
              <a:rPr/>
              <a:t>The Function of the protocol </a:t>
            </a:r>
          </a:p>
          <a:p>
            <a:pPr lvl="0" indent="0" marL="0">
              <a:buNone/>
            </a:pPr>
            <a:r>
              <a:rPr/>
              <a:t>Port No. </a:t>
            </a:r>
          </a:p>
          <a:p>
            <a:pPr lvl="0" indent="0" marL="0">
              <a:buNone/>
            </a:pPr>
            <a:r>
              <a:rPr/>
              <a:t>Python Module associated </a:t>
            </a:r>
          </a:p>
          <a:p>
            <a:pPr lvl="0" indent="0" marL="0">
              <a:buNone/>
            </a:pPr>
            <a:r>
              <a:rPr/>
              <a:t>Gopher </a:t>
            </a:r>
          </a:p>
          <a:p>
            <a:pPr lvl="0" indent="0" marL="0">
              <a:buNone/>
            </a:pPr>
            <a:r>
              <a:rPr/>
              <a:t>Transfer of documents </a:t>
            </a:r>
          </a:p>
          <a:p>
            <a:pPr lvl="0" indent="0" marL="0">
              <a:buNone/>
            </a:pPr>
            <a:r>
              <a:rPr/>
              <a:t>70 </a:t>
            </a:r>
          </a:p>
          <a:p>
            <a:pPr lvl="0" indent="0" marL="0">
              <a:buNone/>
            </a:pPr>
            <a:r>
              <a:rPr/>
              <a:t>Gopherlib, urllib </a:t>
            </a:r>
          </a:p>
          <a:p>
            <a:pPr lvl="0" indent="0" marL="0">
              <a:buNone/>
            </a:pPr>
            <a:r>
              <a:rPr/>
              <a:t>Telnet </a:t>
            </a:r>
          </a:p>
          <a:p>
            <a:pPr lvl="0" indent="0" marL="0">
              <a:buNone/>
            </a:pPr>
            <a:r>
              <a:rPr/>
              <a:t>Used for Command line </a:t>
            </a:r>
          </a:p>
          <a:p>
            <a:pPr lvl="0" indent="0" marL="0">
              <a:buNone/>
            </a:pPr>
            <a:r>
              <a:rPr/>
              <a:t>23 </a:t>
            </a:r>
          </a:p>
          <a:p>
            <a:pPr lvl="0" indent="0" marL="0">
              <a:buNone/>
            </a:pPr>
            <a:r>
              <a:rPr/>
              <a:t>telnetlib </a:t>
            </a:r>
          </a:p>
          <a:p>
            <a:pPr lvl="0" indent="0" marL="0">
              <a:buNone/>
            </a:pPr>
            <a:r>
              <a:rPr/>
              <a:t>IMAP4 </a:t>
            </a:r>
          </a:p>
          <a:p>
            <a:pPr lvl="0" indent="0" marL="0">
              <a:buNone/>
            </a:pPr>
            <a:r>
              <a:rPr/>
              <a:t>Used for fetching emails </a:t>
            </a:r>
          </a:p>
          <a:p>
            <a:pPr lvl="0" indent="0" marL="0">
              <a:buNone/>
            </a:pPr>
            <a:r>
              <a:rPr/>
              <a:t>143 </a:t>
            </a:r>
          </a:p>
          <a:p>
            <a:pPr lvl="0" indent="0" marL="0">
              <a:buNone/>
            </a:pPr>
            <a:r>
              <a:rPr/>
              <a:t>impalib </a:t>
            </a:r>
          </a:p>
          <a:p>
            <a:pPr lvl="0" indent="0" marL="0">
              <a:buNone/>
            </a:pPr>
            <a:r>
              <a:rPr/>
              <a:t>POP3 </a:t>
            </a:r>
          </a:p>
          <a:p>
            <a:pPr lvl="0" indent="0" marL="0">
              <a:buNone/>
            </a:pPr>
            <a:r>
              <a:rPr/>
              <a:t>Used for fetching emails </a:t>
            </a:r>
          </a:p>
          <a:p>
            <a:pPr lvl="0" indent="0" marL="0">
              <a:buNone/>
            </a:pPr>
            <a:r>
              <a:rPr/>
              <a:t>110 </a:t>
            </a:r>
          </a:p>
          <a:p>
            <a:pPr lvl="0" indent="0" marL="0">
              <a:buNone/>
            </a:pPr>
            <a:r>
              <a:rPr/>
              <a:t>poplib </a:t>
            </a:r>
          </a:p>
          <a:p>
            <a:pPr lvl="0" indent="0" marL="0">
              <a:buNone/>
            </a:pPr>
            <a:r>
              <a:rPr/>
              <a:t>SMTP </a:t>
            </a:r>
          </a:p>
          <a:p>
            <a:pPr lvl="0" indent="0" marL="0">
              <a:buNone/>
            </a:pPr>
            <a:r>
              <a:rPr/>
              <a:t>Used for sending emails </a:t>
            </a:r>
          </a:p>
          <a:p>
            <a:pPr lvl="0" indent="0" marL="0">
              <a:buNone/>
            </a:pPr>
            <a:r>
              <a:rPr/>
              <a:t>25 </a:t>
            </a:r>
          </a:p>
          <a:p>
            <a:pPr lvl="0" indent="0" marL="0">
              <a:buNone/>
            </a:pPr>
            <a:r>
              <a:rPr/>
              <a:t>smtlib </a:t>
            </a:r>
          </a:p>
          <a:p>
            <a:pPr lvl="0" indent="0" marL="0">
              <a:buNone/>
            </a:pPr>
            <a:r>
              <a:rPr/>
              <a:t>FTP </a:t>
            </a:r>
          </a:p>
          <a:p>
            <a:pPr lvl="0" indent="0" marL="0">
              <a:buNone/>
            </a:pPr>
            <a:r>
              <a:rPr/>
              <a:t>Used for file transfers </a:t>
            </a:r>
          </a:p>
          <a:p>
            <a:pPr lvl="0" indent="0" marL="0">
              <a:buNone/>
            </a:pPr>
            <a:r>
              <a:rPr/>
              <a:t>20 </a:t>
            </a:r>
          </a:p>
          <a:p>
            <a:pPr lvl="0" indent="0" marL="0">
              <a:buNone/>
            </a:pPr>
            <a:r>
              <a:rPr/>
              <a:t>Ftblib, urllib </a:t>
            </a:r>
          </a:p>
          <a:p>
            <a:pPr lvl="0" indent="0" marL="0">
              <a:buNone/>
            </a:pPr>
            <a:r>
              <a:rPr/>
              <a:t>MNTP </a:t>
            </a:r>
          </a:p>
          <a:p>
            <a:pPr lvl="0" indent="0" marL="0">
              <a:buNone/>
            </a:pPr>
            <a:r>
              <a:rPr/>
              <a:t>Usenet news </a:t>
            </a:r>
          </a:p>
          <a:p>
            <a:pPr lvl="0" indent="0" marL="0">
              <a:buNone/>
            </a:pPr>
            <a:r>
              <a:rPr/>
              <a:t>119 </a:t>
            </a:r>
          </a:p>
          <a:p>
            <a:pPr lvl="0" indent="0" marL="0">
              <a:buNone/>
            </a:pPr>
            <a:r>
              <a:rPr/>
              <a:t>mntplib </a:t>
            </a:r>
          </a:p>
          <a:p>
            <a:pPr lvl="0" indent="0" marL="0">
              <a:buNone/>
            </a:pPr>
            <a:r>
              <a:rPr/>
              <a:t>HTTP </a:t>
            </a:r>
          </a:p>
          <a:p>
            <a:pPr lvl="0" indent="0" marL="0">
              <a:buNone/>
            </a:pPr>
            <a:r>
              <a:rPr/>
              <a:t>Used for web pages </a:t>
            </a:r>
          </a:p>
          <a:p>
            <a:pPr lvl="0" indent="0" marL="0">
              <a:buNone/>
            </a:pPr>
            <a:r>
              <a:rPr/>
              <a:t>80 </a:t>
            </a:r>
          </a:p>
          <a:p>
            <a:pPr lvl="0" indent="0" marL="0">
              <a:buNone/>
            </a:pPr>
            <a:r>
              <a:rPr/>
              <a:t>Httplib, urllib </a:t>
            </a:r>
          </a:p>
          <a:p>
            <a:pPr lvl="0" indent="0" marL="0">
              <a:spcBef>
                <a:spcPts val="3000"/>
              </a:spcBef>
              <a:buNone/>
            </a:pPr>
            <a:r>
              <a:rPr b="1"/>
              <a:t>Wrapping up</a:t>
            </a:r>
          </a:p>
          <a:p>
            <a:pPr lvl="0" indent="0" marL="0">
              <a:buNone/>
            </a:pPr>
            <a:r>
              <a:rPr/>
              <a:t>These are the fundamental properties of Python as a networking language. Thus, Python is a general-purpose programming language. It is object-oriented and interactive. It uses English keywords frequently, which makes it easy to understand.</a:t>
            </a:r>
          </a:p>
          <a:p>
            <a:pPr lvl="0" indent="0" marL="0">
              <a:spcBef>
                <a:spcPts val="3000"/>
              </a:spcBef>
              <a:buNone/>
            </a:pPr>
            <a:r>
              <a:rPr b="1"/>
              <a:t>How is Python utilized in networking?</a:t>
            </a:r>
          </a:p>
          <a:p>
            <a:pPr lvl="0" indent="0" marL="0">
              <a:buNone/>
            </a:pPr>
            <a:r>
              <a:rPr/>
              <a:t>Learning the usage of Python in networking is necessary for all the upcoming network engineers to build an excellent career in this field. The main use of Python is to build different scripts that can automate specific complex network configurations. Complete support to the network protocols is provided by the standard library of Python. Python is much more useful than other languages in networking because of the code simplicity. Task automation for all the complex tasks is made easy with the help of python programming. This is how Python is utilized in networking.</a:t>
            </a:r>
          </a:p>
          <a:p>
            <a:pPr lvl="0" indent="0" marL="0">
              <a:spcBef>
                <a:spcPts val="3000"/>
              </a:spcBef>
              <a:buNone/>
            </a:pPr>
            <a:r>
              <a:rPr b="1"/>
              <a:t>What is meant by Python Network Programming?</a:t>
            </a:r>
          </a:p>
          <a:p>
            <a:pPr lvl="0" indent="0" marL="0">
              <a:buNone/>
            </a:pPr>
            <a:r>
              <a:rPr/>
              <a:t>The process of writing programs that could be used to communicate across the network with all the other programs is called Network Programming. In Python Network Programming, Python is used as the programming language for handling all the computer networking requirements. For instance, if you wish to create and run any local web server or directly download some files in your system from a URL, you can make use of Python Network Programming. Using Python, the entire network programming tasks become easy and simple. There are plenty of Python libraries to simplify the tasks for the programmers and software developers. For getting into python network programming, you need to be clear with the basics of writing codes in the python language. Once you have sound knowledge about the language, you can build a great career in this field.</a:t>
            </a:r>
          </a:p>
          <a:p>
            <a:pPr lvl="0" indent="0" marL="0">
              <a:spcBef>
                <a:spcPts val="3000"/>
              </a:spcBef>
              <a:buNone/>
            </a:pPr>
            <a:r>
              <a:rPr b="1"/>
              <a:t>How is Python connected to the internet?</a:t>
            </a:r>
          </a:p>
          <a:p>
            <a:pPr lvl="0" indent="0" marL="0">
              <a:buNone/>
            </a:pPr>
            <a:r>
              <a:rPr/>
              <a:t>The python module named urllib is useful for connecting and opening URLs from the internet. Every URL action can be performed with the help of this library. You can even retrieve different forms of data from the internet with the help of Python by using the urllib library.Import urllib in the program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2022-04-22T22:39:23Z</dcterms:created>
  <dcterms:modified xsi:type="dcterms:W3CDTF">2022-04-22T22:39:23Z</dcterms:modified>
</cp:coreProperties>
</file>

<file path=docProps/custom.xml><?xml version="1.0" encoding="utf-8"?>
<Properties xmlns="http://schemas.openxmlformats.org/officeDocument/2006/custom-properties" xmlns:vt="http://schemas.openxmlformats.org/officeDocument/2006/docPropsVTypes"/>
</file>