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4" Type="http://schemas.openxmlformats.org/officeDocument/2006/relationships/viewProps" Target="viewProps.xml"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evnetsandbox.cisco.com/RM/Diagram/Index/f1a51f3b-3377-444d-97f0-5ad300d976be?diagramType=Topology" TargetMode="External" /><Relationship Id="rId3" Type="http://schemas.openxmlformats.org/officeDocument/2006/relationships/hyperlink" Target="https://github.com/hpreston/vagrant_net_prog/tree/master/box_building#cisco-csr-1000v" TargetMode="External" /><Relationship Id="rId4" Type="http://schemas.openxmlformats.org/officeDocument/2006/relationships/hyperlink" Target="https://ipython.org" TargetMode="External" /><Relationship Id="rId5" Type="http://schemas.openxmlformats.org/officeDocument/2006/relationships/hyperlink" Target="https://ipython.org" TargetMode="External" /><Relationship Id="rId6" Type="http://schemas.openxmlformats.org/officeDocument/2006/relationships/hyperlink" Target="https://developer.cisco.com/site/pyats" TargetMode="External" /><Relationship Id="rId7" Type="http://schemas.openxmlformats.org/officeDocument/2006/relationships/hyperlink" Target="https://developer.cisco.com/site/pyats" TargetMode="External" /><Relationship Id="rId8" Type="http://schemas.openxmlformats.org/officeDocument/2006/relationships/hyperlink" Target="https://developer.cisco.com/site/pyats" TargetMode="External" /><Relationship Id="rId9" Type="http://schemas.openxmlformats.org/officeDocument/2006/relationships/hyperlink" Target="https://developer.cisco.com/site/pyats" TargetMode="External" /><Relationship Id="rId10" Type="http://schemas.openxmlformats.org/officeDocument/2006/relationships/hyperlink" Target="https://developer.cisco.com/site/pyats" TargetMode="External" /><Relationship Id="rId11" Type="http://schemas.openxmlformats.org/officeDocument/2006/relationships/hyperlink" Target="https://developer.cisco.com/site/pyats" TargetMode="External" /><Relationship Id="rId12" Type="http://schemas.openxmlformats.org/officeDocument/2006/relationships/hyperlink" Target="https://developer.cisco.com/site/pyats" TargetMode="External" /><Relationship Id="rId13" Type="http://schemas.openxmlformats.org/officeDocument/2006/relationships/hyperlink" Target="https://developer.cisco.com/site/pyats" TargetMode="External" /><Relationship Id="rId14" Type="http://schemas.openxmlformats.org/officeDocument/2006/relationships/hyperlink" Target="https://developer.cisco.com/site/pyats" TargetMode="External" /><Relationship Id="rId15" Type="http://schemas.openxmlformats.org/officeDocument/2006/relationships/hyperlink" Target="https://developer.cisco.com/site/pyats" TargetMode="External" /><Relationship Id="rId16" Type="http://schemas.openxmlformats.org/officeDocument/2006/relationships/hyperlink" Target="https://developer.cisco.com/site/pyats" TargetMode="External" /><Relationship Id="rId17" Type="http://schemas.openxmlformats.org/officeDocument/2006/relationships/hyperlink" Target="https://developer.cisco.com/site/pyats" TargetMode="External" /><Relationship Id="rId18" Type="http://schemas.openxmlformats.org/officeDocument/2006/relationships/hyperlink" Target="https://developer.cisco.com/site/pyats" TargetMode="External" /><Relationship Id="rId19" Type="http://schemas.openxmlformats.org/officeDocument/2006/relationships/hyperlink" Target="https://developer.cisco.com/site/pyats" TargetMode="External" /><Relationship Id="rId20" Type="http://schemas.openxmlformats.org/officeDocument/2006/relationships/hyperlink" Target="https://developer.cisco.com/site/pyats" TargetMode="External" /><Relationship Id="rId21" Type="http://schemas.openxmlformats.org/officeDocument/2006/relationships/hyperlink" Target="https://developer.cisco.com/site/pyats" TargetMode="External" /><Relationship Id="rId22" Type="http://schemas.openxmlformats.org/officeDocument/2006/relationships/hyperlink" Target="https://developer.cisco.com/site/pyats" TargetMode="External" /><Relationship Id="rId23" Type="http://schemas.openxmlformats.org/officeDocument/2006/relationships/hyperlink" Target="https://developer.cisco.com/site/pyats" TargetMode="External" /><Relationship Id="rId24" Type="http://schemas.openxmlformats.org/officeDocument/2006/relationships/hyperlink" Target="https://developer.cisco.com/site/pyats" TargetMode="External" /><Relationship Id="rId25" Type="http://schemas.openxmlformats.org/officeDocument/2006/relationships/hyperlink" Target="https://developer.cisco.com/site/pyats" TargetMode="External" /><Relationship Id="rId26" Type="http://schemas.openxmlformats.org/officeDocument/2006/relationships/hyperlink" Target="https://developer.cisco.com/site/pyats" TargetMode="External" /><Relationship Id="rId27" Type="http://schemas.openxmlformats.org/officeDocument/2006/relationships/hyperlink" Target="https://developer.cisco.com/site/pyats" TargetMode="External" /><Relationship Id="rId28" Type="http://schemas.openxmlformats.org/officeDocument/2006/relationships/hyperlink" Target="https://developer.cisco.com/site/pyats" TargetMode="External" /><Relationship Id="rId29" Type="http://schemas.openxmlformats.org/officeDocument/2006/relationships/hyperlink" Target="https://developer.cisco.com/site/pyats" TargetMode="External" /><Relationship Id="rId30" Type="http://schemas.openxmlformats.org/officeDocument/2006/relationships/hyperlink" Target="https://developer.cisco.com/site/pyats" TargetMode="External" /><Relationship Id="rId31" Type="http://schemas.openxmlformats.org/officeDocument/2006/relationships/hyperlink" Target="https://developer.cisco.com/site/pyats" TargetMode="External" /><Relationship Id="rId32" Type="http://schemas.openxmlformats.org/officeDocument/2006/relationships/hyperlink" Target="https://developer.cisco.com/site/pyats" TargetMode="External" /><Relationship Id="rId33" Type="http://schemas.openxmlformats.org/officeDocument/2006/relationships/hyperlink" Target="https://developer.cisco.com/site/pyats" TargetMode="External" /><Relationship Id="rId34" Type="http://schemas.openxmlformats.org/officeDocument/2006/relationships/hyperlink" Target="https://developer.cisco.com/site/pyats" TargetMode="External" /><Relationship Id="rId35" Type="http://schemas.openxmlformats.org/officeDocument/2006/relationships/hyperlink" Target="https://developer.cisco.com/site/pya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Devnet Sandbox</a:t>
            </a:r>
          </a:p>
        </p:txBody>
      </p:sp>
      <p:sp>
        <p:nvSpPr>
          <p:cNvPr id="3" name="Content Placeholder 2"/>
          <p:cNvSpPr>
            <a:spLocks noGrp="1"/>
          </p:cNvSpPr>
          <p:nvPr>
            <p:ph idx="1"/>
          </p:nvPr>
        </p:nvSpPr>
        <p:spPr/>
        <p:txBody>
          <a:bodyPr/>
          <a:lstStyle/>
          <a:p>
            <a:pPr lvl="0" indent="0" marL="0">
              <a:buNone/>
            </a:pPr>
            <a:r>
              <a:rPr/>
              <a:t>This lab was written to be run using the </a:t>
            </a:r>
            <a:r>
              <a:rPr>
                <a:hlinkClick r:id="rId2"/>
              </a:rPr>
              <a:t>DevNet Devbox Sandbox</a:t>
            </a:r>
            <a:r>
              <a:rPr/>
              <a:t>. This sandbox is a basic CentOS 7 workstation with typical development tools and software installed. Specifically used in this lab are Python 3.6 and Vagrant (used to instantiate an IOS XE router for use in the labs.)</a:t>
            </a:r>
          </a:p>
          <a:p>
            <a:pPr lvl="0" indent="0" marL="0">
              <a:buNone/>
            </a:pPr>
            <a:r>
              <a:rPr/>
              <a:t>If you are doing this lab on your own, you’ll need to reserve an instance of this sandbox before beginning. If you are doing this as part of a guided workshop, the instructor will assign you a pod.</a:t>
            </a:r>
          </a:p>
          <a:p>
            <a:pPr lvl="0" indent="0" marL="0">
              <a:spcBef>
                <a:spcPts val="3000"/>
              </a:spcBef>
              <a:buNone/>
            </a:pPr>
            <a:r>
              <a:rPr b="1"/>
              <a:t>Steps to complete preparation</a:t>
            </a:r>
          </a:p>
          <a:p>
            <a:pPr lvl="0" indent="-342900" marL="342900">
              <a:buAutoNum type="arabicPeriod"/>
            </a:pPr>
            <a:r>
              <a:rPr/>
              <a:t>Using either AnyConnect or OpenConnect, establish a VPN to your pod.</a:t>
            </a:r>
          </a:p>
          <a:p>
            <a:pPr lvl="0" indent="-342900" marL="342900">
              <a:buAutoNum type="arabicPeriod"/>
            </a:pPr>
            <a:r>
              <a:rPr/>
              <a:t>SSH to the Devbox at IP </a:t>
            </a:r>
            <a:r>
              <a:rPr>
                <a:latin typeface="Courier"/>
              </a:rPr>
              <a:t>10.10.20.20</a:t>
            </a:r>
            <a:r>
              <a:rPr/>
              <a:t> using credentials </a:t>
            </a:r>
            <a:r>
              <a:rPr>
                <a:latin typeface="Courier"/>
              </a:rPr>
              <a:t>root / cisco123</a:t>
            </a:r>
          </a:p>
          <a:p>
            <a:pPr lvl="0" indent="0">
              <a:buNone/>
            </a:pPr>
            <a:r>
              <a:rPr>
                <a:solidFill>
                  <a:srgbClr val="06287E"/>
                </a:solidFill>
                <a:latin typeface="Courier"/>
              </a:rPr>
              <a:t>ssh</a:t>
            </a:r>
            <a:r>
              <a:rPr>
                <a:latin typeface="Courier"/>
              </a:rPr>
              <a:t> root@10.10.20.20</a:t>
            </a:r>
          </a:p>
          <a:p>
            <a:pPr lvl="0" indent="-342900" marL="342900">
              <a:buAutoNum type="arabicPeriod"/>
            </a:pPr>
            <a:r>
              <a:rPr/>
              <a:t>Install the Python 3.6 development libraries.</a:t>
            </a:r>
          </a:p>
          <a:p>
            <a:pPr lvl="0" indent="0">
              <a:buNone/>
            </a:pPr>
            <a:r>
              <a:rPr>
                <a:latin typeface="Courier"/>
              </a:rPr>
              <a:t>yum install </a:t>
            </a:r>
            <a:r>
              <a:rPr>
                <a:solidFill>
                  <a:srgbClr val="7D9029"/>
                </a:solidFill>
                <a:latin typeface="Courier"/>
              </a:rPr>
              <a:t>-y</a:t>
            </a:r>
            <a:r>
              <a:rPr>
                <a:latin typeface="Courier"/>
              </a:rPr>
              <a:t> python36u-devel</a:t>
            </a:r>
          </a:p>
          <a:p>
            <a:pPr lvl="0" indent="-342900" marL="342900">
              <a:buAutoNum type="arabicPeriod"/>
            </a:pPr>
            <a:r>
              <a:rPr/>
              <a:t>Add the IOS XE 16.9 Vagrant Box to your workstation. Instructions for creating the Box file are available on github at </a:t>
            </a:r>
            <a:r>
              <a:rPr>
                <a:hlinkClick r:id="rId3"/>
              </a:rPr>
              <a:t>github.com/hpreston/vagrant_net_prog</a:t>
            </a:r>
            <a:r>
              <a:rPr/>
              <a:t>. If you are completing this as part of a guided lab, the instructor will provide details on how to complete this step.</a:t>
            </a:r>
          </a:p>
          <a:p>
            <a:pPr lvl="0" indent="0">
              <a:buNone/>
            </a:pPr>
            <a:r>
              <a:rPr>
                <a:latin typeface="Courier"/>
              </a:rPr>
              <a:t>vagrant box add </a:t>
            </a:r>
            <a:r>
              <a:rPr>
                <a:solidFill>
                  <a:srgbClr val="7D9029"/>
                </a:solidFill>
                <a:latin typeface="Courier"/>
              </a:rPr>
              <a:t>--name</a:t>
            </a:r>
            <a:r>
              <a:rPr>
                <a:latin typeface="Courier"/>
              </a:rPr>
              <a:t> iosxe/16.09.01 serial-csr1000v-universalk9.16.09.01.box</a:t>
            </a:r>
          </a:p>
          <a:p>
            <a:pPr lvl="0" indent="-342900" marL="342900">
              <a:buAutoNum type="arabicPeriod"/>
            </a:pPr>
            <a:r>
              <a:rPr/>
              <a:t>Clone the code samples to the devbox from GitHub and change into the directory.</a:t>
            </a:r>
          </a:p>
          <a:p>
            <a:pPr lvl="0" indent="0">
              <a:buNone/>
            </a:pPr>
            <a:r>
              <a:rPr>
                <a:solidFill>
                  <a:srgbClr val="06287E"/>
                </a:solidFill>
                <a:latin typeface="Courier"/>
              </a:rPr>
              <a:t>git</a:t>
            </a:r>
            <a:r>
              <a:rPr>
                <a:latin typeface="Courier"/>
              </a:rPr>
              <a:t> clone https://github.com/hpreston/python_networking</a:t>
            </a:r>
            <a:br/>
            <a:r>
              <a:rPr>
                <a:latin typeface="Courier"/>
              </a:rPr>
              <a:t>cd python_networking</a:t>
            </a:r>
          </a:p>
          <a:p>
            <a:pPr lvl="0" indent="-342900" marL="342900">
              <a:buAutoNum type="arabicPeriod"/>
            </a:pPr>
            <a:r>
              <a:rPr/>
              <a:t>Create a Python 3.6 virtual environment and install Python libraries for exercises.</a:t>
            </a:r>
          </a:p>
          <a:p>
            <a:pPr lvl="0" indent="0">
              <a:buNone/>
            </a:pPr>
            <a:r>
              <a:rPr>
                <a:latin typeface="Courier"/>
              </a:rPr>
              <a:t>python </a:t>
            </a:r>
            <a:r>
              <a:rPr>
                <a:solidFill>
                  <a:srgbClr val="7D9029"/>
                </a:solidFill>
                <a:latin typeface="Courier"/>
              </a:rPr>
              <a:t>-m</a:t>
            </a:r>
            <a:r>
              <a:rPr>
                <a:latin typeface="Courier"/>
              </a:rPr>
              <a:t> venv venv</a:t>
            </a:r>
            <a:br/>
            <a:r>
              <a:rPr>
                <a:latin typeface="Courier"/>
              </a:rPr>
              <a:t>source venv/bin/activate</a:t>
            </a:r>
            <a:br/>
            <a:r>
              <a:rPr>
                <a:latin typeface="Courier"/>
              </a:rPr>
              <a:t>pip install </a:t>
            </a:r>
            <a:r>
              <a:rPr>
                <a:solidFill>
                  <a:srgbClr val="7D9029"/>
                </a:solidFill>
                <a:latin typeface="Courier"/>
              </a:rPr>
              <a:t>-r</a:t>
            </a:r>
            <a:r>
              <a:rPr>
                <a:latin typeface="Courier"/>
              </a:rPr>
              <a:t> requirements.txt</a:t>
            </a:r>
          </a:p>
          <a:p>
            <a:pPr lvl="0" indent="-342900" marL="342900">
              <a:buAutoNum type="arabicPeriod"/>
            </a:pPr>
            <a:r>
              <a:rPr/>
              <a:t>Start and baseline the IOS XE Vagrant environment.</a:t>
            </a:r>
          </a:p>
          <a:p>
            <a:pPr lvl="0" indent="0">
              <a:buNone/>
            </a:pPr>
            <a:r>
              <a:rPr>
                <a:latin typeface="Courier"/>
              </a:rPr>
              <a:t>vagrant up</a:t>
            </a:r>
          </a:p>
          <a:p>
            <a:pPr lvl="0" indent="0" marL="1270000">
              <a:buNone/>
            </a:pPr>
            <a:r>
              <a:rPr sz="2000"/>
              <a:t>After it completes</a:t>
            </a:r>
          </a:p>
          <a:p>
            <a:pPr lvl="0" indent="0">
              <a:buNone/>
            </a:pPr>
            <a:r>
              <a:rPr>
                <a:latin typeface="Courier"/>
              </a:rPr>
              <a:t>python vagrant_device_setup.py</a:t>
            </a:r>
          </a:p>
          <a:p>
            <a:pPr lvl="0" indent="0" marL="0">
              <a:spcBef>
                <a:spcPts val="3000"/>
              </a:spcBef>
              <a:buNone/>
            </a:pPr>
            <a:r>
              <a:rPr b="1"/>
              <a:t>Libraries to Work with Data</a:t>
            </a:r>
          </a:p>
          <a:p>
            <a:pPr lvl="0" indent="0" marL="0">
              <a:buNone/>
            </a:pPr>
            <a:r>
              <a:rPr/>
              <a:t>Exercises in this section are intended to be executed from an interactive Python interpreter.</a:t>
            </a:r>
          </a:p>
          <a:p>
            <a:pPr lvl="0" indent="0" marL="0">
              <a:buNone/>
            </a:pPr>
            <a:r>
              <a:rPr>
                <a:hlinkClick r:id="rId4"/>
              </a:rPr>
              <a:t>iPython</a:t>
            </a:r>
            <a:r>
              <a:rPr/>
              <a:t> has been installed as part of the requirements.txt installation and is one option. You can start an iPython window by simply typing </a:t>
            </a:r>
            <a:r>
              <a:rPr>
                <a:latin typeface="Courier"/>
              </a:rPr>
              <a:t>ipython</a:t>
            </a:r>
            <a:r>
              <a:rPr/>
              <a:t>. For each step in the list below, type the specified command (or commands) and then press enter until the iPython prompt goes to the next step, and/or shows the expected output (ie. print or pprint commands).</a:t>
            </a:r>
          </a:p>
          <a:p>
            <a:pPr lvl="0" indent="0" marL="0">
              <a:buNone/>
            </a:pPr>
            <a:r>
              <a:rPr/>
              <a:t>Other options could be just </a:t>
            </a:r>
            <a:r>
              <a:rPr>
                <a:latin typeface="Courier"/>
              </a:rPr>
              <a:t>python</a:t>
            </a:r>
            <a:r>
              <a:rPr/>
              <a:t> or </a:t>
            </a:r>
            <a:r>
              <a:rPr>
                <a:latin typeface="Courier"/>
              </a:rPr>
              <a:t>idle</a:t>
            </a:r>
            <a:r>
              <a:rPr/>
              <a:t>.</a:t>
            </a:r>
          </a:p>
          <a:p>
            <a:pPr lvl="0" indent="0" marL="0">
              <a:spcBef>
                <a:spcPts val="3000"/>
              </a:spcBef>
              <a:buNone/>
            </a:pPr>
            <a:r>
              <a:rPr b="1"/>
              <a:t>XML with xmltodict</a:t>
            </a:r>
          </a:p>
          <a:p>
            <a:pPr lvl="0" indent="-342900" marL="342900">
              <a:buAutoNum type="arabicPeriod"/>
            </a:pPr>
            <a:r>
              <a:rPr/>
              <a:t>From the root of the </a:t>
            </a:r>
            <a:r>
              <a:rPr>
                <a:latin typeface="Courier"/>
              </a:rPr>
              <a:t>python_networking</a:t>
            </a:r>
            <a:r>
              <a:rPr/>
              <a:t> repository, change into the exercise directory.</a:t>
            </a:r>
          </a:p>
          <a:p>
            <a:pPr lvl="0" indent="0">
              <a:buNone/>
            </a:pPr>
            <a:r>
              <a:rPr>
                <a:latin typeface="Courier"/>
              </a:rPr>
              <a:t>cd data_manipulation/xml</a:t>
            </a:r>
          </a:p>
          <a:p>
            <a:pPr lvl="0" indent="-342900" marL="342900">
              <a:buAutoNum type="arabicPeriod"/>
            </a:pPr>
            <a:r>
              <a:rPr/>
              <a:t>Import the xmltodict library</a:t>
            </a:r>
          </a:p>
          <a:p>
            <a:pPr lvl="0" indent="0">
              <a:buNone/>
            </a:pPr>
            <a:r>
              <a:rPr>
                <a:latin typeface="Courier"/>
              </a:rPr>
              <a:t>import xmltodict</a:t>
            </a:r>
            <a:br/>
            <a:br/>
            <a:r>
              <a:rPr i="1">
                <a:solidFill>
                  <a:srgbClr val="60A0B0"/>
                </a:solidFill>
                <a:latin typeface="Courier"/>
              </a:rPr>
              <a:t># Open the sample xml file and read it into variable</a:t>
            </a:r>
            <a:br/>
            <a:br/>
            <a:r>
              <a:rPr b="1">
                <a:solidFill>
                  <a:srgbClr val="007020"/>
                </a:solidFill>
                <a:latin typeface="Courier"/>
              </a:rPr>
              <a:t>with</a:t>
            </a:r>
            <a:r>
              <a:rPr>
                <a:latin typeface="Courier"/>
              </a:rPr>
              <a:t> open(</a:t>
            </a:r>
            <a:r>
              <a:rPr>
                <a:solidFill>
                  <a:srgbClr val="4070A0"/>
                </a:solidFill>
                <a:latin typeface="Courier"/>
              </a:rPr>
              <a:t>"xml_example.xml"</a:t>
            </a:r>
            <a:r>
              <a:rPr>
                <a:latin typeface="Courier"/>
              </a:rPr>
              <a:t>) as f:</a:t>
            </a:r>
            <a:br/>
            <a:r>
              <a:rPr>
                <a:latin typeface="Courier"/>
              </a:rPr>
              <a:t>    xml_example </a:t>
            </a:r>
            <a:r>
              <a:rPr>
                <a:solidFill>
                  <a:srgbClr val="666666"/>
                </a:solidFill>
                <a:latin typeface="Courier"/>
              </a:rPr>
              <a:t>=</a:t>
            </a:r>
            <a:r>
              <a:rPr>
                <a:latin typeface="Courier"/>
              </a:rPr>
              <a:t> f.read()</a:t>
            </a:r>
          </a:p>
          <a:p>
            <a:pPr lvl="0" indent="0">
              <a:buNone/>
            </a:pPr>
            <a:r>
              <a:rPr>
                <a:latin typeface="Courier"/>
              </a:rPr>
              <a:t>---------------------------------------------------------------------------
FileNotFoundError                         Traceback (most recent call last)
~\AppData\Local\Temp\ipykernel_23500\2970058741.py in &lt;module&gt;
      3 # 1. Open the sample xml file and read it into variable
      4 
----&gt; 5 with open("xml_example.xml") as f:
      6     xml_example = f.read()
FileNotFoundError: [Errno 2] No such file or directory: 'xml_example.xml'</a:t>
            </a:r>
          </a:p>
          <a:p>
            <a:pPr lvl="0" indent="0">
              <a:buNone/>
            </a:pPr>
            <a:r>
              <a:rPr i="1">
                <a:solidFill>
                  <a:srgbClr val="60A0B0"/>
                </a:solidFill>
                <a:latin typeface="Courier"/>
              </a:rPr>
              <a:t># Print the raw XML data</a:t>
            </a:r>
            <a:br/>
            <a:br/>
            <a:r>
              <a:rPr>
                <a:latin typeface="Courier"/>
              </a:rPr>
              <a:t>print(xml_example)</a:t>
            </a:r>
          </a:p>
          <a:p>
            <a:pPr lvl="0" indent="0">
              <a:buNone/>
            </a:pPr>
            <a:r>
              <a:rPr i="1">
                <a:solidFill>
                  <a:srgbClr val="60A0B0"/>
                </a:solidFill>
                <a:latin typeface="Courier"/>
              </a:rPr>
              <a:t># Parse the XML into a Python (Ordered) dictionary</a:t>
            </a:r>
            <a:br/>
            <a:br/>
            <a:r>
              <a:rPr>
                <a:latin typeface="Courier"/>
              </a:rPr>
              <a:t>xml_dict </a:t>
            </a:r>
            <a:r>
              <a:rPr>
                <a:solidFill>
                  <a:srgbClr val="666666"/>
                </a:solidFill>
                <a:latin typeface="Courier"/>
              </a:rPr>
              <a:t>=</a:t>
            </a:r>
            <a:r>
              <a:rPr>
                <a:latin typeface="Courier"/>
              </a:rPr>
              <a:t> xmltodict.parse(xml_example)</a:t>
            </a:r>
          </a:p>
          <a:p>
            <a:pPr lvl="0" indent="0">
              <a:buNone/>
            </a:pPr>
            <a:r>
              <a:rPr i="1">
                <a:solidFill>
                  <a:srgbClr val="60A0B0"/>
                </a:solidFill>
                <a:latin typeface="Courier"/>
              </a:rPr>
              <a:t># Pretty Print the Python Dictionary Object</a:t>
            </a:r>
            <a:br/>
            <a:br/>
            <a:r>
              <a:rPr>
                <a:latin typeface="Courier"/>
              </a:rPr>
              <a:t>from pprint import pprint</a:t>
            </a:r>
            <a:br/>
            <a:br/>
            <a:r>
              <a:rPr>
                <a:latin typeface="Courier"/>
              </a:rPr>
              <a:t>pprint(xml_dict)</a:t>
            </a:r>
          </a:p>
          <a:p>
            <a:pPr lvl="0" indent="0">
              <a:buNone/>
            </a:pPr>
            <a:r>
              <a:rPr i="1">
                <a:solidFill>
                  <a:srgbClr val="60A0B0"/>
                </a:solidFill>
                <a:latin typeface="Courier"/>
              </a:rPr>
              <a:t># Save the interface name into a variable using XML nodes as keys</a:t>
            </a:r>
            <a:br/>
            <a:br/>
            <a:r>
              <a:rPr>
                <a:latin typeface="Courier"/>
              </a:rPr>
              <a:t>int_name </a:t>
            </a:r>
            <a:r>
              <a:rPr>
                <a:solidFill>
                  <a:srgbClr val="666666"/>
                </a:solidFill>
                <a:latin typeface="Courier"/>
              </a:rPr>
              <a:t>=</a:t>
            </a:r>
            <a:r>
              <a:rPr>
                <a:latin typeface="Courier"/>
              </a:rPr>
              <a:t> xml_dict[</a:t>
            </a:r>
            <a:r>
              <a:rPr>
                <a:solidFill>
                  <a:srgbClr val="4070A0"/>
                </a:solidFill>
                <a:latin typeface="Courier"/>
              </a:rPr>
              <a:t>"interface"</a:t>
            </a:r>
            <a:r>
              <a:rPr>
                <a:latin typeface="Courier"/>
              </a:rPr>
              <a:t>][</a:t>
            </a:r>
            <a:r>
              <a:rPr>
                <a:solidFill>
                  <a:srgbClr val="4070A0"/>
                </a:solidFill>
                <a:latin typeface="Courier"/>
              </a:rPr>
              <a:t>"name"</a:t>
            </a:r>
            <a:r>
              <a:rPr>
                <a:latin typeface="Courier"/>
              </a:rPr>
              <a:t>]</a:t>
            </a:r>
          </a:p>
          <a:p>
            <a:pPr lvl="0" indent="0">
              <a:buNone/>
            </a:pPr>
            <a:br/>
            <a:r>
              <a:rPr>
                <a:latin typeface="Courier"/>
              </a:rPr>
              <a:t>Print</a:t>
            </a:r>
            <a:br/>
            <a:r>
              <a:rPr>
                <a:latin typeface="Courier"/>
              </a:rPr>
              <a:t>the</a:t>
            </a:r>
            <a:br/>
            <a:r>
              <a:rPr>
                <a:latin typeface="Courier"/>
              </a:rPr>
              <a:t>interface</a:t>
            </a:r>
            <a:br/>
            <a:r>
              <a:rPr>
                <a:latin typeface="Courier"/>
              </a:rPr>
              <a:t>name</a:t>
            </a:r>
          </a:p>
          <a:p>
            <a:pPr lvl="0" indent="0" marL="0">
              <a:buNone/>
            </a:pPr>
            <a:r>
              <a:rPr/>
              <a:t>print(int_name)</a:t>
            </a:r>
          </a:p>
          <a:p>
            <a:pPr lvl="0" indent="0">
              <a:buNone/>
            </a:pPr>
            <a:br/>
            <a:r>
              <a:rPr>
                <a:latin typeface="Courier"/>
              </a:rPr>
              <a:t>Change</a:t>
            </a:r>
            <a:br/>
            <a:r>
              <a:rPr>
                <a:latin typeface="Courier"/>
              </a:rPr>
              <a:t>the</a:t>
            </a:r>
            <a:br/>
            <a:r>
              <a:rPr>
                <a:latin typeface="Courier"/>
              </a:rPr>
              <a:t>IP</a:t>
            </a:r>
            <a:br/>
            <a:r>
              <a:rPr>
                <a:latin typeface="Courier"/>
              </a:rPr>
              <a:t>address</a:t>
            </a:r>
            <a:br/>
            <a:r>
              <a:rPr>
                <a:latin typeface="Courier"/>
              </a:rPr>
              <a:t>of</a:t>
            </a:r>
            <a:br/>
            <a:r>
              <a:rPr>
                <a:latin typeface="Courier"/>
              </a:rPr>
              <a:t>the</a:t>
            </a:r>
            <a:br/>
            <a:r>
              <a:rPr>
                <a:latin typeface="Courier"/>
              </a:rPr>
              <a:t>interface</a:t>
            </a:r>
          </a:p>
          <a:p>
            <a:pPr lvl="0" indent="0" marL="0">
              <a:buNone/>
            </a:pPr>
            <a:r>
              <a:rPr/>
              <a:t>xml_dict[“interface”][“ipv4”][“address”][“ip”] = “192.168.0.2”</a:t>
            </a:r>
          </a:p>
          <a:p>
            <a:pPr lvl="0" indent="0">
              <a:buNone/>
            </a:pPr>
            <a:br/>
            <a:r>
              <a:rPr>
                <a:latin typeface="Courier"/>
              </a:rPr>
              <a:t>Check</a:t>
            </a:r>
            <a:br/>
            <a:r>
              <a:rPr>
                <a:latin typeface="Courier"/>
              </a:rPr>
              <a:t>that</a:t>
            </a:r>
            <a:br/>
            <a:r>
              <a:rPr>
                <a:latin typeface="Courier"/>
              </a:rPr>
              <a:t>the</a:t>
            </a:r>
            <a:br/>
            <a:r>
              <a:rPr>
                <a:latin typeface="Courier"/>
              </a:rPr>
              <a:t>IP</a:t>
            </a:r>
            <a:br/>
            <a:r>
              <a:rPr>
                <a:latin typeface="Courier"/>
              </a:rPr>
              <a:t>address</a:t>
            </a:r>
            <a:br/>
            <a:r>
              <a:rPr>
                <a:latin typeface="Courier"/>
              </a:rPr>
              <a:t>has</a:t>
            </a:r>
            <a:br/>
            <a:r>
              <a:rPr>
                <a:latin typeface="Courier"/>
              </a:rPr>
              <a:t>been</a:t>
            </a:r>
            <a:br/>
            <a:r>
              <a:rPr>
                <a:latin typeface="Courier"/>
              </a:rPr>
              <a:t>changed </a:t>
            </a:r>
            <a:r>
              <a:rPr b="1">
                <a:solidFill>
                  <a:srgbClr val="007020"/>
                </a:solidFill>
                <a:latin typeface="Courier"/>
              </a:rPr>
              <a:t>in</a:t>
            </a:r>
            <a:r>
              <a:rPr>
                <a:latin typeface="Courier"/>
              </a:rPr>
              <a:t> the</a:t>
            </a:r>
            <a:br/>
            <a:r>
              <a:rPr>
                <a:latin typeface="Courier"/>
              </a:rPr>
              <a:t>dictionary</a:t>
            </a:r>
          </a:p>
          <a:p>
            <a:pPr lvl="0" indent="0" marL="0">
              <a:buNone/>
            </a:pPr>
            <a:r>
              <a:rPr/>
              <a:t>pprint(xml_dict)</a:t>
            </a:r>
          </a:p>
          <a:p>
            <a:pPr lvl="0" indent="0">
              <a:buNone/>
            </a:pPr>
            <a:br/>
            <a:r>
              <a:rPr>
                <a:latin typeface="Courier"/>
              </a:rPr>
              <a:t>Revert</a:t>
            </a:r>
            <a:br/>
            <a:r>
              <a:rPr>
                <a:latin typeface="Courier"/>
              </a:rPr>
              <a:t>to</a:t>
            </a:r>
            <a:br/>
            <a:r>
              <a:rPr>
                <a:latin typeface="Courier"/>
              </a:rPr>
              <a:t>the</a:t>
            </a:r>
            <a:br/>
            <a:r>
              <a:rPr>
                <a:latin typeface="Courier"/>
              </a:rPr>
              <a:t>XML</a:t>
            </a:r>
            <a:br/>
            <a:r>
              <a:rPr>
                <a:latin typeface="Courier"/>
              </a:rPr>
              <a:t>string</a:t>
            </a:r>
            <a:br/>
            <a:r>
              <a:rPr>
                <a:latin typeface="Courier"/>
              </a:rPr>
              <a:t>version</a:t>
            </a:r>
            <a:br/>
            <a:r>
              <a:rPr>
                <a:latin typeface="Courier"/>
              </a:rPr>
              <a:t>of</a:t>
            </a:r>
            <a:br/>
            <a:r>
              <a:rPr>
                <a:latin typeface="Courier"/>
              </a:rPr>
              <a:t>the</a:t>
            </a:r>
            <a:br/>
            <a:r>
              <a:rPr>
                <a:latin typeface="Courier"/>
              </a:rPr>
              <a:t>dictionary</a:t>
            </a:r>
          </a:p>
          <a:p>
            <a:pPr lvl="0" indent="0" marL="0">
              <a:buNone/>
            </a:pPr>
            <a:r>
              <a:rPr/>
              <a:t>print(xmltodict.unparse(xml_dict))</a:t>
            </a:r>
          </a:p>
          <a:p>
            <a:pPr lvl="0" indent="0">
              <a:buNone/>
            </a:pPr>
            <a:br/>
            <a:r>
              <a:rPr i="1">
                <a:solidFill>
                  <a:srgbClr val="60A0B0"/>
                </a:solidFill>
                <a:latin typeface="Courier"/>
              </a:rPr>
              <a:t>### JSON with json</a:t>
            </a:r>
            <a:br/>
            <a:r>
              <a:rPr>
                <a:latin typeface="Courier"/>
              </a:rPr>
              <a:t>From</a:t>
            </a:r>
            <a:br/>
            <a:r>
              <a:rPr>
                <a:latin typeface="Courier"/>
              </a:rPr>
              <a:t>the</a:t>
            </a:r>
            <a:br/>
            <a:r>
              <a:rPr>
                <a:latin typeface="Courier"/>
              </a:rPr>
              <a:t>root</a:t>
            </a:r>
            <a:br/>
            <a:r>
              <a:rPr>
                <a:latin typeface="Courier"/>
              </a:rPr>
              <a:t>of</a:t>
            </a:r>
            <a:br/>
            <a:r>
              <a:rPr>
                <a:latin typeface="Courier"/>
              </a:rPr>
              <a:t>the</a:t>
            </a:r>
            <a:br/>
            <a:r>
              <a:rPr>
                <a:latin typeface="Courier"/>
              </a:rPr>
              <a:t>`python_networking`</a:t>
            </a:r>
            <a:br/>
            <a:r>
              <a:rPr>
                <a:latin typeface="Courier"/>
              </a:rPr>
              <a:t>repository, change</a:t>
            </a:r>
            <a:br/>
            <a:r>
              <a:rPr>
                <a:latin typeface="Courier"/>
              </a:rPr>
              <a:t>into</a:t>
            </a:r>
            <a:br/>
            <a:r>
              <a:rPr>
                <a:latin typeface="Courier"/>
              </a:rPr>
              <a:t>the</a:t>
            </a:r>
            <a:br/>
            <a:r>
              <a:rPr>
                <a:latin typeface="Courier"/>
              </a:rPr>
              <a:t>exercise</a:t>
            </a:r>
            <a:br/>
            <a:r>
              <a:rPr>
                <a:latin typeface="Courier"/>
              </a:rPr>
              <a:t>directory.</a:t>
            </a:r>
          </a:p>
          <a:p>
            <a:pPr lvl="0" indent="0">
              <a:buNone/>
            </a:pPr>
            <a:r>
              <a:rPr>
                <a:latin typeface="Courier"/>
              </a:rPr>
              <a:t>cd data_manipulation/json</a:t>
            </a:r>
          </a:p>
          <a:p>
            <a:pPr lvl="0" indent="0" marL="0">
              <a:buNone/>
            </a:pPr>
            <a:r>
              <a:rPr/>
              <a:t>Import the jsontodict library</a:t>
            </a:r>
          </a:p>
          <a:p>
            <a:pPr lvl="0" indent="0" marL="0">
              <a:buNone/>
            </a:pPr>
            <a:r>
              <a:rPr/>
              <a:t>import json</a:t>
            </a:r>
          </a:p>
          <a:p>
            <a:pPr lvl="0" indent="0">
              <a:buNone/>
            </a:pPr>
            <a:br/>
            <a:r>
              <a:rPr>
                <a:latin typeface="Courier"/>
              </a:rPr>
              <a:t>Open</a:t>
            </a:r>
            <a:br/>
            <a:r>
              <a:rPr>
                <a:latin typeface="Courier"/>
              </a:rPr>
              <a:t>the</a:t>
            </a:r>
            <a:br/>
            <a:r>
              <a:rPr>
                <a:latin typeface="Courier"/>
              </a:rPr>
              <a:t>sample</a:t>
            </a:r>
            <a:br/>
            <a:r>
              <a:rPr>
                <a:latin typeface="Courier"/>
              </a:rPr>
              <a:t>json</a:t>
            </a:r>
            <a:br/>
            <a:r>
              <a:rPr>
                <a:latin typeface="Courier"/>
              </a:rPr>
              <a:t>file </a:t>
            </a:r>
            <a:r>
              <a:rPr b="1">
                <a:solidFill>
                  <a:srgbClr val="007020"/>
                </a:solidFill>
                <a:latin typeface="Courier"/>
              </a:rPr>
              <a:t>and</a:t>
            </a:r>
            <a:r>
              <a:rPr>
                <a:latin typeface="Courier"/>
              </a:rPr>
              <a:t> read</a:t>
            </a:r>
            <a:br/>
            <a:r>
              <a:rPr>
                <a:latin typeface="Courier"/>
              </a:rPr>
              <a:t>it</a:t>
            </a:r>
            <a:br/>
            <a:r>
              <a:rPr>
                <a:latin typeface="Courier"/>
              </a:rPr>
              <a:t>into</a:t>
            </a:r>
            <a:br/>
            <a:r>
              <a:rPr>
                <a:latin typeface="Courier"/>
              </a:rPr>
              <a:t>variable</a:t>
            </a:r>
          </a:p>
          <a:p>
            <a:pPr lvl="0" indent="0" marL="0">
              <a:buNone/>
            </a:pPr>
            <a:r>
              <a:rPr/>
              <a:t>with open(“json_example.json”) as f: json_example = f.read()</a:t>
            </a:r>
          </a:p>
          <a:p>
            <a:pPr lvl="0" indent="0">
              <a:buNone/>
            </a:pPr>
            <a:br/>
            <a:r>
              <a:rPr>
                <a:latin typeface="Courier"/>
              </a:rPr>
              <a:t>Print</a:t>
            </a:r>
            <a:br/>
            <a:r>
              <a:rPr>
                <a:latin typeface="Courier"/>
              </a:rPr>
              <a:t>the</a:t>
            </a:r>
            <a:br/>
            <a:r>
              <a:rPr>
                <a:latin typeface="Courier"/>
              </a:rPr>
              <a:t>raw</a:t>
            </a:r>
            <a:br/>
            <a:r>
              <a:rPr>
                <a:latin typeface="Courier"/>
              </a:rPr>
              <a:t>json</a:t>
            </a:r>
            <a:br/>
            <a:r>
              <a:rPr>
                <a:latin typeface="Courier"/>
              </a:rPr>
              <a:t>data</a:t>
            </a:r>
          </a:p>
          <a:p>
            <a:pPr lvl="0" indent="0">
              <a:buNone/>
            </a:pPr>
            <a:r>
              <a:rPr>
                <a:latin typeface="Courier"/>
              </a:rPr>
              <a:t>print(json_example)</a:t>
            </a:r>
          </a:p>
          <a:p>
            <a:pPr lvl="0" indent="0">
              <a:buNone/>
            </a:pPr>
            <a:br/>
            <a:r>
              <a:rPr>
                <a:latin typeface="Courier"/>
              </a:rPr>
              <a:t>Parse</a:t>
            </a:r>
            <a:br/>
            <a:r>
              <a:rPr>
                <a:latin typeface="Courier"/>
              </a:rPr>
              <a:t>the</a:t>
            </a:r>
            <a:br/>
            <a:r>
              <a:rPr>
                <a:latin typeface="Courier"/>
              </a:rPr>
              <a:t>json</a:t>
            </a:r>
            <a:br/>
            <a:r>
              <a:rPr>
                <a:latin typeface="Courier"/>
              </a:rPr>
              <a:t>into</a:t>
            </a:r>
            <a:br/>
            <a:r>
              <a:rPr>
                <a:latin typeface="Courier"/>
              </a:rPr>
              <a:t>a</a:t>
            </a:r>
            <a:br/>
            <a:r>
              <a:rPr>
                <a:latin typeface="Courier"/>
              </a:rPr>
              <a:t>Python</a:t>
            </a:r>
            <a:br/>
            <a:r>
              <a:rPr>
                <a:latin typeface="Courier"/>
              </a:rPr>
              <a:t>dictionary</a:t>
            </a:r>
          </a:p>
          <a:p>
            <a:pPr lvl="0" indent="0" marL="0">
              <a:buNone/>
            </a:pPr>
            <a:r>
              <a:rPr/>
              <a:t>json_dict = json.loads(json_example)</a:t>
            </a:r>
          </a:p>
          <a:p>
            <a:pPr lvl="0" indent="0">
              <a:buNone/>
            </a:pPr>
            <a:br/>
            <a:r>
              <a:rPr>
                <a:latin typeface="Courier"/>
              </a:rPr>
              <a:t>Pretty</a:t>
            </a:r>
            <a:br/>
            <a:r>
              <a:rPr>
                <a:latin typeface="Courier"/>
              </a:rPr>
              <a:t>Print</a:t>
            </a:r>
            <a:br/>
            <a:r>
              <a:rPr>
                <a:latin typeface="Courier"/>
              </a:rPr>
              <a:t>the</a:t>
            </a:r>
            <a:br/>
            <a:r>
              <a:rPr>
                <a:latin typeface="Courier"/>
              </a:rPr>
              <a:t>Python</a:t>
            </a:r>
            <a:br/>
            <a:r>
              <a:rPr>
                <a:latin typeface="Courier"/>
              </a:rPr>
              <a:t>Dictionary</a:t>
            </a:r>
            <a:br/>
            <a:r>
              <a:rPr>
                <a:latin typeface="Courier"/>
              </a:rPr>
              <a:t>Object</a:t>
            </a:r>
          </a:p>
          <a:p>
            <a:pPr lvl="0" indent="0" marL="0">
              <a:buNone/>
            </a:pPr>
            <a:r>
              <a:rPr/>
              <a:t>from pprint import pprint</a:t>
            </a:r>
          </a:p>
          <a:p>
            <a:pPr lvl="0" indent="0" marL="0">
              <a:buNone/>
            </a:pPr>
            <a:r>
              <a:rPr/>
              <a:t>pprint(json_dict)</a:t>
            </a:r>
          </a:p>
          <a:p>
            <a:pPr lvl="0" indent="0">
              <a:buNone/>
            </a:pPr>
            <a:br/>
            <a:r>
              <a:rPr>
                <a:solidFill>
                  <a:srgbClr val="40A070"/>
                </a:solidFill>
                <a:latin typeface="Courier"/>
              </a:rPr>
              <a:t>1.</a:t>
            </a:r>
            <a:br/>
            <a:r>
              <a:rPr>
                <a:latin typeface="Courier"/>
              </a:rPr>
              <a:t>Save</a:t>
            </a:r>
            <a:br/>
            <a:r>
              <a:rPr>
                <a:latin typeface="Courier"/>
              </a:rPr>
              <a:t>the</a:t>
            </a:r>
            <a:br/>
            <a:r>
              <a:rPr>
                <a:latin typeface="Courier"/>
              </a:rPr>
              <a:t>interface</a:t>
            </a:r>
            <a:br/>
            <a:r>
              <a:rPr>
                <a:latin typeface="Courier"/>
              </a:rPr>
              <a:t>name</a:t>
            </a:r>
            <a:br/>
            <a:r>
              <a:rPr>
                <a:latin typeface="Courier"/>
              </a:rPr>
              <a:t>into</a:t>
            </a:r>
            <a:br/>
            <a:r>
              <a:rPr>
                <a:latin typeface="Courier"/>
              </a:rPr>
              <a:t>a</a:t>
            </a:r>
            <a:br/>
            <a:r>
              <a:rPr>
                <a:latin typeface="Courier"/>
              </a:rPr>
              <a:t>variable</a:t>
            </a:r>
          </a:p>
          <a:p>
            <a:pPr lvl="0" indent="0" marL="0">
              <a:buNone/>
            </a:pPr>
            <a:r>
              <a:rPr/>
              <a:t>int_name = json_dict[“interface”][“name”]</a:t>
            </a:r>
          </a:p>
          <a:p>
            <a:pPr lvl="0" indent="0">
              <a:buNone/>
            </a:pPr>
            <a:br/>
            <a:r>
              <a:rPr>
                <a:solidFill>
                  <a:srgbClr val="40A070"/>
                </a:solidFill>
                <a:latin typeface="Courier"/>
              </a:rPr>
              <a:t>1.</a:t>
            </a:r>
            <a:br/>
            <a:r>
              <a:rPr>
                <a:latin typeface="Courier"/>
              </a:rPr>
              <a:t>Print</a:t>
            </a:r>
            <a:br/>
            <a:r>
              <a:rPr>
                <a:latin typeface="Courier"/>
              </a:rPr>
              <a:t>the</a:t>
            </a:r>
            <a:br/>
            <a:r>
              <a:rPr>
                <a:latin typeface="Courier"/>
              </a:rPr>
              <a:t>interface</a:t>
            </a:r>
            <a:br/>
            <a:r>
              <a:rPr>
                <a:latin typeface="Courier"/>
              </a:rPr>
              <a:t>name</a:t>
            </a:r>
          </a:p>
          <a:p>
            <a:pPr lvl="0" indent="0" marL="0">
              <a:buNone/>
            </a:pPr>
            <a:r>
              <a:rPr/>
              <a:t>print(int_name)</a:t>
            </a:r>
          </a:p>
          <a:p>
            <a:pPr lvl="0" indent="0">
              <a:buNone/>
            </a:pPr>
            <a:br/>
            <a:r>
              <a:rPr>
                <a:solidFill>
                  <a:srgbClr val="40A070"/>
                </a:solidFill>
                <a:latin typeface="Courier"/>
              </a:rPr>
              <a:t>1.</a:t>
            </a:r>
            <a:br/>
            <a:r>
              <a:rPr>
                <a:latin typeface="Courier"/>
              </a:rPr>
              <a:t>Change</a:t>
            </a:r>
            <a:br/>
            <a:r>
              <a:rPr>
                <a:latin typeface="Courier"/>
              </a:rPr>
              <a:t>the</a:t>
            </a:r>
            <a:br/>
            <a:r>
              <a:rPr>
                <a:latin typeface="Courier"/>
              </a:rPr>
              <a:t>IP</a:t>
            </a:r>
            <a:br/>
            <a:r>
              <a:rPr>
                <a:latin typeface="Courier"/>
              </a:rPr>
              <a:t>address</a:t>
            </a:r>
            <a:br/>
            <a:r>
              <a:rPr>
                <a:latin typeface="Courier"/>
              </a:rPr>
              <a:t>of</a:t>
            </a:r>
            <a:br/>
            <a:r>
              <a:rPr>
                <a:latin typeface="Courier"/>
              </a:rPr>
              <a:t>the</a:t>
            </a:r>
            <a:br/>
            <a:r>
              <a:rPr>
                <a:latin typeface="Courier"/>
              </a:rPr>
              <a:t>interface</a:t>
            </a:r>
          </a:p>
          <a:p>
            <a:pPr lvl="0" indent="0" marL="0">
              <a:buNone/>
            </a:pPr>
            <a:r>
              <a:rPr/>
              <a:t>json_dict[“interface”][“ipv4”][“address”][0][“ip”] = “192.168.0.2”</a:t>
            </a:r>
          </a:p>
          <a:p>
            <a:pPr lvl="0" indent="0">
              <a:buNone/>
            </a:pPr>
            <a:br/>
            <a:r>
              <a:rPr>
                <a:solidFill>
                  <a:srgbClr val="40A070"/>
                </a:solidFill>
                <a:latin typeface="Courier"/>
              </a:rPr>
              <a:t>1.</a:t>
            </a:r>
            <a:br/>
            <a:r>
              <a:rPr>
                <a:latin typeface="Courier"/>
              </a:rPr>
              <a:t>Check</a:t>
            </a:r>
            <a:br/>
            <a:r>
              <a:rPr>
                <a:latin typeface="Courier"/>
              </a:rPr>
              <a:t>that</a:t>
            </a:r>
            <a:br/>
            <a:r>
              <a:rPr>
                <a:latin typeface="Courier"/>
              </a:rPr>
              <a:t>the</a:t>
            </a:r>
            <a:br/>
            <a:r>
              <a:rPr>
                <a:latin typeface="Courier"/>
              </a:rPr>
              <a:t>IP</a:t>
            </a:r>
            <a:br/>
            <a:r>
              <a:rPr>
                <a:latin typeface="Courier"/>
              </a:rPr>
              <a:t>address</a:t>
            </a:r>
            <a:br/>
            <a:r>
              <a:rPr>
                <a:latin typeface="Courier"/>
              </a:rPr>
              <a:t>has</a:t>
            </a:r>
            <a:br/>
            <a:r>
              <a:rPr>
                <a:latin typeface="Courier"/>
              </a:rPr>
              <a:t>been</a:t>
            </a:r>
            <a:br/>
            <a:r>
              <a:rPr>
                <a:latin typeface="Courier"/>
              </a:rPr>
              <a:t>changed </a:t>
            </a:r>
            <a:r>
              <a:rPr b="1">
                <a:solidFill>
                  <a:srgbClr val="007020"/>
                </a:solidFill>
                <a:latin typeface="Courier"/>
              </a:rPr>
              <a:t>in</a:t>
            </a:r>
            <a:r>
              <a:rPr>
                <a:latin typeface="Courier"/>
              </a:rPr>
              <a:t> the</a:t>
            </a:r>
            <a:br/>
            <a:r>
              <a:rPr>
                <a:latin typeface="Courier"/>
              </a:rPr>
              <a:t>dictionary</a:t>
            </a:r>
          </a:p>
          <a:p>
            <a:pPr lvl="0" indent="0" marL="0">
              <a:buNone/>
            </a:pPr>
            <a:r>
              <a:rPr/>
              <a:t>pprint(json_dict)</a:t>
            </a:r>
          </a:p>
          <a:p>
            <a:pPr lvl="0" indent="0">
              <a:buNone/>
            </a:pPr>
            <a:br/>
            <a:r>
              <a:rPr>
                <a:solidFill>
                  <a:srgbClr val="40A070"/>
                </a:solidFill>
                <a:latin typeface="Courier"/>
              </a:rPr>
              <a:t>1.</a:t>
            </a:r>
            <a:br/>
            <a:r>
              <a:rPr>
                <a:latin typeface="Courier"/>
              </a:rPr>
              <a:t>Revert</a:t>
            </a:r>
            <a:br/>
            <a:r>
              <a:rPr>
                <a:latin typeface="Courier"/>
              </a:rPr>
              <a:t>to</a:t>
            </a:r>
            <a:br/>
            <a:r>
              <a:rPr>
                <a:latin typeface="Courier"/>
              </a:rPr>
              <a:t>the</a:t>
            </a:r>
            <a:br/>
            <a:r>
              <a:rPr>
                <a:latin typeface="Courier"/>
              </a:rPr>
              <a:t>json</a:t>
            </a:r>
            <a:br/>
            <a:r>
              <a:rPr>
                <a:latin typeface="Courier"/>
              </a:rPr>
              <a:t>string</a:t>
            </a:r>
            <a:br/>
            <a:r>
              <a:rPr>
                <a:latin typeface="Courier"/>
              </a:rPr>
              <a:t>version</a:t>
            </a:r>
            <a:br/>
            <a:r>
              <a:rPr>
                <a:latin typeface="Courier"/>
              </a:rPr>
              <a:t>of</a:t>
            </a:r>
            <a:br/>
            <a:r>
              <a:rPr>
                <a:latin typeface="Courier"/>
              </a:rPr>
              <a:t>the</a:t>
            </a:r>
            <a:br/>
            <a:r>
              <a:rPr>
                <a:latin typeface="Courier"/>
              </a:rPr>
              <a:t>dictionary</a:t>
            </a:r>
          </a:p>
          <a:p>
            <a:pPr lvl="0" indent="0" marL="0">
              <a:buNone/>
            </a:pPr>
            <a:r>
              <a:rPr/>
              <a:t>print(json.dumps(json_dict))</a:t>
            </a:r>
          </a:p>
          <a:p>
            <a:pPr lvl="0" indent="0">
              <a:buNone/>
            </a:pPr>
            <a:r>
              <a:rPr i="1">
                <a:solidFill>
                  <a:srgbClr val="60A0B0"/>
                </a:solidFill>
                <a:latin typeface="Courier"/>
              </a:rPr>
              <a:t>### YAML with PyYAML</a:t>
            </a:r>
            <a:br/>
            <a:r>
              <a:rPr>
                <a:solidFill>
                  <a:srgbClr val="40A070"/>
                </a:solidFill>
                <a:latin typeface="Courier"/>
              </a:rPr>
              <a:t>1.</a:t>
            </a:r>
            <a:br/>
            <a:r>
              <a:rPr>
                <a:latin typeface="Courier"/>
              </a:rPr>
              <a:t>From</a:t>
            </a:r>
            <a:br/>
            <a:r>
              <a:rPr>
                <a:latin typeface="Courier"/>
              </a:rPr>
              <a:t>the</a:t>
            </a:r>
            <a:br/>
            <a:r>
              <a:rPr>
                <a:latin typeface="Courier"/>
              </a:rPr>
              <a:t>root</a:t>
            </a:r>
            <a:br/>
            <a:r>
              <a:rPr>
                <a:latin typeface="Courier"/>
              </a:rPr>
              <a:t>of</a:t>
            </a:r>
            <a:br/>
            <a:r>
              <a:rPr>
                <a:latin typeface="Courier"/>
              </a:rPr>
              <a:t>the</a:t>
            </a:r>
            <a:br/>
            <a:r>
              <a:rPr>
                <a:latin typeface="Courier"/>
              </a:rPr>
              <a:t>`python_networking`</a:t>
            </a:r>
            <a:br/>
            <a:r>
              <a:rPr>
                <a:latin typeface="Courier"/>
              </a:rPr>
              <a:t>repository, change</a:t>
            </a:r>
            <a:br/>
            <a:r>
              <a:rPr>
                <a:latin typeface="Courier"/>
              </a:rPr>
              <a:t>into</a:t>
            </a:r>
            <a:br/>
            <a:r>
              <a:rPr>
                <a:latin typeface="Courier"/>
              </a:rPr>
              <a:t>the</a:t>
            </a:r>
            <a:br/>
            <a:r>
              <a:rPr>
                <a:latin typeface="Courier"/>
              </a:rPr>
              <a:t>exercise</a:t>
            </a:r>
            <a:br/>
            <a:r>
              <a:rPr>
                <a:latin typeface="Courier"/>
              </a:rPr>
              <a:t>directory.</a:t>
            </a:r>
          </a:p>
          <a:p>
            <a:pPr lvl="0" indent="0">
              <a:buNone/>
            </a:pPr>
            <a:r>
              <a:rPr>
                <a:latin typeface="Courier"/>
              </a:rPr>
              <a:t>cd data_manipulation/yaml</a:t>
            </a:r>
          </a:p>
          <a:p>
            <a:pPr lvl="0" indent="-342900" marL="342900">
              <a:buAutoNum type="arabicPeriod"/>
            </a:pPr>
            <a:r>
              <a:rPr/>
              <a:t>Import the yamltodict library</a:t>
            </a:r>
          </a:p>
          <a:p>
            <a:pPr lvl="0" indent="0" marL="0">
              <a:buNone/>
            </a:pPr>
            <a:r>
              <a:rPr/>
              <a:t>import yaml</a:t>
            </a:r>
          </a:p>
          <a:p>
            <a:pPr lvl="0" indent="0">
              <a:buNone/>
            </a:pPr>
            <a:br/>
            <a:r>
              <a:rPr>
                <a:solidFill>
                  <a:srgbClr val="40A070"/>
                </a:solidFill>
                <a:latin typeface="Courier"/>
              </a:rPr>
              <a:t>1.</a:t>
            </a:r>
            <a:br/>
            <a:r>
              <a:rPr>
                <a:latin typeface="Courier"/>
              </a:rPr>
              <a:t>Open</a:t>
            </a:r>
            <a:br/>
            <a:r>
              <a:rPr>
                <a:latin typeface="Courier"/>
              </a:rPr>
              <a:t>the</a:t>
            </a:r>
            <a:br/>
            <a:r>
              <a:rPr>
                <a:latin typeface="Courier"/>
              </a:rPr>
              <a:t>sample</a:t>
            </a:r>
            <a:br/>
            <a:r>
              <a:rPr>
                <a:latin typeface="Courier"/>
              </a:rPr>
              <a:t>yaml</a:t>
            </a:r>
            <a:br/>
            <a:r>
              <a:rPr>
                <a:latin typeface="Courier"/>
              </a:rPr>
              <a:t>file </a:t>
            </a:r>
            <a:r>
              <a:rPr b="1">
                <a:solidFill>
                  <a:srgbClr val="007020"/>
                </a:solidFill>
                <a:latin typeface="Courier"/>
              </a:rPr>
              <a:t>and</a:t>
            </a:r>
            <a:r>
              <a:rPr>
                <a:latin typeface="Courier"/>
              </a:rPr>
              <a:t> read</a:t>
            </a:r>
            <a:br/>
            <a:r>
              <a:rPr>
                <a:latin typeface="Courier"/>
              </a:rPr>
              <a:t>it</a:t>
            </a:r>
            <a:br/>
            <a:r>
              <a:rPr>
                <a:latin typeface="Courier"/>
              </a:rPr>
              <a:t>into</a:t>
            </a:r>
            <a:br/>
            <a:r>
              <a:rPr>
                <a:latin typeface="Courier"/>
              </a:rPr>
              <a:t>variable</a:t>
            </a:r>
          </a:p>
          <a:p>
            <a:pPr lvl="0" indent="0" marL="0">
              <a:buNone/>
            </a:pPr>
            <a:r>
              <a:rPr/>
              <a:t>with open(“yaml_example.yaml”) as f: yaml_example = f.read()</a:t>
            </a:r>
          </a:p>
          <a:p>
            <a:pPr lvl="0" indent="0">
              <a:buNone/>
            </a:pPr>
            <a:br/>
            <a:r>
              <a:rPr>
                <a:solidFill>
                  <a:srgbClr val="40A070"/>
                </a:solidFill>
                <a:latin typeface="Courier"/>
              </a:rPr>
              <a:t>1.</a:t>
            </a:r>
            <a:br/>
            <a:r>
              <a:rPr>
                <a:latin typeface="Courier"/>
              </a:rPr>
              <a:t>Print</a:t>
            </a:r>
            <a:br/>
            <a:r>
              <a:rPr>
                <a:latin typeface="Courier"/>
              </a:rPr>
              <a:t>the</a:t>
            </a:r>
            <a:br/>
            <a:r>
              <a:rPr>
                <a:latin typeface="Courier"/>
              </a:rPr>
              <a:t>raw</a:t>
            </a:r>
            <a:br/>
            <a:r>
              <a:rPr>
                <a:latin typeface="Courier"/>
              </a:rPr>
              <a:t>yaml</a:t>
            </a:r>
            <a:br/>
            <a:r>
              <a:rPr>
                <a:latin typeface="Courier"/>
              </a:rPr>
              <a:t>data</a:t>
            </a:r>
          </a:p>
          <a:p>
            <a:pPr lvl="0" indent="0" marL="0">
              <a:buNone/>
            </a:pPr>
            <a:r>
              <a:rPr/>
              <a:t>print(yaml_example)</a:t>
            </a:r>
          </a:p>
          <a:p>
            <a:pPr lvl="0" indent="0">
              <a:buNone/>
            </a:pPr>
            <a:br/>
            <a:r>
              <a:rPr>
                <a:solidFill>
                  <a:srgbClr val="40A070"/>
                </a:solidFill>
                <a:latin typeface="Courier"/>
              </a:rPr>
              <a:t>1.</a:t>
            </a:r>
            <a:br/>
            <a:r>
              <a:rPr>
                <a:latin typeface="Courier"/>
              </a:rPr>
              <a:t>Parse</a:t>
            </a:r>
            <a:br/>
            <a:r>
              <a:rPr>
                <a:latin typeface="Courier"/>
              </a:rPr>
              <a:t>the</a:t>
            </a:r>
            <a:br/>
            <a:r>
              <a:rPr>
                <a:latin typeface="Courier"/>
              </a:rPr>
              <a:t>yaml</a:t>
            </a:r>
            <a:br/>
            <a:r>
              <a:rPr>
                <a:latin typeface="Courier"/>
              </a:rPr>
              <a:t>into</a:t>
            </a:r>
            <a:br/>
            <a:r>
              <a:rPr>
                <a:latin typeface="Courier"/>
              </a:rPr>
              <a:t>a</a:t>
            </a:r>
            <a:br/>
            <a:r>
              <a:rPr>
                <a:latin typeface="Courier"/>
              </a:rPr>
              <a:t>Python</a:t>
            </a:r>
            <a:br/>
            <a:r>
              <a:rPr>
                <a:latin typeface="Courier"/>
              </a:rPr>
              <a:t>dictionary</a:t>
            </a:r>
          </a:p>
          <a:p>
            <a:pPr lvl="0" indent="0">
              <a:buNone/>
            </a:pPr>
            <a:r>
              <a:rPr>
                <a:latin typeface="Courier"/>
              </a:rPr>
              <a:t>yaml_dict </a:t>
            </a:r>
            <a:r>
              <a:rPr>
                <a:solidFill>
                  <a:srgbClr val="666666"/>
                </a:solidFill>
                <a:latin typeface="Courier"/>
              </a:rPr>
              <a:t>=</a:t>
            </a:r>
            <a:r>
              <a:rPr>
                <a:latin typeface="Courier"/>
              </a:rPr>
              <a:t> yaml.load(yaml_example)</a:t>
            </a:r>
          </a:p>
          <a:p>
            <a:pPr lvl="0" indent="-342900" marL="342900">
              <a:buAutoNum type="arabicPeriod"/>
            </a:pPr>
            <a:r>
              <a:rPr/>
              <a:t>Pretty Print the Python Dictionary Object</a:t>
            </a:r>
          </a:p>
          <a:p>
            <a:pPr lvl="0" indent="0">
              <a:buNone/>
            </a:pPr>
            <a:r>
              <a:rPr>
                <a:latin typeface="Courier"/>
              </a:rPr>
              <a:t>from pprint import pprint</a:t>
            </a:r>
            <a:br/>
            <a:br/>
            <a:r>
              <a:rPr>
                <a:latin typeface="Courier"/>
              </a:rPr>
              <a:t>pprint(yaml_dict)</a:t>
            </a:r>
          </a:p>
          <a:p>
            <a:pPr lvl="0" indent="-342900" marL="342900">
              <a:buAutoNum type="arabicPeriod"/>
            </a:pPr>
            <a:r>
              <a:rPr/>
              <a:t>Save the interface name into a variable</a:t>
            </a:r>
          </a:p>
          <a:p>
            <a:pPr lvl="0" indent="0">
              <a:buNone/>
            </a:pPr>
            <a:r>
              <a:rPr>
                <a:latin typeface="Courier"/>
              </a:rPr>
              <a:t>int_name </a:t>
            </a:r>
            <a:r>
              <a:rPr>
                <a:solidFill>
                  <a:srgbClr val="666666"/>
                </a:solidFill>
                <a:latin typeface="Courier"/>
              </a:rPr>
              <a:t>=</a:t>
            </a:r>
            <a:r>
              <a:rPr>
                <a:latin typeface="Courier"/>
              </a:rPr>
              <a:t> yaml_dict[</a:t>
            </a:r>
            <a:r>
              <a:rPr>
                <a:solidFill>
                  <a:srgbClr val="4070A0"/>
                </a:solidFill>
                <a:latin typeface="Courier"/>
              </a:rPr>
              <a:t>"interface"</a:t>
            </a:r>
            <a:r>
              <a:rPr>
                <a:latin typeface="Courier"/>
              </a:rPr>
              <a:t>][</a:t>
            </a:r>
            <a:r>
              <a:rPr>
                <a:solidFill>
                  <a:srgbClr val="4070A0"/>
                </a:solidFill>
                <a:latin typeface="Courier"/>
              </a:rPr>
              <a:t>"name"</a:t>
            </a:r>
            <a:r>
              <a:rPr>
                <a:latin typeface="Courier"/>
              </a:rPr>
              <a:t>]</a:t>
            </a:r>
          </a:p>
          <a:p>
            <a:pPr lvl="0" indent="-342900" marL="342900">
              <a:buAutoNum type="arabicPeriod"/>
            </a:pPr>
            <a:r>
              <a:rPr/>
              <a:t>Print the interface name</a:t>
            </a:r>
          </a:p>
          <a:p>
            <a:pPr lvl="0" indent="0">
              <a:buNone/>
            </a:pPr>
            <a:r>
              <a:rPr>
                <a:latin typeface="Courier"/>
              </a:rPr>
              <a:t>print(int_name)</a:t>
            </a:r>
          </a:p>
          <a:p>
            <a:pPr lvl="0" indent="-342900" marL="342900">
              <a:buAutoNum type="arabicPeriod"/>
            </a:pPr>
            <a:r>
              <a:rPr/>
              <a:t>Change the IP address of the interface</a:t>
            </a:r>
          </a:p>
          <a:p>
            <a:pPr lvl="0" indent="0">
              <a:buNone/>
            </a:pPr>
            <a:r>
              <a:rPr>
                <a:latin typeface="Courier"/>
              </a:rPr>
              <a:t>yaml_dict[</a:t>
            </a:r>
            <a:r>
              <a:rPr>
                <a:solidFill>
                  <a:srgbClr val="4070A0"/>
                </a:solidFill>
                <a:latin typeface="Courier"/>
              </a:rPr>
              <a:t>"interface"</a:t>
            </a:r>
            <a:r>
              <a:rPr>
                <a:latin typeface="Courier"/>
              </a:rPr>
              <a:t>][</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A070"/>
                </a:solidFill>
                <a:latin typeface="Courier"/>
              </a:rPr>
              <a:t>0</a:t>
            </a:r>
            <a:r>
              <a:rPr>
                <a:latin typeface="Courier"/>
              </a:rPr>
              <a:t>][</a:t>
            </a:r>
            <a:r>
              <a:rPr>
                <a:solidFill>
                  <a:srgbClr val="4070A0"/>
                </a:solidFill>
                <a:latin typeface="Courier"/>
              </a:rPr>
              <a:t>"ip"</a:t>
            </a:r>
            <a:r>
              <a:rPr>
                <a:latin typeface="Courier"/>
              </a:rPr>
              <a:t>] </a:t>
            </a:r>
            <a:r>
              <a:rPr>
                <a:solidFill>
                  <a:srgbClr val="666666"/>
                </a:solidFill>
                <a:latin typeface="Courier"/>
              </a:rPr>
              <a:t>=</a:t>
            </a:r>
            <a:r>
              <a:rPr>
                <a:latin typeface="Courier"/>
              </a:rPr>
              <a:t> </a:t>
            </a:r>
            <a:r>
              <a:rPr>
                <a:solidFill>
                  <a:srgbClr val="4070A0"/>
                </a:solidFill>
                <a:latin typeface="Courier"/>
              </a:rPr>
              <a:t>"192.168.0.2"</a:t>
            </a:r>
          </a:p>
          <a:p>
            <a:pPr lvl="0" indent="-342900" marL="342900">
              <a:buAutoNum type="arabicPeriod"/>
            </a:pPr>
            <a:r>
              <a:rPr/>
              <a:t>Check that the IP address has been changed in the dictionary</a:t>
            </a:r>
          </a:p>
          <a:p>
            <a:pPr lvl="0" indent="0">
              <a:buNone/>
            </a:pPr>
            <a:r>
              <a:rPr>
                <a:latin typeface="Courier"/>
              </a:rPr>
              <a:t>pprint(yaml_dict)</a:t>
            </a:r>
          </a:p>
          <a:p>
            <a:pPr lvl="0" indent="-342900" marL="342900">
              <a:buAutoNum type="arabicPeriod"/>
            </a:pPr>
            <a:r>
              <a:rPr/>
              <a:t>Revert to the yaml string version of the dictionary</a:t>
            </a:r>
          </a:p>
          <a:p>
            <a:pPr lvl="0" indent="0">
              <a:buNone/>
            </a:pPr>
            <a:r>
              <a:rPr>
                <a:latin typeface="Courier"/>
              </a:rPr>
              <a:t>print(yaml.dump(yaml_dict, default_flow_style</a:t>
            </a:r>
            <a:r>
              <a:rPr>
                <a:solidFill>
                  <a:srgbClr val="666666"/>
                </a:solidFill>
                <a:latin typeface="Courier"/>
              </a:rPr>
              <a:t>=</a:t>
            </a:r>
            <a:r>
              <a:rPr>
                <a:solidFill>
                  <a:srgbClr val="19177C"/>
                </a:solidFill>
                <a:latin typeface="Courier"/>
              </a:rPr>
              <a:t>False</a:t>
            </a:r>
            <a:r>
              <a:rPr>
                <a:latin typeface="Courier"/>
              </a:rPr>
              <a:t>))</a:t>
            </a:r>
          </a:p>
          <a:p>
            <a:pPr lvl="0" indent="0" marL="0">
              <a:spcBef>
                <a:spcPts val="3000"/>
              </a:spcBef>
              <a:buNone/>
            </a:pPr>
            <a:r>
              <a:rPr b="1"/>
              <a:t>CSV with csv</a:t>
            </a:r>
          </a:p>
          <a:p>
            <a:pPr lvl="0" indent="-342900" marL="342900">
              <a:buAutoNum type="arabicPeriod"/>
            </a:pPr>
            <a:r>
              <a:rPr/>
              <a:t>From the root of the </a:t>
            </a:r>
            <a:r>
              <a:rPr>
                <a:latin typeface="Courier"/>
              </a:rPr>
              <a:t>python_networking</a:t>
            </a:r>
            <a:r>
              <a:rPr/>
              <a:t> repository, change into the exercise directory.</a:t>
            </a:r>
          </a:p>
          <a:p>
            <a:pPr lvl="0" indent="0">
              <a:buNone/>
            </a:pPr>
            <a:r>
              <a:rPr>
                <a:latin typeface="Courier"/>
              </a:rPr>
              <a:t>cd data_manipulation/csv</a:t>
            </a:r>
          </a:p>
          <a:p>
            <a:pPr lvl="0" indent="-342900" marL="342900">
              <a:buAutoNum type="arabicPeriod"/>
            </a:pPr>
            <a:r>
              <a:rPr/>
              <a:t>Import the csv library</a:t>
            </a:r>
          </a:p>
          <a:p>
            <a:pPr lvl="0" indent="0">
              <a:buNone/>
            </a:pPr>
            <a:r>
              <a:rPr>
                <a:latin typeface="Courier"/>
              </a:rPr>
              <a:t>import csv</a:t>
            </a:r>
          </a:p>
          <a:p>
            <a:pPr lvl="0" indent="-342900" marL="342900">
              <a:buAutoNum type="arabicPeriod"/>
            </a:pPr>
            <a:r>
              <a:rPr/>
              <a:t>Open the sample csv file and print it to screen</a:t>
            </a:r>
          </a:p>
          <a:p>
            <a:pPr lvl="0" indent="0">
              <a:buNone/>
            </a:pPr>
            <a:r>
              <a:rPr b="1">
                <a:solidFill>
                  <a:srgbClr val="007020"/>
                </a:solidFill>
                <a:latin typeface="Courier"/>
              </a:rPr>
              <a:t>with</a:t>
            </a:r>
            <a:r>
              <a:rPr>
                <a:latin typeface="Courier"/>
              </a:rPr>
              <a:t> open(</a:t>
            </a:r>
            <a:r>
              <a:rPr>
                <a:solidFill>
                  <a:srgbClr val="4070A0"/>
                </a:solidFill>
                <a:latin typeface="Courier"/>
              </a:rPr>
              <a:t>"csv_example.csv"</a:t>
            </a:r>
            <a:r>
              <a:rPr>
                <a:latin typeface="Courier"/>
              </a:rPr>
              <a:t>) as f:</a:t>
            </a:r>
            <a:br/>
            <a:r>
              <a:rPr>
                <a:latin typeface="Courier"/>
              </a:rPr>
              <a:t>    print(f.read())</a:t>
            </a:r>
          </a:p>
          <a:p>
            <a:pPr lvl="0" indent="-342900" marL="342900">
              <a:buAutoNum type="arabicPeriod"/>
            </a:pPr>
            <a:r>
              <a:rPr/>
              <a:t>Open the sample csv file, and create a csv.reader object</a:t>
            </a:r>
          </a:p>
          <a:p>
            <a:pPr lvl="0" indent="0">
              <a:buNone/>
            </a:pPr>
            <a:r>
              <a:rPr b="1">
                <a:solidFill>
                  <a:srgbClr val="007020"/>
                </a:solidFill>
                <a:latin typeface="Courier"/>
              </a:rPr>
              <a:t>with</a:t>
            </a:r>
            <a:r>
              <a:rPr>
                <a:latin typeface="Courier"/>
              </a:rPr>
              <a:t> open(</a:t>
            </a:r>
            <a:r>
              <a:rPr>
                <a:solidFill>
                  <a:srgbClr val="4070A0"/>
                </a:solidFill>
                <a:latin typeface="Courier"/>
              </a:rPr>
              <a:t>"csv_example.csv"</a:t>
            </a:r>
            <a:r>
              <a:rPr>
                <a:latin typeface="Courier"/>
              </a:rPr>
              <a:t>) as f:</a:t>
            </a:r>
            <a:br/>
            <a:r>
              <a:rPr>
                <a:latin typeface="Courier"/>
              </a:rPr>
              <a:t>    csv_python </a:t>
            </a:r>
            <a:r>
              <a:rPr>
                <a:solidFill>
                  <a:srgbClr val="666666"/>
                </a:solidFill>
                <a:latin typeface="Courier"/>
              </a:rPr>
              <a:t>=</a:t>
            </a:r>
            <a:r>
              <a:rPr>
                <a:latin typeface="Courier"/>
              </a:rPr>
              <a:t> csv.reader(f)</a:t>
            </a:r>
            <a:br/>
            <a:r>
              <a:rPr>
                <a:latin typeface="Courier"/>
              </a:rPr>
              <a:t>    </a:t>
            </a:r>
            <a:r>
              <a:rPr i="1">
                <a:solidFill>
                  <a:srgbClr val="60A0B0"/>
                </a:solidFill>
                <a:latin typeface="Courier"/>
              </a:rPr>
              <a:t># Loop over each row in csv and leverage the data in code</a:t>
            </a:r>
            <a:br/>
            <a:r>
              <a:rPr>
                <a:latin typeface="Courier"/>
              </a:rPr>
              <a:t>    </a:t>
            </a:r>
            <a:r>
              <a:rPr b="1">
                <a:solidFill>
                  <a:srgbClr val="007020"/>
                </a:solidFill>
                <a:latin typeface="Courier"/>
              </a:rPr>
              <a:t>for</a:t>
            </a:r>
            <a:r>
              <a:rPr>
                <a:latin typeface="Courier"/>
              </a:rPr>
              <a:t> row </a:t>
            </a:r>
            <a:r>
              <a:rPr b="1">
                <a:solidFill>
                  <a:srgbClr val="007020"/>
                </a:solidFill>
                <a:latin typeface="Courier"/>
              </a:rPr>
              <a:t>in</a:t>
            </a:r>
            <a:r>
              <a:rPr>
                <a:latin typeface="Courier"/>
              </a:rPr>
              <a:t> csv_python:</a:t>
            </a:r>
            <a:br/>
            <a:r>
              <a:rPr>
                <a:latin typeface="Courier"/>
              </a:rPr>
              <a:t>        print(</a:t>
            </a:r>
            <a:r>
              <a:rPr>
                <a:solidFill>
                  <a:srgbClr val="4070A0"/>
                </a:solidFill>
                <a:latin typeface="Courier"/>
              </a:rPr>
              <a:t>"{device} is in {location} "</a:t>
            </a:r>
            <a:br/>
            <a:r>
              <a:rPr>
                <a:latin typeface="Courier"/>
              </a:rPr>
              <a:t>              </a:t>
            </a:r>
            <a:r>
              <a:rPr>
                <a:solidFill>
                  <a:srgbClr val="4070A0"/>
                </a:solidFill>
                <a:latin typeface="Courier"/>
              </a:rPr>
              <a:t>"and has IP {ip}."</a:t>
            </a:r>
            <a:r>
              <a:rPr>
                <a:latin typeface="Courier"/>
              </a:rPr>
              <a:t>.format(</a:t>
            </a:r>
            <a:br/>
            <a:r>
              <a:rPr>
                <a:latin typeface="Courier"/>
              </a:rPr>
              <a:t>            device</a:t>
            </a:r>
            <a:r>
              <a:rPr>
                <a:solidFill>
                  <a:srgbClr val="666666"/>
                </a:solidFill>
                <a:latin typeface="Courier"/>
              </a:rPr>
              <a:t>=</a:t>
            </a:r>
            <a:r>
              <a:rPr>
                <a:latin typeface="Courier"/>
              </a:rPr>
              <a:t>row[</a:t>
            </a:r>
            <a:r>
              <a:rPr>
                <a:solidFill>
                  <a:srgbClr val="40A070"/>
                </a:solidFill>
                <a:latin typeface="Courier"/>
              </a:rPr>
              <a:t>0</a:t>
            </a:r>
            <a:r>
              <a:rPr>
                <a:latin typeface="Courier"/>
              </a:rPr>
              <a:t>],</a:t>
            </a:r>
            <a:br/>
            <a:r>
              <a:rPr>
                <a:latin typeface="Courier"/>
              </a:rPr>
              <a:t>            location</a:t>
            </a:r>
            <a:r>
              <a:rPr>
                <a:solidFill>
                  <a:srgbClr val="666666"/>
                </a:solidFill>
                <a:latin typeface="Courier"/>
              </a:rPr>
              <a:t>=</a:t>
            </a:r>
            <a:r>
              <a:rPr>
                <a:latin typeface="Courier"/>
              </a:rPr>
              <a:t>row[</a:t>
            </a:r>
            <a:r>
              <a:rPr>
                <a:solidFill>
                  <a:srgbClr val="40A070"/>
                </a:solidFill>
                <a:latin typeface="Courier"/>
              </a:rPr>
              <a:t>2</a:t>
            </a:r>
            <a:r>
              <a:rPr>
                <a:latin typeface="Courier"/>
              </a:rPr>
              <a:t>],</a:t>
            </a:r>
            <a:br/>
            <a:r>
              <a:rPr>
                <a:latin typeface="Courier"/>
              </a:rPr>
              <a:t>            ip</a:t>
            </a:r>
            <a:r>
              <a:rPr>
                <a:solidFill>
                  <a:srgbClr val="666666"/>
                </a:solidFill>
                <a:latin typeface="Courier"/>
              </a:rPr>
              <a:t>=</a:t>
            </a:r>
            <a:r>
              <a:rPr>
                <a:latin typeface="Courier"/>
              </a:rPr>
              <a:t>row[</a:t>
            </a:r>
            <a:r>
              <a:rPr>
                <a:solidFill>
                  <a:srgbClr val="40A070"/>
                </a:solidFill>
                <a:latin typeface="Courier"/>
              </a:rPr>
              <a:t>1</a:t>
            </a:r>
            <a:r>
              <a:rPr>
                <a:latin typeface="Courier"/>
              </a:rPr>
              <a:t>]</a:t>
            </a:r>
            <a:br/>
            <a:r>
              <a:rPr>
                <a:latin typeface="Courier"/>
              </a:rPr>
              <a:t>        )</a:t>
            </a:r>
            <a:br/>
            <a:r>
              <a:rPr>
                <a:latin typeface="Courier"/>
              </a:rPr>
              <a:t>        )</a:t>
            </a:r>
          </a:p>
          <a:p>
            <a:pPr lvl="0" indent="-342900" marL="342900">
              <a:buAutoNum type="arabicPeriod"/>
            </a:pPr>
            <a:r>
              <a:rPr/>
              <a:t>Create a new tuple for additional router.</a:t>
            </a:r>
          </a:p>
          <a:p>
            <a:pPr lvl="0" indent="0">
              <a:buNone/>
            </a:pPr>
            <a:r>
              <a:rPr>
                <a:latin typeface="Courier"/>
              </a:rPr>
              <a:t>router4 </a:t>
            </a:r>
            <a:r>
              <a:rPr>
                <a:solidFill>
                  <a:srgbClr val="666666"/>
                </a:solidFill>
                <a:latin typeface="Courier"/>
              </a:rPr>
              <a:t>=</a:t>
            </a:r>
            <a:r>
              <a:rPr>
                <a:latin typeface="Courier"/>
              </a:rPr>
              <a:t> (</a:t>
            </a:r>
            <a:r>
              <a:rPr>
                <a:solidFill>
                  <a:srgbClr val="4070A0"/>
                </a:solidFill>
                <a:latin typeface="Courier"/>
              </a:rPr>
              <a:t>"router4"</a:t>
            </a:r>
            <a:r>
              <a:rPr>
                <a:latin typeface="Courier"/>
              </a:rPr>
              <a:t>, </a:t>
            </a:r>
            <a:r>
              <a:rPr>
                <a:solidFill>
                  <a:srgbClr val="4070A0"/>
                </a:solidFill>
                <a:latin typeface="Courier"/>
              </a:rPr>
              <a:t>"10.4.0.1"</a:t>
            </a:r>
            <a:r>
              <a:rPr>
                <a:latin typeface="Courier"/>
              </a:rPr>
              <a:t>, </a:t>
            </a:r>
            <a:r>
              <a:rPr>
                <a:solidFill>
                  <a:srgbClr val="4070A0"/>
                </a:solidFill>
                <a:latin typeface="Courier"/>
              </a:rPr>
              <a:t>"Chicago"</a:t>
            </a:r>
            <a:r>
              <a:rPr>
                <a:latin typeface="Courier"/>
              </a:rPr>
              <a:t>)</a:t>
            </a:r>
          </a:p>
          <a:p>
            <a:pPr lvl="0" indent="-342900" marL="342900">
              <a:buAutoNum type="arabicPeriod"/>
            </a:pPr>
            <a:r>
              <a:rPr/>
              <a:t>Add new router to CSV file.</a:t>
            </a:r>
          </a:p>
          <a:p>
            <a:pPr lvl="0" indent="0">
              <a:buNone/>
            </a:pPr>
            <a:r>
              <a:rPr b="1">
                <a:solidFill>
                  <a:srgbClr val="007020"/>
                </a:solidFill>
                <a:latin typeface="Courier"/>
              </a:rPr>
              <a:t>with</a:t>
            </a:r>
            <a:r>
              <a:rPr>
                <a:latin typeface="Courier"/>
              </a:rPr>
              <a:t> open(</a:t>
            </a:r>
            <a:r>
              <a:rPr>
                <a:solidFill>
                  <a:srgbClr val="4070A0"/>
                </a:solidFill>
                <a:latin typeface="Courier"/>
              </a:rPr>
              <a:t>"csv_example.csv"</a:t>
            </a:r>
            <a:r>
              <a:rPr>
                <a:latin typeface="Courier"/>
              </a:rPr>
              <a:t>, </a:t>
            </a:r>
            <a:r>
              <a:rPr>
                <a:solidFill>
                  <a:srgbClr val="4070A0"/>
                </a:solidFill>
                <a:latin typeface="Courier"/>
              </a:rPr>
              <a:t>"a"</a:t>
            </a:r>
            <a:r>
              <a:rPr>
                <a:latin typeface="Courier"/>
              </a:rPr>
              <a:t>) as f:</a:t>
            </a:r>
            <a:br/>
            <a:r>
              <a:rPr>
                <a:latin typeface="Courier"/>
              </a:rPr>
              <a:t>    csv_writer </a:t>
            </a:r>
            <a:r>
              <a:rPr>
                <a:solidFill>
                  <a:srgbClr val="666666"/>
                </a:solidFill>
                <a:latin typeface="Courier"/>
              </a:rPr>
              <a:t>=</a:t>
            </a:r>
            <a:r>
              <a:rPr>
                <a:latin typeface="Courier"/>
              </a:rPr>
              <a:t> csv.writer(f)</a:t>
            </a:r>
            <a:br/>
            <a:r>
              <a:rPr>
                <a:latin typeface="Courier"/>
              </a:rPr>
              <a:t>    csv_writer.writerow(router4)</a:t>
            </a:r>
          </a:p>
          <a:p>
            <a:pPr lvl="0" indent="-342900" marL="342900">
              <a:buAutoNum type="arabicPeriod"/>
            </a:pPr>
            <a:r>
              <a:rPr/>
              <a:t>Re-read and print out the CSV content.</a:t>
            </a:r>
          </a:p>
          <a:p>
            <a:pPr lvl="0" indent="0">
              <a:buNone/>
            </a:pPr>
            <a:r>
              <a:rPr b="1">
                <a:solidFill>
                  <a:srgbClr val="007020"/>
                </a:solidFill>
                <a:latin typeface="Courier"/>
              </a:rPr>
              <a:t>with</a:t>
            </a:r>
            <a:r>
              <a:rPr>
                <a:latin typeface="Courier"/>
              </a:rPr>
              <a:t> open(</a:t>
            </a:r>
            <a:r>
              <a:rPr>
                <a:solidFill>
                  <a:srgbClr val="4070A0"/>
                </a:solidFill>
                <a:latin typeface="Courier"/>
              </a:rPr>
              <a:t>"csv_example.csv"</a:t>
            </a:r>
            <a:r>
              <a:rPr>
                <a:latin typeface="Courier"/>
              </a:rPr>
              <a:t>) as f:</a:t>
            </a:r>
            <a:br/>
            <a:r>
              <a:rPr>
                <a:latin typeface="Courier"/>
              </a:rPr>
              <a:t>    print(f.read())</a:t>
            </a:r>
          </a:p>
          <a:p>
            <a:pPr lvl="0" indent="0" marL="0">
              <a:spcBef>
                <a:spcPts val="3000"/>
              </a:spcBef>
              <a:buNone/>
            </a:pPr>
            <a:r>
              <a:rPr b="1"/>
              <a:t>YANG with pyang</a:t>
            </a:r>
          </a:p>
          <a:p>
            <a:pPr lvl="0" indent="-342900" marL="342900">
              <a:buAutoNum type="arabicPeriod"/>
            </a:pPr>
            <a:r>
              <a:rPr/>
              <a:t>From the root of the </a:t>
            </a:r>
            <a:r>
              <a:rPr>
                <a:latin typeface="Courier"/>
              </a:rPr>
              <a:t>python_networking</a:t>
            </a:r>
            <a:r>
              <a:rPr/>
              <a:t> repository, change into the exercise directory.</a:t>
            </a:r>
          </a:p>
          <a:p>
            <a:pPr lvl="0" indent="0">
              <a:buNone/>
            </a:pPr>
            <a:r>
              <a:rPr>
                <a:latin typeface="Courier"/>
              </a:rPr>
              <a:t>cd data_manipulation/yang</a:t>
            </a:r>
          </a:p>
          <a:p>
            <a:pPr lvl="0" indent="-342900" marL="342900">
              <a:buAutoNum type="arabicPeriod"/>
            </a:pPr>
            <a:r>
              <a:rPr/>
              <a:t>Print the YANG module in a simple text tree</a:t>
            </a:r>
          </a:p>
          <a:p>
            <a:pPr lvl="0" indent="0">
              <a:buNone/>
            </a:pPr>
            <a:r>
              <a:rPr>
                <a:latin typeface="Courier"/>
              </a:rPr>
              <a:t>pyang </a:t>
            </a:r>
            <a:r>
              <a:rPr>
                <a:solidFill>
                  <a:srgbClr val="7D9029"/>
                </a:solidFill>
                <a:latin typeface="Courier"/>
              </a:rPr>
              <a:t>-f</a:t>
            </a:r>
            <a:r>
              <a:rPr>
                <a:latin typeface="Courier"/>
              </a:rPr>
              <a:t> tree ietf-interfaces.yang</a:t>
            </a:r>
          </a:p>
          <a:p>
            <a:pPr lvl="0" indent="-342900" marL="342900">
              <a:buAutoNum type="arabicPeriod"/>
            </a:pPr>
            <a:r>
              <a:rPr/>
              <a:t>Print only part of the tree</a:t>
            </a:r>
          </a:p>
          <a:p>
            <a:pPr lvl="0" indent="0">
              <a:buNone/>
            </a:pPr>
            <a:r>
              <a:rPr>
                <a:latin typeface="Courier"/>
              </a:rPr>
              <a:t>pyang </a:t>
            </a:r>
            <a:r>
              <a:rPr>
                <a:solidFill>
                  <a:srgbClr val="7D9029"/>
                </a:solidFill>
                <a:latin typeface="Courier"/>
              </a:rPr>
              <a:t>-f</a:t>
            </a:r>
            <a:r>
              <a:rPr>
                <a:latin typeface="Courier"/>
              </a:rPr>
              <a:t> tree </a:t>
            </a:r>
            <a:r>
              <a:rPr>
                <a:solidFill>
                  <a:srgbClr val="7D9029"/>
                </a:solidFill>
                <a:latin typeface="Courier"/>
              </a:rPr>
              <a:t>--tree-path</a:t>
            </a:r>
            <a:r>
              <a:rPr>
                <a:solidFill>
                  <a:srgbClr val="666666"/>
                </a:solidFill>
                <a:latin typeface="Courier"/>
              </a:rPr>
              <a:t>=</a:t>
            </a:r>
            <a:r>
              <a:rPr>
                <a:latin typeface="Courier"/>
              </a:rPr>
              <a:t>/interfaces/interface </a:t>
            </a:r>
            <a:r>
              <a:rPr>
                <a:solidFill>
                  <a:srgbClr val="902000"/>
                </a:solidFill>
                <a:latin typeface="Courier"/>
              </a:rPr>
              <a:t>\</a:t>
            </a:r>
            <a:br/>
            <a:r>
              <a:rPr>
                <a:latin typeface="Courier"/>
              </a:rPr>
              <a:t>  ietf-interfaces.yang</a:t>
            </a:r>
          </a:p>
          <a:p>
            <a:pPr lvl="0" indent="-342900" marL="342900">
              <a:buAutoNum type="arabicPeriod"/>
            </a:pPr>
            <a:r>
              <a:rPr/>
              <a:t>Print an example XML skeleton (NETCONF)</a:t>
            </a:r>
          </a:p>
          <a:p>
            <a:pPr lvl="0" indent="0">
              <a:buNone/>
            </a:pPr>
            <a:r>
              <a:rPr>
                <a:latin typeface="Courier"/>
              </a:rPr>
              <a:t>pyang </a:t>
            </a:r>
            <a:r>
              <a:rPr>
                <a:solidFill>
                  <a:srgbClr val="7D9029"/>
                </a:solidFill>
                <a:latin typeface="Courier"/>
              </a:rPr>
              <a:t>-f</a:t>
            </a:r>
            <a:r>
              <a:rPr>
                <a:latin typeface="Courier"/>
              </a:rPr>
              <a:t> sample-xml-skeleton ietf-interfaces.yang</a:t>
            </a:r>
          </a:p>
          <a:p>
            <a:pPr lvl="0" indent="-342900" marL="342900">
              <a:buAutoNum type="arabicPeriod"/>
            </a:pPr>
            <a:r>
              <a:rPr/>
              <a:t>Create an HTTP/JS view of the YANG Model (no output expected in the CLI)</a:t>
            </a:r>
          </a:p>
          <a:p>
            <a:pPr lvl="0" indent="0">
              <a:buNone/>
            </a:pPr>
            <a:r>
              <a:rPr>
                <a:latin typeface="Courier"/>
              </a:rPr>
              <a:t>pyang </a:t>
            </a:r>
            <a:r>
              <a:rPr>
                <a:solidFill>
                  <a:srgbClr val="7D9029"/>
                </a:solidFill>
                <a:latin typeface="Courier"/>
              </a:rPr>
              <a:t>-f</a:t>
            </a:r>
            <a:r>
              <a:rPr>
                <a:latin typeface="Courier"/>
              </a:rPr>
              <a:t> jstree </a:t>
            </a:r>
            <a:r>
              <a:rPr>
                <a:solidFill>
                  <a:srgbClr val="7D9029"/>
                </a:solidFill>
                <a:latin typeface="Courier"/>
              </a:rPr>
              <a:t>-o</a:t>
            </a:r>
            <a:r>
              <a:rPr>
                <a:latin typeface="Courier"/>
              </a:rPr>
              <a:t> ietf-interfaces.html </a:t>
            </a:r>
            <a:r>
              <a:rPr>
                <a:solidFill>
                  <a:srgbClr val="902000"/>
                </a:solidFill>
                <a:latin typeface="Courier"/>
              </a:rPr>
              <a:t>\</a:t>
            </a:r>
            <a:br/>
            <a:r>
              <a:rPr>
                <a:latin typeface="Courier"/>
              </a:rPr>
              <a:t>  ietf-interfaces.yang</a:t>
            </a:r>
          </a:p>
          <a:p>
            <a:pPr lvl="0" indent="-342900" marL="342900">
              <a:buAutoNum type="arabicPeriod"/>
            </a:pPr>
            <a:r>
              <a:rPr i="1"/>
              <a:t>Optional:</a:t>
            </a:r>
            <a:r>
              <a:rPr/>
              <a:t> Open </a:t>
            </a:r>
            <a:r>
              <a:rPr>
                <a:latin typeface="Courier"/>
              </a:rPr>
              <a:t>ietf-interfaces.html</a:t>
            </a:r>
            <a:r>
              <a:rPr/>
              <a:t> in a web browser. Will need to RDP into the Devbox to do this step.</a:t>
            </a:r>
          </a:p>
          <a:p>
            <a:pPr lvl="0" indent="-342900" marL="342900">
              <a:buAutoNum type="arabicPeriod"/>
            </a:pPr>
            <a:r>
              <a:rPr/>
              <a:t>Control the “nested depth” in trees</a:t>
            </a:r>
          </a:p>
          <a:p>
            <a:pPr lvl="0" indent="0">
              <a:buNone/>
            </a:pPr>
            <a:r>
              <a:rPr>
                <a:latin typeface="Courier"/>
              </a:rPr>
              <a:t>pyang </a:t>
            </a:r>
            <a:r>
              <a:rPr>
                <a:solidFill>
                  <a:srgbClr val="7D9029"/>
                </a:solidFill>
                <a:latin typeface="Courier"/>
              </a:rPr>
              <a:t>-f</a:t>
            </a:r>
            <a:r>
              <a:rPr>
                <a:latin typeface="Courier"/>
              </a:rPr>
              <a:t> tree </a:t>
            </a:r>
            <a:r>
              <a:rPr>
                <a:solidFill>
                  <a:srgbClr val="7D9029"/>
                </a:solidFill>
                <a:latin typeface="Courier"/>
              </a:rPr>
              <a:t>--tree-depth</a:t>
            </a:r>
            <a:r>
              <a:rPr>
                <a:solidFill>
                  <a:srgbClr val="666666"/>
                </a:solidFill>
                <a:latin typeface="Courier"/>
              </a:rPr>
              <a:t>=</a:t>
            </a:r>
            <a:r>
              <a:rPr>
                <a:latin typeface="Courier"/>
              </a:rPr>
              <a:t>2 ietf-ip.yang</a:t>
            </a:r>
          </a:p>
          <a:p>
            <a:pPr lvl="0" indent="-342900" marL="342900">
              <a:buAutoNum type="arabicPeriod"/>
            </a:pPr>
            <a:r>
              <a:rPr/>
              <a:t>Display a full module.</a:t>
            </a:r>
          </a:p>
          <a:p>
            <a:pPr lvl="0" indent="0">
              <a:buNone/>
            </a:pPr>
            <a:r>
              <a:rPr>
                <a:latin typeface="Courier"/>
              </a:rPr>
              <a:t>pyang </a:t>
            </a:r>
            <a:r>
              <a:rPr>
                <a:solidFill>
                  <a:srgbClr val="7D9029"/>
                </a:solidFill>
                <a:latin typeface="Courier"/>
              </a:rPr>
              <a:t>-f</a:t>
            </a:r>
            <a:r>
              <a:rPr>
                <a:latin typeface="Courier"/>
              </a:rPr>
              <a:t> tree </a:t>
            </a:r>
            <a:r>
              <a:rPr>
                <a:solidFill>
                  <a:srgbClr val="902000"/>
                </a:solidFill>
                <a:latin typeface="Courier"/>
              </a:rPr>
              <a:t>\</a:t>
            </a:r>
            <a:br/>
            <a:r>
              <a:rPr>
                <a:latin typeface="Courier"/>
              </a:rPr>
              <a:t>  ietf-ip.yang</a:t>
            </a:r>
          </a:p>
          <a:p>
            <a:pPr lvl="0" indent="-342900" marL="342900">
              <a:buAutoNum type="arabicPeriod"/>
            </a:pPr>
            <a:r>
              <a:rPr/>
              <a:t>Include deviation models in the processing</a:t>
            </a:r>
          </a:p>
          <a:p>
            <a:pPr lvl="0" indent="0">
              <a:buNone/>
            </a:pPr>
            <a:r>
              <a:rPr>
                <a:latin typeface="Courier"/>
              </a:rPr>
              <a:t>pyang </a:t>
            </a:r>
            <a:r>
              <a:rPr>
                <a:solidFill>
                  <a:srgbClr val="7D9029"/>
                </a:solidFill>
                <a:latin typeface="Courier"/>
              </a:rPr>
              <a:t>-f</a:t>
            </a:r>
            <a:r>
              <a:rPr>
                <a:latin typeface="Courier"/>
              </a:rPr>
              <a:t> tree </a:t>
            </a:r>
            <a:r>
              <a:rPr>
                <a:solidFill>
                  <a:srgbClr val="902000"/>
                </a:solidFill>
                <a:latin typeface="Courier"/>
              </a:rPr>
              <a:t>\</a:t>
            </a:r>
            <a:br/>
            <a:r>
              <a:rPr>
                <a:latin typeface="Courier"/>
              </a:rPr>
              <a:t>  </a:t>
            </a:r>
            <a:r>
              <a:rPr>
                <a:solidFill>
                  <a:srgbClr val="7D9029"/>
                </a:solidFill>
                <a:latin typeface="Courier"/>
              </a:rPr>
              <a:t>--deviation-module</a:t>
            </a:r>
            <a:r>
              <a:rPr>
                <a:solidFill>
                  <a:srgbClr val="666666"/>
                </a:solidFill>
                <a:latin typeface="Courier"/>
              </a:rPr>
              <a:t>=</a:t>
            </a:r>
            <a:r>
              <a:rPr>
                <a:latin typeface="Courier"/>
              </a:rPr>
              <a:t>cisco-xe-ietf-ip-deviation.yang </a:t>
            </a:r>
            <a:r>
              <a:rPr>
                <a:solidFill>
                  <a:srgbClr val="902000"/>
                </a:solidFill>
                <a:latin typeface="Courier"/>
              </a:rPr>
              <a:t>\</a:t>
            </a:r>
            <a:br/>
            <a:r>
              <a:rPr>
                <a:latin typeface="Courier"/>
              </a:rPr>
              <a:t>  ietf-ip.yang</a:t>
            </a:r>
          </a:p>
          <a:p>
            <a:pPr lvl="0" indent="0" marL="0">
              <a:spcBef>
                <a:spcPts val="3000"/>
              </a:spcBef>
              <a:buNone/>
            </a:pPr>
            <a:r>
              <a:rPr b="1"/>
              <a:t>Libraries to Work with APIs</a:t>
            </a:r>
          </a:p>
          <a:p>
            <a:pPr lvl="0" indent="0" marL="0">
              <a:buNone/>
            </a:pPr>
            <a:r>
              <a:rPr/>
              <a:t>Exercises in this section are intended to be executed from an interactive Python interpreter.</a:t>
            </a:r>
          </a:p>
          <a:p>
            <a:pPr lvl="0" indent="0" marL="0">
              <a:buNone/>
            </a:pPr>
            <a:r>
              <a:rPr>
                <a:hlinkClick r:id="rId5"/>
              </a:rPr>
              <a:t>iPython</a:t>
            </a:r>
            <a:r>
              <a:rPr/>
              <a:t> has been installed as part of the requirements.txt installation and is one option. You can start an iPython window by simply typing </a:t>
            </a:r>
            <a:r>
              <a:rPr>
                <a:latin typeface="Courier"/>
              </a:rPr>
              <a:t>ipython</a:t>
            </a:r>
            <a:r>
              <a:rPr/>
              <a:t>.</a:t>
            </a:r>
          </a:p>
          <a:p>
            <a:pPr lvl="0" indent="0" marL="0">
              <a:buNone/>
            </a:pPr>
            <a:r>
              <a:rPr/>
              <a:t>Other options could be just </a:t>
            </a:r>
            <a:r>
              <a:rPr>
                <a:latin typeface="Courier"/>
              </a:rPr>
              <a:t>python</a:t>
            </a:r>
            <a:r>
              <a:rPr/>
              <a:t> or </a:t>
            </a:r>
            <a:r>
              <a:rPr>
                <a:latin typeface="Courier"/>
              </a:rPr>
              <a:t>idle</a:t>
            </a:r>
            <a:r>
              <a:rPr/>
              <a:t>.</a:t>
            </a:r>
          </a:p>
          <a:p>
            <a:pPr lvl="0" indent="0" marL="0">
              <a:buNone/>
            </a:pPr>
            <a:r>
              <a:rPr/>
              <a:t>Each exercise also includes a Python script file that can be executed directly.</a:t>
            </a:r>
          </a:p>
          <a:p>
            <a:pPr lvl="0" indent="0" marL="0">
              <a:spcBef>
                <a:spcPts val="3000"/>
              </a:spcBef>
              <a:buNone/>
            </a:pPr>
            <a:r>
              <a:rPr b="1"/>
              <a:t>REST with requests</a:t>
            </a:r>
          </a:p>
          <a:p>
            <a:pPr lvl="0" indent="-342900" marL="342900">
              <a:buAutoNum type="arabicPeriod"/>
            </a:pPr>
            <a:r>
              <a:rPr/>
              <a:t>From the root of the </a:t>
            </a:r>
            <a:r>
              <a:rPr>
                <a:latin typeface="Courier"/>
              </a:rPr>
              <a:t>python_networking</a:t>
            </a:r>
            <a:r>
              <a:rPr/>
              <a:t> repository, change into the exercise directory.</a:t>
            </a:r>
          </a:p>
          <a:p>
            <a:pPr lvl="0" indent="0">
              <a:buNone/>
            </a:pPr>
            <a:r>
              <a:rPr>
                <a:latin typeface="Courier"/>
              </a:rPr>
              <a:t>cd device_apis/rest</a:t>
            </a:r>
          </a:p>
          <a:p>
            <a:pPr lvl="0" indent="0" marL="0">
              <a:spcBef>
                <a:spcPts val="3000"/>
              </a:spcBef>
              <a:buNone/>
            </a:pPr>
            <a:r>
              <a:rPr b="1"/>
              <a:t>Retrieve Network Configuration Details with RESTCONF with </a:t>
            </a:r>
            <a:r>
              <a:rPr b="1">
                <a:latin typeface="Courier"/>
              </a:rPr>
              <a:t>restconf_example1.py</a:t>
            </a:r>
          </a:p>
          <a:p>
            <a:pPr lvl="0" indent="-342900" marL="342900">
              <a:buAutoNum type="arabicPeriod"/>
            </a:pPr>
            <a:r>
              <a:rPr/>
              <a:t>Import libraries</a:t>
            </a:r>
          </a:p>
          <a:p>
            <a:pPr lvl="0" indent="0">
              <a:buNone/>
            </a:pPr>
            <a:r>
              <a:rPr>
                <a:latin typeface="Courier"/>
              </a:rPr>
              <a:t>import requests, urllib3</a:t>
            </a:r>
            <a:br/>
            <a:r>
              <a:rPr>
                <a:latin typeface="Courier"/>
              </a:rPr>
              <a:t>import sys</a:t>
            </a:r>
          </a:p>
          <a:p>
            <a:pPr lvl="0" indent="-342900" marL="342900">
              <a:buAutoNum type="arabicPeriod"/>
            </a:pPr>
            <a:r>
              <a:rPr/>
              <a:t>Add parent directory to path to allow importing common vars</a:t>
            </a:r>
          </a:p>
          <a:p>
            <a:pPr lvl="0" indent="0">
              <a:buNone/>
            </a:pPr>
            <a:r>
              <a:rPr>
                <a:latin typeface="Courier"/>
              </a:rPr>
              <a:t>sys.path.append(</a:t>
            </a:r>
            <a:r>
              <a:rPr>
                <a:solidFill>
                  <a:srgbClr val="4070A0"/>
                </a:solidFill>
                <a:latin typeface="Courier"/>
              </a:rPr>
              <a:t>".."</a:t>
            </a:r>
            <a:r>
              <a:rPr>
                <a:latin typeface="Courier"/>
              </a:rPr>
              <a:t>)</a:t>
            </a:r>
            <a:br/>
            <a:br/>
            <a:r>
              <a:rPr>
                <a:latin typeface="Courier"/>
              </a:rPr>
              <a:t>from device_info import vagrant_iosxe as device</a:t>
            </a:r>
          </a:p>
          <a:p>
            <a:pPr lvl="0" indent="-342900" marL="342900">
              <a:buAutoNum type="arabicPeriod"/>
            </a:pPr>
            <a:r>
              <a:rPr/>
              <a:t>Disable Self-Signed Cert warning for demo</a:t>
            </a:r>
          </a:p>
          <a:p>
            <a:pPr lvl="0" indent="0">
              <a:buNone/>
            </a:pPr>
            <a:r>
              <a:rPr>
                <a:latin typeface="Courier"/>
              </a:rPr>
              <a:t>urllib3.disable_warnings(urllib3.exceptions.InsecureRequestWarning)</a:t>
            </a:r>
          </a:p>
          <a:p>
            <a:pPr lvl="0" indent="-342900" marL="342900">
              <a:buAutoNum type="arabicPeriod"/>
            </a:pPr>
            <a:r>
              <a:rPr/>
              <a:t>Setup base variable for request</a:t>
            </a:r>
          </a:p>
          <a:p>
            <a:pPr lvl="0" indent="0">
              <a:buNone/>
            </a:pPr>
            <a:r>
              <a:rPr>
                <a:latin typeface="Courier"/>
              </a:rPr>
              <a:t>restconf_headers </a:t>
            </a:r>
            <a:r>
              <a:rPr>
                <a:solidFill>
                  <a:srgbClr val="666666"/>
                </a:solidFill>
                <a:latin typeface="Courier"/>
              </a:rPr>
              <a:t>=</a:t>
            </a:r>
            <a:r>
              <a:rPr>
                <a:latin typeface="Courier"/>
              </a:rPr>
              <a:t> {</a:t>
            </a:r>
            <a:r>
              <a:rPr>
                <a:solidFill>
                  <a:srgbClr val="4070A0"/>
                </a:solidFill>
                <a:latin typeface="Courier"/>
              </a:rPr>
              <a:t>"Accept"</a:t>
            </a:r>
            <a:r>
              <a:rPr>
                <a:latin typeface="Courier"/>
              </a:rPr>
              <a:t>: </a:t>
            </a:r>
            <a:r>
              <a:rPr>
                <a:solidFill>
                  <a:srgbClr val="4070A0"/>
                </a:solidFill>
                <a:latin typeface="Courier"/>
              </a:rPr>
              <a:t>"application/yang-data+json"</a:t>
            </a:r>
            <a:r>
              <a:rPr>
                <a:latin typeface="Courier"/>
              </a:rPr>
              <a:t>}</a:t>
            </a:r>
            <a:br/>
            <a:r>
              <a:rPr>
                <a:latin typeface="Courier"/>
              </a:rPr>
              <a:t>restconf_base </a:t>
            </a:r>
            <a:r>
              <a:rPr>
                <a:solidFill>
                  <a:srgbClr val="666666"/>
                </a:solidFill>
                <a:latin typeface="Courier"/>
              </a:rPr>
              <a:t>=</a:t>
            </a:r>
            <a:r>
              <a:rPr>
                <a:latin typeface="Courier"/>
              </a:rPr>
              <a:t> </a:t>
            </a:r>
            <a:r>
              <a:rPr>
                <a:solidFill>
                  <a:srgbClr val="4070A0"/>
                </a:solidFill>
                <a:latin typeface="Courier"/>
              </a:rPr>
              <a:t>"https://{ip}:{port}/restconf/data"</a:t>
            </a:r>
            <a:br/>
            <a:r>
              <a:rPr>
                <a:latin typeface="Courier"/>
              </a:rPr>
              <a:t>interface_url </a:t>
            </a:r>
            <a:r>
              <a:rPr>
                <a:solidFill>
                  <a:srgbClr val="666666"/>
                </a:solidFill>
                <a:latin typeface="Courier"/>
              </a:rPr>
              <a:t>=</a:t>
            </a:r>
            <a:r>
              <a:rPr>
                <a:latin typeface="Courier"/>
              </a:rPr>
              <a:t> restconf_base </a:t>
            </a:r>
            <a:r>
              <a:rPr>
                <a:solidFill>
                  <a:srgbClr val="666666"/>
                </a:solidFill>
                <a:latin typeface="Courier"/>
              </a:rPr>
              <a:t>+</a:t>
            </a:r>
            <a:r>
              <a:rPr>
                <a:latin typeface="Courier"/>
              </a:rPr>
              <a:t> </a:t>
            </a:r>
            <a:r>
              <a:rPr>
                <a:solidFill>
                  <a:srgbClr val="4070A0"/>
                </a:solidFill>
                <a:latin typeface="Courier"/>
              </a:rPr>
              <a:t>"/ietf-interfaces:interfaces/interface={int_name}"</a:t>
            </a:r>
          </a:p>
          <a:p>
            <a:pPr lvl="0" indent="-342900" marL="342900">
              <a:buAutoNum type="arabicPeriod"/>
            </a:pPr>
            <a:r>
              <a:rPr/>
              <a:t>Create URL GigE2 Config</a:t>
            </a:r>
          </a:p>
          <a:p>
            <a:pPr lvl="0" indent="0">
              <a:buNone/>
            </a:pPr>
            <a:r>
              <a:rPr>
                <a:latin typeface="Courier"/>
              </a:rPr>
              <a:t>url </a:t>
            </a:r>
            <a:r>
              <a:rPr>
                <a:solidFill>
                  <a:srgbClr val="666666"/>
                </a:solidFill>
                <a:latin typeface="Courier"/>
              </a:rPr>
              <a:t>=</a:t>
            </a:r>
            <a:r>
              <a:rPr>
                <a:latin typeface="Courier"/>
              </a:rPr>
              <a:t> interface_url.format(ip</a:t>
            </a:r>
            <a:r>
              <a:rPr>
                <a:solidFill>
                  <a:srgbClr val="666666"/>
                </a:solidFill>
                <a:latin typeface="Courier"/>
              </a:rPr>
              <a:t>=</a:t>
            </a:r>
            <a:r>
              <a:rPr>
                <a:latin typeface="Courier"/>
              </a:rPr>
              <a:t>device[</a:t>
            </a:r>
            <a:r>
              <a:rPr>
                <a:solidFill>
                  <a:srgbClr val="4070A0"/>
                </a:solidFill>
                <a:latin typeface="Courier"/>
              </a:rPr>
              <a:t>"address"</a:t>
            </a:r>
            <a:r>
              <a:rPr>
                <a:latin typeface="Courier"/>
              </a:rPr>
              <a:t>],</a:t>
            </a:r>
            <a:br/>
            <a:r>
              <a:rPr>
                <a:latin typeface="Courier"/>
              </a:rPr>
              <a:t>                           port</a:t>
            </a:r>
            <a:r>
              <a:rPr>
                <a:solidFill>
                  <a:srgbClr val="666666"/>
                </a:solidFill>
                <a:latin typeface="Courier"/>
              </a:rPr>
              <a:t>=</a:t>
            </a:r>
            <a:r>
              <a:rPr>
                <a:latin typeface="Courier"/>
              </a:rPr>
              <a:t>device[</a:t>
            </a:r>
            <a:r>
              <a:rPr>
                <a:solidFill>
                  <a:srgbClr val="4070A0"/>
                </a:solidFill>
                <a:latin typeface="Courier"/>
              </a:rPr>
              <a:t>"restconf_port"</a:t>
            </a:r>
            <a:r>
              <a:rPr>
                <a:latin typeface="Courier"/>
              </a:rPr>
              <a:t>],</a:t>
            </a:r>
            <a:br/>
            <a:r>
              <a:rPr>
                <a:latin typeface="Courier"/>
              </a:rPr>
              <a:t>                           int_name</a:t>
            </a:r>
            <a:r>
              <a:rPr>
                <a:solidFill>
                  <a:srgbClr val="666666"/>
                </a:solidFill>
                <a:latin typeface="Courier"/>
              </a:rPr>
              <a:t>=</a:t>
            </a:r>
            <a:r>
              <a:rPr>
                <a:solidFill>
                  <a:srgbClr val="4070A0"/>
                </a:solidFill>
                <a:latin typeface="Courier"/>
              </a:rPr>
              <a:t>"GigabitEthernet2"</a:t>
            </a:r>
            <a:br/>
            <a:r>
              <a:rPr>
                <a:latin typeface="Courier"/>
              </a:rPr>
              <a:t>                           )</a:t>
            </a:r>
          </a:p>
          <a:p>
            <a:pPr lvl="0" indent="-342900" marL="342900">
              <a:buAutoNum type="arabicPeriod"/>
            </a:pPr>
            <a:r>
              <a:rPr/>
              <a:t>Check the complete URL you just composed</a:t>
            </a:r>
          </a:p>
          <a:p>
            <a:pPr lvl="0" indent="0">
              <a:buNone/>
            </a:pPr>
            <a:r>
              <a:rPr>
                <a:latin typeface="Courier"/>
              </a:rPr>
              <a:t>print(url)</a:t>
            </a:r>
          </a:p>
          <a:p>
            <a:pPr lvl="0" indent="-342900" marL="342900">
              <a:buAutoNum type="arabicPeriod"/>
            </a:pPr>
            <a:r>
              <a:rPr/>
              <a:t>Send RESTCONF request to core1 for GigE2 Config</a:t>
            </a:r>
          </a:p>
          <a:p>
            <a:pPr lvl="0" indent="0">
              <a:buNone/>
            </a:pPr>
            <a:r>
              <a:rPr>
                <a:latin typeface="Courier"/>
              </a:rPr>
              <a:t>r </a:t>
            </a:r>
            <a:r>
              <a:rPr>
                <a:solidFill>
                  <a:srgbClr val="666666"/>
                </a:solidFill>
                <a:latin typeface="Courier"/>
              </a:rPr>
              <a:t>=</a:t>
            </a:r>
            <a:r>
              <a:rPr>
                <a:latin typeface="Courier"/>
              </a:rPr>
              <a:t> requests.get(url,</a:t>
            </a:r>
            <a:br/>
            <a:r>
              <a:rPr>
                <a:latin typeface="Courier"/>
              </a:rPr>
              <a:t>                 headers</a:t>
            </a:r>
            <a:r>
              <a:rPr>
                <a:solidFill>
                  <a:srgbClr val="666666"/>
                </a:solidFill>
                <a:latin typeface="Courier"/>
              </a:rPr>
              <a:t>=</a:t>
            </a:r>
            <a:r>
              <a:rPr>
                <a:latin typeface="Courier"/>
              </a:rPr>
              <a:t>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Print returned data</a:t>
            </a:r>
          </a:p>
          <a:p>
            <a:pPr lvl="0" indent="0">
              <a:buNone/>
            </a:pPr>
            <a:r>
              <a:rPr>
                <a:latin typeface="Courier"/>
              </a:rPr>
              <a:t>print(r.text)</a:t>
            </a:r>
          </a:p>
          <a:p>
            <a:pPr lvl="0" indent="-342900" marL="342900">
              <a:buAutoNum type="arabicPeriod"/>
            </a:pPr>
            <a:r>
              <a:rPr/>
              <a:t>If REST call was successful, report interesting details.</a:t>
            </a:r>
          </a:p>
          <a:p>
            <a:pPr lvl="0" indent="0">
              <a:buNone/>
            </a:pPr>
            <a:r>
              <a:rPr b="1">
                <a:solidFill>
                  <a:srgbClr val="007020"/>
                </a:solidFill>
                <a:latin typeface="Courier"/>
              </a:rPr>
              <a:t>if</a:t>
            </a:r>
            <a:r>
              <a:rPr>
                <a:latin typeface="Courier"/>
              </a:rPr>
              <a:t> r.status_code </a:t>
            </a:r>
            <a:r>
              <a:rPr>
                <a:solidFill>
                  <a:srgbClr val="666666"/>
                </a:solidFill>
                <a:latin typeface="Courier"/>
              </a:rPr>
              <a:t>==</a:t>
            </a:r>
            <a:r>
              <a:rPr>
                <a:latin typeface="Courier"/>
              </a:rPr>
              <a:t> </a:t>
            </a:r>
            <a:r>
              <a:rPr>
                <a:solidFill>
                  <a:srgbClr val="40A070"/>
                </a:solidFill>
                <a:latin typeface="Courier"/>
              </a:rPr>
              <a:t>200</a:t>
            </a:r>
            <a:r>
              <a:rPr>
                <a:latin typeface="Courier"/>
              </a:rPr>
              <a:t>:</a:t>
            </a:r>
            <a:br/>
            <a:r>
              <a:rPr>
                <a:latin typeface="Courier"/>
              </a:rPr>
              <a:t>    </a:t>
            </a:r>
            <a:r>
              <a:rPr i="1">
                <a:solidFill>
                  <a:srgbClr val="60A0B0"/>
                </a:solidFill>
                <a:latin typeface="Courier"/>
              </a:rPr>
              <a:t># Process JSON data into Python Dictionary and use</a:t>
            </a:r>
            <a:br/>
            <a:r>
              <a:rPr>
                <a:latin typeface="Courier"/>
              </a:rPr>
              <a:t>    interface </a:t>
            </a:r>
            <a:r>
              <a:rPr>
                <a:solidFill>
                  <a:srgbClr val="666666"/>
                </a:solidFill>
                <a:latin typeface="Courier"/>
              </a:rPr>
              <a:t>=</a:t>
            </a:r>
            <a:r>
              <a:rPr>
                <a:latin typeface="Courier"/>
              </a:rPr>
              <a:t> r.json()[</a:t>
            </a:r>
            <a:r>
              <a:rPr>
                <a:solidFill>
                  <a:srgbClr val="4070A0"/>
                </a:solidFill>
                <a:latin typeface="Courier"/>
              </a:rPr>
              <a:t>"ietf-interfaces:interface"</a:t>
            </a:r>
            <a:r>
              <a:rPr>
                <a:latin typeface="Courier"/>
              </a:rPr>
              <a:t>]</a:t>
            </a:r>
            <a:br/>
            <a:r>
              <a:rPr>
                <a:latin typeface="Courier"/>
              </a:rPr>
              <a:t>    print(</a:t>
            </a:r>
            <a:r>
              <a:rPr>
                <a:solidFill>
                  <a:srgbClr val="4070A0"/>
                </a:solidFill>
                <a:latin typeface="Courier"/>
              </a:rPr>
              <a:t>"The interface {name} has ip address {ip}/{mask}"</a:t>
            </a:r>
            <a:r>
              <a:rPr>
                <a:latin typeface="Courier"/>
              </a:rPr>
              <a:t>.format(</a:t>
            </a:r>
            <a:br/>
            <a:r>
              <a:rPr>
                <a:latin typeface="Courier"/>
              </a:rPr>
              <a:t>        name</a:t>
            </a:r>
            <a:r>
              <a:rPr>
                <a:solidFill>
                  <a:srgbClr val="666666"/>
                </a:solidFill>
                <a:latin typeface="Courier"/>
              </a:rPr>
              <a:t>=</a:t>
            </a:r>
            <a:r>
              <a:rPr>
                <a:latin typeface="Courier"/>
              </a:rPr>
              <a:t>interface[</a:t>
            </a:r>
            <a:r>
              <a:rPr>
                <a:solidFill>
                  <a:srgbClr val="4070A0"/>
                </a:solidFill>
                <a:latin typeface="Courier"/>
              </a:rPr>
              <a:t>"name"</a:t>
            </a:r>
            <a:r>
              <a:rPr>
                <a:latin typeface="Courier"/>
              </a:rPr>
              <a:t>],</a:t>
            </a:r>
            <a:br/>
            <a:r>
              <a:rPr>
                <a:latin typeface="Courier"/>
              </a:rPr>
              <a:t>        ip</a:t>
            </a:r>
            <a:r>
              <a:rPr>
                <a:solidFill>
                  <a:srgbClr val="666666"/>
                </a:solidFill>
                <a:latin typeface="Courier"/>
              </a:rPr>
              <a:t>=</a:t>
            </a:r>
            <a:r>
              <a:rPr>
                <a:latin typeface="Courier"/>
              </a:rPr>
              <a:t>interface[</a:t>
            </a:r>
            <a:r>
              <a:rPr>
                <a:solidFill>
                  <a:srgbClr val="4070A0"/>
                </a:solidFill>
                <a:latin typeface="Courier"/>
              </a:rPr>
              <a:t>"ietf-ip:ipv4"</a:t>
            </a:r>
            <a:r>
              <a:rPr>
                <a:latin typeface="Courier"/>
              </a:rPr>
              <a:t>][</a:t>
            </a:r>
            <a:r>
              <a:rPr>
                <a:solidFill>
                  <a:srgbClr val="4070A0"/>
                </a:solidFill>
                <a:latin typeface="Courier"/>
              </a:rPr>
              <a:t>"address"</a:t>
            </a:r>
            <a:r>
              <a:rPr>
                <a:latin typeface="Courier"/>
              </a:rPr>
              <a:t>][</a:t>
            </a:r>
            <a:r>
              <a:rPr>
                <a:solidFill>
                  <a:srgbClr val="40A070"/>
                </a:solidFill>
                <a:latin typeface="Courier"/>
              </a:rPr>
              <a:t>0</a:t>
            </a:r>
            <a:r>
              <a:rPr>
                <a:latin typeface="Courier"/>
              </a:rPr>
              <a:t>][</a:t>
            </a:r>
            <a:r>
              <a:rPr>
                <a:solidFill>
                  <a:srgbClr val="4070A0"/>
                </a:solidFill>
                <a:latin typeface="Courier"/>
              </a:rPr>
              <a:t>"ip"</a:t>
            </a:r>
            <a:r>
              <a:rPr>
                <a:latin typeface="Courier"/>
              </a:rPr>
              <a:t>],</a:t>
            </a:r>
            <a:br/>
            <a:r>
              <a:rPr>
                <a:latin typeface="Courier"/>
              </a:rPr>
              <a:t>        mask</a:t>
            </a:r>
            <a:r>
              <a:rPr>
                <a:solidFill>
                  <a:srgbClr val="666666"/>
                </a:solidFill>
                <a:latin typeface="Courier"/>
              </a:rPr>
              <a:t>=</a:t>
            </a:r>
            <a:r>
              <a:rPr>
                <a:latin typeface="Courier"/>
              </a:rPr>
              <a:t>interface[</a:t>
            </a:r>
            <a:r>
              <a:rPr>
                <a:solidFill>
                  <a:srgbClr val="4070A0"/>
                </a:solidFill>
                <a:latin typeface="Courier"/>
              </a:rPr>
              <a:t>"ietf-ip:ipv4"</a:t>
            </a:r>
            <a:r>
              <a:rPr>
                <a:latin typeface="Courier"/>
              </a:rPr>
              <a:t>][</a:t>
            </a:r>
            <a:r>
              <a:rPr>
                <a:solidFill>
                  <a:srgbClr val="4070A0"/>
                </a:solidFill>
                <a:latin typeface="Courier"/>
              </a:rPr>
              <a:t>"address"</a:t>
            </a:r>
            <a:r>
              <a:rPr>
                <a:latin typeface="Courier"/>
              </a:rPr>
              <a:t>][</a:t>
            </a:r>
            <a:r>
              <a:rPr>
                <a:solidFill>
                  <a:srgbClr val="40A070"/>
                </a:solidFill>
                <a:latin typeface="Courier"/>
              </a:rPr>
              <a:t>0</a:t>
            </a:r>
            <a:r>
              <a:rPr>
                <a:latin typeface="Courier"/>
              </a:rPr>
              <a:t>][</a:t>
            </a:r>
            <a:r>
              <a:rPr>
                <a:solidFill>
                  <a:srgbClr val="4070A0"/>
                </a:solidFill>
                <a:latin typeface="Courier"/>
              </a:rPr>
              <a:t>"netmask"</a:t>
            </a:r>
            <a:r>
              <a:rPr>
                <a:latin typeface="Courier"/>
              </a:rPr>
              <a:t>],</a:t>
            </a:r>
            <a:br/>
            <a:r>
              <a:rPr>
                <a:latin typeface="Courier"/>
              </a:rPr>
              <a:t>    )</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"No interface {} found."</a:t>
            </a:r>
            <a:r>
              <a:rPr>
                <a:latin typeface="Courier"/>
              </a:rPr>
              <a:t>.format(</a:t>
            </a:r>
            <a:r>
              <a:rPr>
                <a:solidFill>
                  <a:srgbClr val="4070A0"/>
                </a:solidFill>
                <a:latin typeface="Courier"/>
              </a:rPr>
              <a:t>"GigabitEthernet2"</a:t>
            </a:r>
            <a:r>
              <a:rPr>
                <a:latin typeface="Courier"/>
              </a:rPr>
              <a:t>))</a:t>
            </a:r>
          </a:p>
          <a:p>
            <a:pPr lvl="0" indent="0" marL="0">
              <a:spcBef>
                <a:spcPts val="3000"/>
              </a:spcBef>
              <a:buNone/>
            </a:pPr>
            <a:r>
              <a:rPr b="1"/>
              <a:t>Modify Network Configuration Details with RESTCONF with </a:t>
            </a:r>
            <a:r>
              <a:rPr b="1">
                <a:latin typeface="Courier"/>
              </a:rPr>
              <a:t>restconf_example2.py</a:t>
            </a:r>
          </a:p>
          <a:p>
            <a:pPr lvl="0" indent="-342900" marL="342900">
              <a:buAutoNum type="arabicPeriod"/>
            </a:pPr>
            <a:r>
              <a:rPr/>
              <a:t>Continuing from previous exercise. If starting from new interpreter, execute these steps.</a:t>
            </a:r>
          </a:p>
          <a:p>
            <a:pPr lvl="0" indent="0">
              <a:buNone/>
            </a:pPr>
            <a:r>
              <a:rPr>
                <a:latin typeface="Courier"/>
              </a:rPr>
              <a:t>import requests, urllib3, sys</a:t>
            </a:r>
            <a:br/>
            <a:br/>
            <a:r>
              <a:rPr>
                <a:latin typeface="Courier"/>
              </a:rPr>
              <a:t>sys.path.append(</a:t>
            </a:r>
            <a:r>
              <a:rPr>
                <a:solidFill>
                  <a:srgbClr val="4070A0"/>
                </a:solidFill>
                <a:latin typeface="Courier"/>
              </a:rPr>
              <a:t>".."</a:t>
            </a:r>
            <a:r>
              <a:rPr>
                <a:latin typeface="Courier"/>
              </a:rPr>
              <a:t>)</a:t>
            </a:r>
            <a:br/>
            <a:br/>
            <a:r>
              <a:rPr>
                <a:latin typeface="Courier"/>
              </a:rPr>
              <a:t>from device_info import vagrant_iosxe as device</a:t>
            </a:r>
            <a:br/>
            <a:br/>
            <a:r>
              <a:rPr>
                <a:latin typeface="Courier"/>
              </a:rPr>
              <a:t>urllib3.disable_warnings(urllib3.exceptions.InsecureRequestWarning)</a:t>
            </a:r>
            <a:br/>
            <a:r>
              <a:rPr>
                <a:latin typeface="Courier"/>
              </a:rPr>
              <a:t>restconf_headers </a:t>
            </a:r>
            <a:r>
              <a:rPr>
                <a:solidFill>
                  <a:srgbClr val="666666"/>
                </a:solidFill>
                <a:latin typeface="Courier"/>
              </a:rPr>
              <a:t>=</a:t>
            </a:r>
            <a:r>
              <a:rPr>
                <a:latin typeface="Courier"/>
              </a:rPr>
              <a:t> {</a:t>
            </a:r>
            <a:r>
              <a:rPr>
                <a:solidFill>
                  <a:srgbClr val="4070A0"/>
                </a:solidFill>
                <a:latin typeface="Courier"/>
              </a:rPr>
              <a:t>"Accept"</a:t>
            </a:r>
            <a:r>
              <a:rPr>
                <a:latin typeface="Courier"/>
              </a:rPr>
              <a:t>: </a:t>
            </a:r>
            <a:r>
              <a:rPr>
                <a:solidFill>
                  <a:srgbClr val="4070A0"/>
                </a:solidFill>
                <a:latin typeface="Courier"/>
              </a:rPr>
              <a:t>"application/yang-data+json"</a:t>
            </a:r>
            <a:r>
              <a:rPr>
                <a:latin typeface="Courier"/>
              </a:rPr>
              <a:t>}</a:t>
            </a:r>
            <a:br/>
            <a:r>
              <a:rPr>
                <a:latin typeface="Courier"/>
              </a:rPr>
              <a:t>restconf_base </a:t>
            </a:r>
            <a:r>
              <a:rPr>
                <a:solidFill>
                  <a:srgbClr val="666666"/>
                </a:solidFill>
                <a:latin typeface="Courier"/>
              </a:rPr>
              <a:t>=</a:t>
            </a:r>
            <a:r>
              <a:rPr>
                <a:latin typeface="Courier"/>
              </a:rPr>
              <a:t> </a:t>
            </a:r>
            <a:r>
              <a:rPr>
                <a:solidFill>
                  <a:srgbClr val="4070A0"/>
                </a:solidFill>
                <a:latin typeface="Courier"/>
              </a:rPr>
              <a:t>"https://{ip}:{port}/restconf/data"</a:t>
            </a:r>
            <a:br/>
            <a:r>
              <a:rPr>
                <a:latin typeface="Courier"/>
              </a:rPr>
              <a:t>interface_url </a:t>
            </a:r>
            <a:r>
              <a:rPr>
                <a:solidFill>
                  <a:srgbClr val="666666"/>
                </a:solidFill>
                <a:latin typeface="Courier"/>
              </a:rPr>
              <a:t>=</a:t>
            </a:r>
            <a:r>
              <a:rPr>
                <a:latin typeface="Courier"/>
              </a:rPr>
              <a:t> restconf_base </a:t>
            </a:r>
            <a:r>
              <a:rPr>
                <a:solidFill>
                  <a:srgbClr val="666666"/>
                </a:solidFill>
                <a:latin typeface="Courier"/>
              </a:rPr>
              <a:t>+</a:t>
            </a:r>
            <a:r>
              <a:rPr>
                <a:latin typeface="Courier"/>
              </a:rPr>
              <a:t> </a:t>
            </a:r>
            <a:r>
              <a:rPr>
                <a:solidFill>
                  <a:srgbClr val="4070A0"/>
                </a:solidFill>
                <a:latin typeface="Courier"/>
              </a:rPr>
              <a:t>"/ietf-interfaces:interfaces/interface={int_name}"</a:t>
            </a:r>
          </a:p>
          <a:p>
            <a:pPr lvl="0" indent="-342900" marL="342900">
              <a:buAutoNum type="arabicPeriod"/>
            </a:pPr>
            <a:r>
              <a:rPr/>
              <a:t>Add additional </a:t>
            </a:r>
            <a:r>
              <a:rPr>
                <a:latin typeface="Courier"/>
              </a:rPr>
              <a:t>Content-Type</a:t>
            </a:r>
            <a:r>
              <a:rPr/>
              <a:t> header.</a:t>
            </a:r>
          </a:p>
          <a:p>
            <a:pPr lvl="0" indent="0">
              <a:buNone/>
            </a:pPr>
            <a:r>
              <a:rPr>
                <a:latin typeface="Courier"/>
              </a:rPr>
              <a:t>restconf_headers[</a:t>
            </a:r>
            <a:r>
              <a:rPr>
                <a:solidFill>
                  <a:srgbClr val="4070A0"/>
                </a:solidFill>
                <a:latin typeface="Courier"/>
              </a:rPr>
              <a:t>"Content-Type"</a:t>
            </a:r>
            <a:r>
              <a:rPr>
                <a:latin typeface="Courier"/>
              </a:rPr>
              <a:t>] </a:t>
            </a:r>
            <a:r>
              <a:rPr>
                <a:solidFill>
                  <a:srgbClr val="666666"/>
                </a:solidFill>
                <a:latin typeface="Courier"/>
              </a:rPr>
              <a:t>=</a:t>
            </a:r>
            <a:r>
              <a:rPr>
                <a:latin typeface="Courier"/>
              </a:rPr>
              <a:t> </a:t>
            </a:r>
            <a:r>
              <a:rPr>
                <a:solidFill>
                  <a:srgbClr val="4070A0"/>
                </a:solidFill>
                <a:latin typeface="Courier"/>
              </a:rPr>
              <a:t>"application/yang-data+json"</a:t>
            </a:r>
          </a:p>
          <a:p>
            <a:pPr lvl="0" indent="-342900" marL="342900">
              <a:buAutoNum type="arabicPeriod"/>
            </a:pPr>
            <a:r>
              <a:rPr/>
              <a:t>Create dictionary with details on a new loopback interface.</a:t>
            </a:r>
          </a:p>
          <a:p>
            <a:pPr lvl="0"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"name"</a:t>
            </a:r>
            <a:r>
              <a:rPr>
                <a:latin typeface="Courier"/>
              </a:rPr>
              <a:t>: </a:t>
            </a:r>
            <a:r>
              <a:rPr>
                <a:solidFill>
                  <a:srgbClr val="4070A0"/>
                </a:solidFill>
                <a:latin typeface="Courier"/>
              </a:rPr>
              <a:t>"Loopback101"</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RESTCONF"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"192.168.101.1"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Setup data body to create new loopback interface</a:t>
            </a:r>
          </a:p>
          <a:p>
            <a:pPr lvl="0" indent="0">
              <a:buNone/>
            </a:pPr>
            <a:r>
              <a:rPr>
                <a:latin typeface="Courier"/>
              </a:rPr>
              <a:t>data </a:t>
            </a:r>
            <a:r>
              <a:rPr>
                <a:solidFill>
                  <a:srgbClr val="666666"/>
                </a:solidFill>
                <a:latin typeface="Courier"/>
              </a:rPr>
              <a:t>=</a:t>
            </a:r>
            <a:r>
              <a:rPr>
                <a:latin typeface="Courier"/>
              </a:rPr>
              <a:t> {</a:t>
            </a:r>
            <a:br/>
            <a:r>
              <a:rPr>
                <a:latin typeface="Courier"/>
              </a:rPr>
              <a:t>    </a:t>
            </a:r>
            <a:r>
              <a:rPr>
                <a:solidFill>
                  <a:srgbClr val="4070A0"/>
                </a:solidFill>
                <a:latin typeface="Courier"/>
              </a:rPr>
              <a:t>"ietf-interfaces:interface"</a:t>
            </a:r>
            <a:r>
              <a:rPr>
                <a:latin typeface="Courier"/>
              </a:rPr>
              <a:t>: {</a:t>
            </a:r>
            <a:br/>
            <a:r>
              <a:rPr>
                <a:latin typeface="Courier"/>
              </a:rPr>
              <a:t>        </a:t>
            </a:r>
            <a:r>
              <a:rPr>
                <a:solidFill>
                  <a:srgbClr val="4070A0"/>
                </a:solidFill>
                <a:latin typeface="Courier"/>
              </a:rPr>
              <a:t>"name"</a:t>
            </a:r>
            <a:r>
              <a:rPr>
                <a:latin typeface="Courier"/>
              </a:rPr>
              <a:t>: loopback[</a:t>
            </a:r>
            <a:r>
              <a:rPr>
                <a:solidFill>
                  <a:srgbClr val="4070A0"/>
                </a:solidFill>
                <a:latin typeface="Courier"/>
              </a:rPr>
              <a:t>"name"</a:t>
            </a:r>
            <a:r>
              <a:rPr>
                <a:latin typeface="Courier"/>
              </a:rPr>
              <a:t>],</a:t>
            </a:r>
            <a:br/>
            <a:r>
              <a:rPr>
                <a:latin typeface="Courier"/>
              </a:rPr>
              <a:t>        </a:t>
            </a:r>
            <a:r>
              <a:rPr>
                <a:solidFill>
                  <a:srgbClr val="4070A0"/>
                </a:solidFill>
                <a:latin typeface="Courier"/>
              </a:rPr>
              <a:t>"description"</a:t>
            </a:r>
            <a:r>
              <a:rPr>
                <a:latin typeface="Courier"/>
              </a:rPr>
              <a:t>: 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"type"</a:t>
            </a:r>
            <a:r>
              <a:rPr>
                <a:latin typeface="Courier"/>
              </a:rPr>
              <a:t>: </a:t>
            </a:r>
            <a:r>
              <a:rPr>
                <a:solidFill>
                  <a:srgbClr val="4070A0"/>
                </a:solidFill>
                <a:latin typeface="Courier"/>
              </a:rPr>
              <a:t>"iana-if-type:softwareLoopback"</a:t>
            </a:r>
            <a:r>
              <a:rPr>
                <a:latin typeface="Courier"/>
              </a:rPr>
              <a:t>,</a:t>
            </a:r>
            <a:br/>
            <a:r>
              <a:rPr>
                <a:latin typeface="Courier"/>
              </a:rPr>
              <a:t>        </a:t>
            </a:r>
            <a:r>
              <a:rPr>
                <a:solidFill>
                  <a:srgbClr val="4070A0"/>
                </a:solidFill>
                <a:latin typeface="Courier"/>
              </a:rPr>
              <a:t>"enabled"</a:t>
            </a:r>
            <a:r>
              <a:rPr>
                <a:latin typeface="Courier"/>
              </a:rPr>
              <a:t>: </a:t>
            </a:r>
            <a:r>
              <a:rPr>
                <a:solidFill>
                  <a:srgbClr val="19177C"/>
                </a:solidFill>
                <a:latin typeface="Courier"/>
              </a:rPr>
              <a:t>True</a:t>
            </a:r>
            <a:r>
              <a:rPr>
                <a:latin typeface="Courier"/>
              </a:rPr>
              <a:t>,</a:t>
            </a:r>
            <a:br/>
            <a:r>
              <a:rPr>
                <a:latin typeface="Courier"/>
              </a:rPr>
              <a:t>        </a:t>
            </a:r>
            <a:r>
              <a:rPr>
                <a:solidFill>
                  <a:srgbClr val="4070A0"/>
                </a:solidFill>
                <a:latin typeface="Courier"/>
              </a:rPr>
              <a:t>"ietf-ip:ipv4"</a:t>
            </a:r>
            <a:r>
              <a:rPr>
                <a:latin typeface="Courier"/>
              </a:rPr>
              <a:t>: {</a:t>
            </a:r>
            <a:br/>
            <a:r>
              <a:rPr>
                <a:latin typeface="Courier"/>
              </a:rPr>
              <a:t>            </a:t>
            </a:r>
            <a:r>
              <a:rPr>
                <a:solidFill>
                  <a:srgbClr val="4070A0"/>
                </a:solidFill>
                <a:latin typeface="Courier"/>
              </a:rPr>
              <a:t>"address"</a:t>
            </a:r>
            <a:r>
              <a:rPr>
                <a:latin typeface="Courier"/>
              </a:rPr>
              <a:t>: [</a:t>
            </a:r>
            <a:br/>
            <a:r>
              <a:rPr>
                <a:latin typeface="Courier"/>
              </a:rPr>
              <a:t>                {</a:t>
            </a:r>
            <a:br/>
            <a:r>
              <a:rPr>
                <a:latin typeface="Courier"/>
              </a:rPr>
              <a:t>                    </a:t>
            </a:r>
            <a:r>
              <a:rPr>
                <a:solidFill>
                  <a:srgbClr val="4070A0"/>
                </a:solidFill>
                <a:latin typeface="Courier"/>
              </a:rPr>
              <a:t>"ip"</a:t>
            </a:r>
            <a:r>
              <a:rPr>
                <a:latin typeface="Courier"/>
              </a:rPr>
              <a:t>: loopback[</a:t>
            </a:r>
            <a:r>
              <a:rPr>
                <a:solidFill>
                  <a:srgbClr val="4070A0"/>
                </a:solidFill>
                <a:latin typeface="Courier"/>
              </a:rPr>
              <a:t>"ip"</a:t>
            </a:r>
            <a:r>
              <a:rPr>
                <a:latin typeface="Courier"/>
              </a:rPr>
              <a:t>],</a:t>
            </a:r>
            <a:br/>
            <a:r>
              <a:rPr>
                <a:latin typeface="Courier"/>
              </a:rPr>
              <a:t>                    </a:t>
            </a:r>
            <a:r>
              <a:rPr>
                <a:solidFill>
                  <a:srgbClr val="4070A0"/>
                </a:solidFill>
                <a:latin typeface="Courier"/>
              </a:rPr>
              <a:t>"netmask"</a:t>
            </a:r>
            <a:r>
              <a:rPr>
                <a:latin typeface="Courier"/>
              </a:rPr>
              <a:t>: loopback[</a:t>
            </a:r>
            <a:r>
              <a:rPr>
                <a:solidFill>
                  <a:srgbClr val="4070A0"/>
                </a:solidFill>
                <a:latin typeface="Courier"/>
              </a:rPr>
              <a:t>"netmask"</a:t>
            </a:r>
            <a:r>
              <a:rPr>
                <a:latin typeface="Courier"/>
              </a:rPr>
              <a:t>]</a:t>
            </a:r>
            <a:br/>
            <a:r>
              <a:rPr>
                <a:latin typeface="Courier"/>
              </a:rPr>
              <a:t>                }</a:t>
            </a:r>
            <a:br/>
            <a:r>
              <a:rPr>
                <a:latin typeface="Courier"/>
              </a:rPr>
              <a:t>            ]</a:t>
            </a:r>
            <a:br/>
            <a:r>
              <a:rPr>
                <a:latin typeface="Courier"/>
              </a:rPr>
              <a:t>        }</a:t>
            </a:r>
            <a:br/>
            <a:r>
              <a:rPr>
                <a:latin typeface="Courier"/>
              </a:rPr>
              <a:t>    }</a:t>
            </a:r>
            <a:br/>
            <a:r>
              <a:rPr>
                <a:latin typeface="Courier"/>
              </a:rPr>
              <a:t>}</a:t>
            </a:r>
          </a:p>
          <a:p>
            <a:pPr lvl="0" indent="-342900" marL="342900">
              <a:buAutoNum type="arabicPeriod"/>
            </a:pPr>
            <a:r>
              <a:rPr/>
              <a:t>Create URL</a:t>
            </a:r>
          </a:p>
          <a:p>
            <a:pPr lvl="0" indent="0">
              <a:buNone/>
            </a:pPr>
            <a:r>
              <a:rPr>
                <a:latin typeface="Courier"/>
              </a:rPr>
              <a:t>url </a:t>
            </a:r>
            <a:r>
              <a:rPr>
                <a:solidFill>
                  <a:srgbClr val="666666"/>
                </a:solidFill>
                <a:latin typeface="Courier"/>
              </a:rPr>
              <a:t>=</a:t>
            </a:r>
            <a:r>
              <a:rPr>
                <a:latin typeface="Courier"/>
              </a:rPr>
              <a:t> interface_url.format(ip</a:t>
            </a:r>
            <a:r>
              <a:rPr>
                <a:solidFill>
                  <a:srgbClr val="666666"/>
                </a:solidFill>
                <a:latin typeface="Courier"/>
              </a:rPr>
              <a:t>=</a:t>
            </a:r>
            <a:r>
              <a:rPr>
                <a:latin typeface="Courier"/>
              </a:rPr>
              <a:t>device[</a:t>
            </a:r>
            <a:r>
              <a:rPr>
                <a:solidFill>
                  <a:srgbClr val="4070A0"/>
                </a:solidFill>
                <a:latin typeface="Courier"/>
              </a:rPr>
              <a:t>"address"</a:t>
            </a:r>
            <a:r>
              <a:rPr>
                <a:latin typeface="Courier"/>
              </a:rPr>
              <a:t>],</a:t>
            </a:r>
            <a:br/>
            <a:r>
              <a:rPr>
                <a:latin typeface="Courier"/>
              </a:rPr>
              <a:t>                           port</a:t>
            </a:r>
            <a:r>
              <a:rPr>
                <a:solidFill>
                  <a:srgbClr val="666666"/>
                </a:solidFill>
                <a:latin typeface="Courier"/>
              </a:rPr>
              <a:t>=</a:t>
            </a:r>
            <a:r>
              <a:rPr>
                <a:latin typeface="Courier"/>
              </a:rPr>
              <a:t>device[</a:t>
            </a:r>
            <a:r>
              <a:rPr>
                <a:solidFill>
                  <a:srgbClr val="4070A0"/>
                </a:solidFill>
                <a:latin typeface="Courier"/>
              </a:rPr>
              <a:t>"restconf_port"</a:t>
            </a:r>
            <a:r>
              <a:rPr>
                <a:latin typeface="Courier"/>
              </a:rPr>
              <a:t>],</a:t>
            </a:r>
            <a:br/>
            <a:r>
              <a:rPr>
                <a:latin typeface="Courier"/>
              </a:rPr>
              <a:t>                           int_name</a:t>
            </a:r>
            <a:r>
              <a:rPr>
                <a:solidFill>
                  <a:srgbClr val="666666"/>
                </a:solidFill>
                <a:latin typeface="Courier"/>
              </a:rPr>
              <a:t>=</a:t>
            </a:r>
            <a:r>
              <a:rPr>
                <a:latin typeface="Courier"/>
              </a:rPr>
              <a:t>loopback[</a:t>
            </a:r>
            <a:r>
              <a:rPr>
                <a:solidFill>
                  <a:srgbClr val="4070A0"/>
                </a:solidFill>
                <a:latin typeface="Courier"/>
              </a:rPr>
              <a:t>"name"</a:t>
            </a:r>
            <a:r>
              <a:rPr>
                <a:latin typeface="Courier"/>
              </a:rPr>
              <a:t>]</a:t>
            </a:r>
            <a:br/>
            <a:r>
              <a:rPr>
                <a:latin typeface="Courier"/>
              </a:rPr>
              <a:t>                           )</a:t>
            </a:r>
          </a:p>
          <a:p>
            <a:pPr lvl="0" indent="-342900" marL="342900">
              <a:buAutoNum type="arabicPeriod"/>
            </a:pPr>
            <a:r>
              <a:rPr/>
              <a:t>Check the complete URL you just composed</a:t>
            </a:r>
          </a:p>
          <a:p>
            <a:pPr lvl="0" indent="0">
              <a:buNone/>
            </a:pPr>
            <a:r>
              <a:rPr>
                <a:latin typeface="Courier"/>
              </a:rPr>
              <a:t>print(url)</a:t>
            </a:r>
          </a:p>
          <a:p>
            <a:pPr lvl="0" indent="-342900" marL="342900">
              <a:buAutoNum type="arabicPeriod"/>
            </a:pPr>
            <a:r>
              <a:rPr/>
              <a:t>Send RESTCONF request to device</a:t>
            </a:r>
          </a:p>
          <a:p>
            <a:pPr lvl="0" indent="0">
              <a:buNone/>
            </a:pPr>
            <a:r>
              <a:rPr>
                <a:latin typeface="Courier"/>
              </a:rPr>
              <a:t>r </a:t>
            </a:r>
            <a:r>
              <a:rPr>
                <a:solidFill>
                  <a:srgbClr val="666666"/>
                </a:solidFill>
                <a:latin typeface="Courier"/>
              </a:rPr>
              <a:t>=</a:t>
            </a:r>
            <a:r>
              <a:rPr>
                <a:latin typeface="Courier"/>
              </a:rPr>
              <a:t> requests.put(url,</a:t>
            </a:r>
            <a:br/>
            <a:r>
              <a:rPr>
                <a:latin typeface="Courier"/>
              </a:rPr>
              <a:t>                 headers</a:t>
            </a:r>
            <a:r>
              <a:rPr>
                <a:solidFill>
                  <a:srgbClr val="666666"/>
                </a:solidFill>
                <a:latin typeface="Courier"/>
              </a:rPr>
              <a:t>=</a:t>
            </a:r>
            <a:r>
              <a:rPr>
                <a:latin typeface="Courier"/>
              </a:rPr>
              <a:t>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json</a:t>
            </a:r>
            <a:r>
              <a:rPr>
                <a:solidFill>
                  <a:srgbClr val="666666"/>
                </a:solidFill>
                <a:latin typeface="Courier"/>
              </a:rPr>
              <a:t>=</a:t>
            </a:r>
            <a:r>
              <a:rPr>
                <a:latin typeface="Courier"/>
              </a:rPr>
              <a:t>data,</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201</a:t>
            </a:r>
            <a:r>
              <a:rPr/>
              <a:t>)</a:t>
            </a:r>
          </a:p>
          <a:p>
            <a:pPr lvl="0" indent="0">
              <a:buNone/>
            </a:pPr>
            <a:r>
              <a:rPr>
                <a:latin typeface="Courier"/>
              </a:rPr>
              <a:t>print(</a:t>
            </a:r>
            <a:r>
              <a:rPr>
                <a:solidFill>
                  <a:srgbClr val="4070A0"/>
                </a:solidFill>
                <a:latin typeface="Courier"/>
              </a:rPr>
              <a:t>"Request Status Code: {}"</a:t>
            </a:r>
            <a:r>
              <a:rPr>
                <a:latin typeface="Courier"/>
              </a:rPr>
              <a:t>.format(r.status_code))</a:t>
            </a:r>
          </a:p>
          <a:p>
            <a:pPr lvl="0" indent="-342900" marL="342900">
              <a:buAutoNum type="arabicPeriod"/>
            </a:pPr>
            <a:r>
              <a:rPr/>
              <a:t>Query for details on the new interface you just created</a:t>
            </a:r>
          </a:p>
          <a:p>
            <a:pPr lvl="0" indent="0">
              <a:buNone/>
            </a:pPr>
            <a:r>
              <a:rPr i="1">
                <a:solidFill>
                  <a:srgbClr val="60A0B0"/>
                </a:solidFill>
                <a:latin typeface="Courier"/>
              </a:rPr>
              <a:t># Create URL and send RESTCONF request to core1 for GigE2 Config</a:t>
            </a:r>
            <a:br/>
            <a:r>
              <a:rPr>
                <a:latin typeface="Courier"/>
              </a:rPr>
              <a:t>url </a:t>
            </a:r>
            <a:r>
              <a:rPr>
                <a:solidFill>
                  <a:srgbClr val="666666"/>
                </a:solidFill>
                <a:latin typeface="Courier"/>
              </a:rPr>
              <a:t>=</a:t>
            </a:r>
            <a:r>
              <a:rPr>
                <a:latin typeface="Courier"/>
              </a:rPr>
              <a:t> interface_url.format(ip</a:t>
            </a:r>
            <a:r>
              <a:rPr>
                <a:solidFill>
                  <a:srgbClr val="666666"/>
                </a:solidFill>
                <a:latin typeface="Courier"/>
              </a:rPr>
              <a:t>=</a:t>
            </a:r>
            <a:r>
              <a:rPr>
                <a:latin typeface="Courier"/>
              </a:rPr>
              <a:t>device[</a:t>
            </a:r>
            <a:r>
              <a:rPr>
                <a:solidFill>
                  <a:srgbClr val="4070A0"/>
                </a:solidFill>
                <a:latin typeface="Courier"/>
              </a:rPr>
              <a:t>"address"</a:t>
            </a:r>
            <a:r>
              <a:rPr>
                <a:latin typeface="Courier"/>
              </a:rPr>
              <a:t>],</a:t>
            </a:r>
            <a:br/>
            <a:r>
              <a:rPr>
                <a:latin typeface="Courier"/>
              </a:rPr>
              <a:t>                           port</a:t>
            </a:r>
            <a:r>
              <a:rPr>
                <a:solidFill>
                  <a:srgbClr val="666666"/>
                </a:solidFill>
                <a:latin typeface="Courier"/>
              </a:rPr>
              <a:t>=</a:t>
            </a:r>
            <a:r>
              <a:rPr>
                <a:latin typeface="Courier"/>
              </a:rPr>
              <a:t>device[</a:t>
            </a:r>
            <a:r>
              <a:rPr>
                <a:solidFill>
                  <a:srgbClr val="4070A0"/>
                </a:solidFill>
                <a:latin typeface="Courier"/>
              </a:rPr>
              <a:t>"restconf_port"</a:t>
            </a:r>
            <a:r>
              <a:rPr>
                <a:latin typeface="Courier"/>
              </a:rPr>
              <a:t>],</a:t>
            </a:r>
            <a:br/>
            <a:r>
              <a:rPr>
                <a:latin typeface="Courier"/>
              </a:rPr>
              <a:t>                           int_name</a:t>
            </a:r>
            <a:r>
              <a:rPr>
                <a:solidFill>
                  <a:srgbClr val="666666"/>
                </a:solidFill>
                <a:latin typeface="Courier"/>
              </a:rPr>
              <a:t>=</a:t>
            </a:r>
            <a:r>
              <a:rPr>
                <a:solidFill>
                  <a:srgbClr val="4070A0"/>
                </a:solidFill>
                <a:latin typeface="Courier"/>
              </a:rPr>
              <a:t>"Loopback101"</a:t>
            </a:r>
            <a:br/>
            <a:r>
              <a:rPr>
                <a:latin typeface="Courier"/>
              </a:rPr>
              <a:t>                           )</a:t>
            </a:r>
            <a:br/>
            <a:r>
              <a:rPr>
                <a:latin typeface="Courier"/>
              </a:rPr>
              <a:t>r </a:t>
            </a:r>
            <a:r>
              <a:rPr>
                <a:solidFill>
                  <a:srgbClr val="666666"/>
                </a:solidFill>
                <a:latin typeface="Courier"/>
              </a:rPr>
              <a:t>=</a:t>
            </a:r>
            <a:r>
              <a:rPr>
                <a:latin typeface="Courier"/>
              </a:rPr>
              <a:t> requests.get(url,</a:t>
            </a:r>
            <a:br/>
            <a:r>
              <a:rPr>
                <a:latin typeface="Courier"/>
              </a:rPr>
              <a:t>                 headers</a:t>
            </a:r>
            <a:r>
              <a:rPr>
                <a:solidFill>
                  <a:srgbClr val="666666"/>
                </a:solidFill>
                <a:latin typeface="Courier"/>
              </a:rPr>
              <a:t>=</a:t>
            </a:r>
            <a:r>
              <a:rPr>
                <a:latin typeface="Courier"/>
              </a:rPr>
              <a:t>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br/>
            <a:br/>
            <a:r>
              <a:rPr i="1">
                <a:solidFill>
                  <a:srgbClr val="60A0B0"/>
                </a:solidFill>
                <a:latin typeface="Courier"/>
              </a:rPr>
              <a:t># Print returned data</a:t>
            </a:r>
            <a:br/>
            <a:r>
              <a:rPr>
                <a:latin typeface="Courier"/>
              </a:rPr>
              <a:t>print(r.text)</a:t>
            </a:r>
          </a:p>
          <a:p>
            <a:pPr lvl="0" indent="0" marL="0">
              <a:spcBef>
                <a:spcPts val="3000"/>
              </a:spcBef>
              <a:buNone/>
            </a:pPr>
            <a:r>
              <a:rPr b="1"/>
              <a:t>Delete Network Configuration Details with RESTCONF with </a:t>
            </a:r>
            <a:r>
              <a:rPr b="1">
                <a:latin typeface="Courier"/>
              </a:rPr>
              <a:t>restconf_example3.py</a:t>
            </a:r>
          </a:p>
          <a:p>
            <a:pPr lvl="0" indent="-342900" marL="342900">
              <a:buAutoNum type="arabicPeriod"/>
            </a:pPr>
            <a:r>
              <a:rPr/>
              <a:t>Continuing from previous exercise. If starting from new interpreter, execute these steps.</a:t>
            </a:r>
          </a:p>
          <a:p>
            <a:pPr lvl="0" indent="0">
              <a:buNone/>
            </a:pPr>
            <a:r>
              <a:rPr>
                <a:latin typeface="Courier"/>
              </a:rPr>
              <a:t>import requests, urllib3, sys</a:t>
            </a:r>
            <a:b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br/>
            <a:r>
              <a:rPr>
                <a:latin typeface="Courier"/>
              </a:rPr>
              <a:t>urllib3.disable_warnings(urllib3.exceptions.InsecureRequestWarning)</a:t>
            </a:r>
            <a:br/>
            <a:r>
              <a:rPr>
                <a:latin typeface="Courier"/>
              </a:rPr>
              <a:t>restconf_headers </a:t>
            </a:r>
            <a:r>
              <a:rPr>
                <a:solidFill>
                  <a:srgbClr val="666666"/>
                </a:solidFill>
                <a:latin typeface="Courier"/>
              </a:rPr>
              <a:t>=</a:t>
            </a:r>
            <a:r>
              <a:rPr>
                <a:latin typeface="Courier"/>
              </a:rPr>
              <a:t> {</a:t>
            </a:r>
            <a:r>
              <a:rPr>
                <a:solidFill>
                  <a:srgbClr val="4070A0"/>
                </a:solidFill>
                <a:latin typeface="Courier"/>
              </a:rPr>
              <a:t>"Accept"</a:t>
            </a:r>
            <a:r>
              <a:rPr>
                <a:latin typeface="Courier"/>
              </a:rPr>
              <a:t>: </a:t>
            </a:r>
            <a:r>
              <a:rPr>
                <a:solidFill>
                  <a:srgbClr val="4070A0"/>
                </a:solidFill>
                <a:latin typeface="Courier"/>
              </a:rPr>
              <a:t>"application/yang-data+json"</a:t>
            </a:r>
            <a:r>
              <a:rPr>
                <a:latin typeface="Courier"/>
              </a:rPr>
              <a:t>}</a:t>
            </a:r>
            <a:br/>
            <a:r>
              <a:rPr>
                <a:latin typeface="Courier"/>
              </a:rPr>
              <a:t>restconf_base </a:t>
            </a:r>
            <a:r>
              <a:rPr>
                <a:solidFill>
                  <a:srgbClr val="666666"/>
                </a:solidFill>
                <a:latin typeface="Courier"/>
              </a:rPr>
              <a:t>=</a:t>
            </a:r>
            <a:r>
              <a:rPr>
                <a:latin typeface="Courier"/>
              </a:rPr>
              <a:t> </a:t>
            </a:r>
            <a:r>
              <a:rPr>
                <a:solidFill>
                  <a:srgbClr val="4070A0"/>
                </a:solidFill>
                <a:latin typeface="Courier"/>
              </a:rPr>
              <a:t>"https://{ip}:{port}/restconf/data"</a:t>
            </a:r>
            <a:br/>
            <a:r>
              <a:rPr>
                <a:latin typeface="Courier"/>
              </a:rPr>
              <a:t>interface_url </a:t>
            </a:r>
            <a:r>
              <a:rPr>
                <a:solidFill>
                  <a:srgbClr val="666666"/>
                </a:solidFill>
                <a:latin typeface="Courier"/>
              </a:rPr>
              <a:t>=</a:t>
            </a:r>
            <a:r>
              <a:rPr>
                <a:latin typeface="Courier"/>
              </a:rPr>
              <a:t> restconf_base </a:t>
            </a:r>
            <a:r>
              <a:rPr>
                <a:solidFill>
                  <a:srgbClr val="666666"/>
                </a:solidFill>
                <a:latin typeface="Courier"/>
              </a:rPr>
              <a:t>+</a:t>
            </a:r>
            <a:r>
              <a:rPr>
                <a:latin typeface="Courier"/>
              </a:rPr>
              <a:t> </a:t>
            </a:r>
            <a:r>
              <a:rPr>
                <a:solidFill>
                  <a:srgbClr val="4070A0"/>
                </a:solidFill>
                <a:latin typeface="Courier"/>
              </a:rPr>
              <a:t>"/ietf-interfaces:interfaces/interface={int_name}"</a:t>
            </a:r>
            <a:br/>
            <a:r>
              <a:rPr>
                <a:latin typeface="Courier"/>
              </a:rPr>
              <a:t>url </a:t>
            </a:r>
            <a:r>
              <a:rPr>
                <a:solidFill>
                  <a:srgbClr val="666666"/>
                </a:solidFill>
                <a:latin typeface="Courier"/>
              </a:rPr>
              <a:t>=</a:t>
            </a:r>
            <a:r>
              <a:rPr>
                <a:latin typeface="Courier"/>
              </a:rPr>
              <a:t> interface_url.format(ip</a:t>
            </a:r>
            <a:r>
              <a:rPr>
                <a:solidFill>
                  <a:srgbClr val="666666"/>
                </a:solidFill>
                <a:latin typeface="Courier"/>
              </a:rPr>
              <a:t>=</a:t>
            </a:r>
            <a:r>
              <a:rPr>
                <a:latin typeface="Courier"/>
              </a:rPr>
              <a:t>device[</a:t>
            </a:r>
            <a:r>
              <a:rPr>
                <a:solidFill>
                  <a:srgbClr val="4070A0"/>
                </a:solidFill>
                <a:latin typeface="Courier"/>
              </a:rPr>
              <a:t>"address"</a:t>
            </a:r>
            <a:r>
              <a:rPr>
                <a:latin typeface="Courier"/>
              </a:rPr>
              <a:t>],</a:t>
            </a:r>
            <a:br/>
            <a:r>
              <a:rPr>
                <a:latin typeface="Courier"/>
              </a:rPr>
              <a:t>                           port</a:t>
            </a:r>
            <a:r>
              <a:rPr>
                <a:solidFill>
                  <a:srgbClr val="666666"/>
                </a:solidFill>
                <a:latin typeface="Courier"/>
              </a:rPr>
              <a:t>=</a:t>
            </a:r>
            <a:r>
              <a:rPr>
                <a:latin typeface="Courier"/>
              </a:rPr>
              <a:t>device[</a:t>
            </a:r>
            <a:r>
              <a:rPr>
                <a:solidFill>
                  <a:srgbClr val="4070A0"/>
                </a:solidFill>
                <a:latin typeface="Courier"/>
              </a:rPr>
              <a:t>"restconf_port"</a:t>
            </a:r>
            <a:r>
              <a:rPr>
                <a:latin typeface="Courier"/>
              </a:rPr>
              <a:t>],</a:t>
            </a:r>
            <a:br/>
            <a:r>
              <a:rPr>
                <a:latin typeface="Courier"/>
              </a:rPr>
              <a:t>                           int_name</a:t>
            </a:r>
            <a:r>
              <a:rPr>
                <a:solidFill>
                  <a:srgbClr val="666666"/>
                </a:solidFill>
                <a:latin typeface="Courier"/>
              </a:rPr>
              <a:t>=</a:t>
            </a:r>
            <a:r>
              <a:rPr>
                <a:solidFill>
                  <a:srgbClr val="4070A0"/>
                </a:solidFill>
                <a:latin typeface="Courier"/>
              </a:rPr>
              <a:t>"Loopback101"</a:t>
            </a:r>
            <a:br/>
            <a:r>
              <a:rPr>
                <a:latin typeface="Courier"/>
              </a:rPr>
              <a:t>                           )</a:t>
            </a:r>
          </a:p>
          <a:p>
            <a:pPr lvl="0" indent="-342900" marL="342900">
              <a:buAutoNum type="arabicPeriod"/>
            </a:pPr>
            <a:r>
              <a:rPr/>
              <a:t>Send DELETE request to remove the Loopback.</a:t>
            </a:r>
          </a:p>
          <a:p>
            <a:pPr lvl="0" indent="0">
              <a:buNone/>
            </a:pPr>
            <a:r>
              <a:rPr>
                <a:latin typeface="Courier"/>
              </a:rPr>
              <a:t>r </a:t>
            </a:r>
            <a:r>
              <a:rPr>
                <a:solidFill>
                  <a:srgbClr val="666666"/>
                </a:solidFill>
                <a:latin typeface="Courier"/>
              </a:rPr>
              <a:t>=</a:t>
            </a:r>
            <a:r>
              <a:rPr>
                <a:latin typeface="Courier"/>
              </a:rPr>
              <a:t> requests.delete(url,</a:t>
            </a:r>
            <a:br/>
            <a:r>
              <a:rPr>
                <a:latin typeface="Courier"/>
              </a:rPr>
              <a:t>                    headers</a:t>
            </a:r>
            <a:r>
              <a:rPr>
                <a:solidFill>
                  <a:srgbClr val="666666"/>
                </a:solidFill>
                <a:latin typeface="Courier"/>
              </a:rPr>
              <a:t>=</a:t>
            </a:r>
            <a:r>
              <a:rPr>
                <a:latin typeface="Courier"/>
              </a:rPr>
              <a:t>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204</a:t>
            </a:r>
            <a:r>
              <a:rPr/>
              <a:t>)</a:t>
            </a:r>
          </a:p>
          <a:p>
            <a:pPr lvl="0" indent="0">
              <a:buNone/>
            </a:pPr>
            <a:r>
              <a:rPr>
                <a:latin typeface="Courier"/>
              </a:rPr>
              <a:t>print(</a:t>
            </a:r>
            <a:r>
              <a:rPr>
                <a:solidFill>
                  <a:srgbClr val="4070A0"/>
                </a:solidFill>
                <a:latin typeface="Courier"/>
              </a:rPr>
              <a:t>"Request Status Code: {}"</a:t>
            </a:r>
            <a:r>
              <a:rPr>
                <a:latin typeface="Courier"/>
              </a:rPr>
              <a:t>.format(r.status_code))</a:t>
            </a:r>
          </a:p>
          <a:p>
            <a:pPr lvl="0" indent="-342900" marL="342900">
              <a:buAutoNum type="arabicPeriod"/>
            </a:pPr>
            <a:r>
              <a:rPr/>
              <a:t>Query for details on the new interface (no output expected, as you just deleted it)</a:t>
            </a:r>
          </a:p>
          <a:p>
            <a:pPr lvl="0" indent="0">
              <a:buNone/>
            </a:pPr>
            <a:r>
              <a:rPr>
                <a:latin typeface="Courier"/>
              </a:rPr>
              <a:t>r </a:t>
            </a:r>
            <a:r>
              <a:rPr>
                <a:solidFill>
                  <a:srgbClr val="666666"/>
                </a:solidFill>
                <a:latin typeface="Courier"/>
              </a:rPr>
              <a:t>=</a:t>
            </a:r>
            <a:r>
              <a:rPr>
                <a:latin typeface="Courier"/>
              </a:rPr>
              <a:t> requests.get(url,</a:t>
            </a:r>
            <a:br/>
            <a:r>
              <a:rPr>
                <a:latin typeface="Courier"/>
              </a:rPr>
              <a:t>                 headers</a:t>
            </a:r>
            <a:r>
              <a:rPr>
                <a:solidFill>
                  <a:srgbClr val="666666"/>
                </a:solidFill>
                <a:latin typeface="Courier"/>
              </a:rPr>
              <a:t>=</a:t>
            </a:r>
            <a:r>
              <a:rPr>
                <a:latin typeface="Courier"/>
              </a:rPr>
              <a:t>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404</a:t>
            </a:r>
            <a:r>
              <a:rPr/>
              <a:t>)</a:t>
            </a:r>
          </a:p>
          <a:p>
            <a:pPr lvl="0" indent="0">
              <a:buNone/>
            </a:pPr>
            <a:r>
              <a:rPr>
                <a:latin typeface="Courier"/>
              </a:rPr>
              <a:t>print(r.status_code)</a:t>
            </a:r>
          </a:p>
          <a:p>
            <a:pPr lvl="0" indent="0" marL="0">
              <a:spcBef>
                <a:spcPts val="3000"/>
              </a:spcBef>
              <a:buNone/>
            </a:pPr>
            <a:r>
              <a:rPr b="1"/>
              <a:t>NETCONF with ncclient</a:t>
            </a:r>
          </a:p>
          <a:p>
            <a:pPr lvl="0" indent="-342900" marL="342900">
              <a:buAutoNum type="arabicPeriod"/>
            </a:pPr>
            <a:r>
              <a:rPr/>
              <a:t>From the root of the </a:t>
            </a:r>
            <a:r>
              <a:rPr>
                <a:latin typeface="Courier"/>
              </a:rPr>
              <a:t>python_networking</a:t>
            </a:r>
            <a:r>
              <a:rPr/>
              <a:t> repository, change into the exercise directory.</a:t>
            </a:r>
          </a:p>
          <a:p>
            <a:pPr lvl="0" indent="0">
              <a:buNone/>
            </a:pPr>
            <a:r>
              <a:rPr>
                <a:latin typeface="Courier"/>
              </a:rPr>
              <a:t>cd device_apis/netconf</a:t>
            </a:r>
          </a:p>
          <a:p>
            <a:pPr lvl="0" indent="0" marL="0">
              <a:spcBef>
                <a:spcPts val="3000"/>
              </a:spcBef>
              <a:buNone/>
            </a:pPr>
            <a:r>
              <a:rPr b="1"/>
              <a:t>Retrieve Network Configuration Details with NETCONF with </a:t>
            </a:r>
            <a:r>
              <a:rPr b="1">
                <a:latin typeface="Courier"/>
              </a:rPr>
              <a:t>netconf_example1.py</a:t>
            </a:r>
          </a:p>
          <a:p>
            <a:pPr lvl="0" indent="-342900" marL="342900">
              <a:buAutoNum type="arabicPeriod"/>
            </a:pPr>
            <a:r>
              <a:rPr/>
              <a:t>Import libraries</a:t>
            </a:r>
          </a:p>
          <a:p>
            <a:pPr lvl="0"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p>
          <a:p>
            <a:pPr lvl="0" indent="-342900" marL="342900">
              <a:buAutoNum type="arabicPeriod"/>
            </a:pPr>
            <a:r>
              <a:rPr/>
              <a:t>Add parent directory to path to allow importing common vars</a:t>
            </a:r>
          </a:p>
          <a:p>
            <a:pPr lvl="0" indent="0">
              <a:buNone/>
            </a:pPr>
            <a:r>
              <a:rPr>
                <a:latin typeface="Courier"/>
              </a:rPr>
              <a:t>sys.path.append(</a:t>
            </a:r>
            <a:r>
              <a:rPr>
                <a:solidFill>
                  <a:srgbClr val="4070A0"/>
                </a:solidFill>
                <a:latin typeface="Courier"/>
              </a:rPr>
              <a:t>".."</a:t>
            </a:r>
            <a:r>
              <a:rPr>
                <a:latin typeface="Courier"/>
              </a:rPr>
              <a:t>)</a:t>
            </a:r>
            <a:br/>
            <a:br/>
            <a:r>
              <a:rPr>
                <a:latin typeface="Courier"/>
              </a:rPr>
              <a:t>from device_info import vagrant_iosxe as device</a:t>
            </a:r>
          </a:p>
          <a:p>
            <a:pPr lvl="0" indent="-342900" marL="342900">
              <a:buAutoNum type="arabicPeriod"/>
            </a:pPr>
            <a:r>
              <a:rPr/>
              <a:t>Create filter template for an interface</a:t>
            </a:r>
          </a:p>
          <a:p>
            <a:pPr lvl="0" indent="0">
              <a:buNone/>
            </a:pP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p>
          <a:p>
            <a:pPr lvl="0" indent="-342900" marL="342900">
              <a:buAutoNum type="arabicPeriod"/>
            </a:pPr>
            <a:r>
              <a:rPr/>
              <a:t>Open NETCONF connection to device</a:t>
            </a:r>
          </a:p>
          <a:p>
            <a:pPr lvl="1"/>
            <a:r>
              <a:rPr i="1"/>
              <a:t>Note: Normally you’d use a </a:t>
            </a:r>
            <a:r>
              <a:rPr i="1">
                <a:latin typeface="Courier"/>
              </a:rPr>
              <a:t>with</a:t>
            </a:r>
            <a:r>
              <a:rPr i="1"/>
              <a:t> block to open connection to device. This avoids needing to manually </a:t>
            </a:r>
            <a:r>
              <a:rPr i="1">
                <a:latin typeface="Courier"/>
              </a:rPr>
              <a:t>m.close_session()</a:t>
            </a:r>
            <a:r>
              <a:rPr i="1"/>
              <a:t> at the end of a script, but for interactive use, this format is chosen.</a:t>
            </a:r>
          </a:p>
          <a:p>
            <a:pPr lvl="0" indent="0">
              <a:buNone/>
            </a:pPr>
            <a:r>
              <a:rPr>
                <a:latin typeface="Courier"/>
              </a:rPr>
              <a:t>m </a:t>
            </a:r>
            <a:r>
              <a:rPr>
                <a:solidFill>
                  <a:srgbClr val="666666"/>
                </a:solidFill>
                <a:latin typeface="Courier"/>
              </a:rPr>
              <a:t>=</a:t>
            </a:r>
            <a:r>
              <a:rPr>
                <a:latin typeface="Courier"/>
              </a:rPr>
              <a:t> manager.connect(host</a:t>
            </a:r>
            <a:r>
              <a:rPr>
                <a:solidFill>
                  <a:srgbClr val="666666"/>
                </a:solidFill>
                <a:latin typeface="Courier"/>
              </a:rPr>
              <a:t>=</a:t>
            </a:r>
            <a:r>
              <a:rPr>
                <a:latin typeface="Courier"/>
              </a:rPr>
              <a:t>device[</a:t>
            </a:r>
            <a:r>
              <a:rPr>
                <a:solidFill>
                  <a:srgbClr val="4070A0"/>
                </a:solidFill>
                <a:latin typeface="Courier"/>
              </a:rPr>
              <a:t>"address"</a:t>
            </a:r>
            <a:r>
              <a:rPr>
                <a:latin typeface="Courier"/>
              </a:rPr>
              <a:t>],</a:t>
            </a:r>
            <a:br/>
            <a:r>
              <a:rPr>
                <a:latin typeface="Courier"/>
              </a:rPr>
              <a:t>                    port</a:t>
            </a:r>
            <a:r>
              <a:rPr>
                <a:solidFill>
                  <a:srgbClr val="666666"/>
                </a:solidFill>
                <a:latin typeface="Courier"/>
              </a:rPr>
              <a:t>=</a:t>
            </a:r>
            <a:r>
              <a:rPr>
                <a:latin typeface="Courier"/>
              </a:rPr>
              <a:t>device[</a:t>
            </a:r>
            <a:r>
              <a:rPr>
                <a:solidFill>
                  <a:srgbClr val="4070A0"/>
                </a:solidFill>
                <a:latin typeface="Courier"/>
              </a:rPr>
              <a:t>"netconf_port"</a:t>
            </a:r>
            <a:r>
              <a:rPr>
                <a:latin typeface="Courier"/>
              </a:rPr>
              <a:t>],</a:t>
            </a:r>
            <a:br/>
            <a:r>
              <a:rPr>
                <a:latin typeface="Courier"/>
              </a:rPr>
              <a:t>                    username</a:t>
            </a:r>
            <a:r>
              <a:rPr>
                <a:solidFill>
                  <a:srgbClr val="666666"/>
                </a:solidFill>
                <a:latin typeface="Courier"/>
              </a:rPr>
              <a:t>=</a:t>
            </a:r>
            <a:r>
              <a:rPr>
                <a:latin typeface="Courier"/>
              </a:rPr>
              <a:t>device[</a:t>
            </a:r>
            <a:r>
              <a:rPr>
                <a:solidFill>
                  <a:srgbClr val="4070A0"/>
                </a:solidFill>
                <a:latin typeface="Courier"/>
              </a:rPr>
              <a:t>"username"</a:t>
            </a:r>
            <a:r>
              <a:rPr>
                <a:latin typeface="Courier"/>
              </a:rPr>
              <a:t>],</a:t>
            </a:r>
            <a:br/>
            <a:r>
              <a:rPr>
                <a:latin typeface="Courier"/>
              </a:rPr>
              <a:t>                    password</a:t>
            </a:r>
            <a:r>
              <a:rPr>
                <a:solidFill>
                  <a:srgbClr val="666666"/>
                </a:solidFill>
                <a:latin typeface="Courier"/>
              </a:rPr>
              <a:t>=</a:t>
            </a:r>
            <a:r>
              <a:rPr>
                <a:latin typeface="Courier"/>
              </a:rPr>
              <a:t>device[</a:t>
            </a:r>
            <a:r>
              <a:rPr>
                <a:solidFill>
                  <a:srgbClr val="4070A0"/>
                </a:solidFill>
                <a:latin typeface="Courier"/>
              </a:rPr>
              <a:t>"password"</a:t>
            </a:r>
            <a:r>
              <a:rPr>
                <a:latin typeface="Courier"/>
              </a:rPr>
              <a:t>],</a:t>
            </a:r>
            <a:br/>
            <a:r>
              <a:rPr>
                <a:latin typeface="Courier"/>
              </a:rPr>
              <a:t>                    hostkey_verify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Verify NETCONF connection is active (expected output </a:t>
            </a:r>
            <a:r>
              <a:rPr>
                <a:latin typeface="Courier"/>
              </a:rPr>
              <a:t>true</a:t>
            </a:r>
            <a:r>
              <a:rPr/>
              <a:t>)</a:t>
            </a:r>
          </a:p>
          <a:p>
            <a:pPr lvl="0" indent="0">
              <a:buNone/>
            </a:pPr>
            <a:r>
              <a:rPr>
                <a:latin typeface="Courier"/>
              </a:rPr>
              <a:t>m.connected</a:t>
            </a:r>
          </a:p>
          <a:p>
            <a:pPr lvl="0" indent="-342900" marL="342900">
              <a:buAutoNum type="arabicPeriod"/>
            </a:pPr>
            <a:r>
              <a:rPr/>
              <a:t>Create desired NETCONF filter for a particular interface</a:t>
            </a:r>
          </a:p>
          <a:p>
            <a:pPr lvl="0" indent="0">
              <a:buNone/>
            </a:pPr>
            <a:r>
              <a:rPr>
                <a:latin typeface="Courier"/>
              </a:rPr>
              <a:t>filter </a:t>
            </a:r>
            <a:r>
              <a:rPr>
                <a:solidFill>
                  <a:srgbClr val="666666"/>
                </a:solidFill>
                <a:latin typeface="Courier"/>
              </a:rPr>
              <a:t>=</a:t>
            </a:r>
            <a:r>
              <a:rPr>
                <a:latin typeface="Courier"/>
              </a:rPr>
              <a:t> interface_filter.format(int_name</a:t>
            </a:r>
            <a:r>
              <a:rPr>
                <a:solidFill>
                  <a:srgbClr val="666666"/>
                </a:solidFill>
                <a:latin typeface="Courier"/>
              </a:rPr>
              <a:t>=</a:t>
            </a:r>
            <a:r>
              <a:rPr>
                <a:solidFill>
                  <a:srgbClr val="4070A0"/>
                </a:solidFill>
                <a:latin typeface="Courier"/>
              </a:rPr>
              <a:t>"GigabitEthernet2"</a:t>
            </a:r>
            <a:r>
              <a:rPr>
                <a:latin typeface="Courier"/>
              </a:rPr>
              <a:t>)</a:t>
            </a:r>
          </a:p>
          <a:p>
            <a:pPr lvl="0" indent="-342900" marL="342900">
              <a:buAutoNum type="arabicPeriod"/>
            </a:pPr>
            <a:r>
              <a:rPr/>
              <a:t>Execute a NETCONF  using the filter</a:t>
            </a:r>
          </a:p>
          <a:p>
            <a:pPr lvl="0"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raw xml to screen</a:t>
            </a:r>
          </a:p>
          <a:p>
            <a:pPr lvl="0"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a:t>
            </a:r>
            <a:r>
              <a:rPr>
                <a:solidFill>
                  <a:srgbClr val="666666"/>
                </a:solidFill>
                <a:latin typeface="Courier"/>
              </a:rPr>
              <a:t>=</a:t>
            </a:r>
            <a:r>
              <a:rPr>
                <a:solidFill>
                  <a:srgbClr val="4070A0"/>
                </a:solidFill>
                <a:latin typeface="Courier"/>
              </a:rPr>
              <a:t>"  "</a:t>
            </a:r>
            <a:r>
              <a:rPr>
                <a:latin typeface="Courier"/>
              </a:rPr>
              <a:t>))</a:t>
            </a:r>
          </a:p>
          <a:p>
            <a:pPr lvl="0" indent="-342900" marL="342900">
              <a:buAutoNum type="arabicPeriod"/>
            </a:pPr>
            <a:r>
              <a:rPr/>
              <a:t>Process the XML data into Python Dictionary and use</a:t>
            </a:r>
          </a:p>
          <a:p>
            <a:pPr lvl="0" indent="0">
              <a:buNone/>
            </a:pPr>
            <a:r>
              <a:rPr>
                <a:latin typeface="Courier"/>
              </a:rPr>
              <a:t>interface </a:t>
            </a:r>
            <a:r>
              <a:rPr>
                <a:solidFill>
                  <a:srgbClr val="666666"/>
                </a:solidFill>
                <a:latin typeface="Courier"/>
              </a:rPr>
              <a:t>=</a:t>
            </a:r>
            <a:r>
              <a:rPr>
                <a:latin typeface="Courier"/>
              </a:rPr>
              <a:t> xmltodict.parse(r.xml)</a:t>
            </a:r>
          </a:p>
          <a:p>
            <a:pPr lvl="0" indent="-342900" marL="342900">
              <a:buAutoNum type="arabicPeriod"/>
            </a:pPr>
            <a:r>
              <a:rPr/>
              <a:t>Pretty Print the full Python (Ordered) Dictionary.</a:t>
            </a:r>
          </a:p>
          <a:p>
            <a:pPr lvl="0" indent="0">
              <a:buNone/>
            </a:pPr>
            <a:r>
              <a:rPr>
                <a:latin typeface="Courier"/>
              </a:rPr>
              <a:t>from pprint import pprint</a:t>
            </a:r>
            <a:br/>
            <a:br/>
            <a:r>
              <a:rPr>
                <a:latin typeface="Courier"/>
              </a:rPr>
              <a:t>pprint(interface)</a:t>
            </a:r>
          </a:p>
          <a:p>
            <a:pPr lvl="0" indent="-342900" marL="342900">
              <a:buAutoNum type="arabicPeriod"/>
            </a:pPr>
            <a:r>
              <a:rPr/>
              <a:t>If RPC returned data, print out the interesting pieces.</a:t>
            </a:r>
          </a:p>
          <a:p>
            <a:pPr lvl="0" indent="0">
              <a:buNone/>
            </a:pPr>
            <a:r>
              <a:rPr b="1">
                <a:solidFill>
                  <a:srgbClr val="007020"/>
                </a:solidFill>
                <a:latin typeface="Courier"/>
              </a:rPr>
              <a:t>if</a:t>
            </a:r>
            <a:r>
              <a:rPr>
                <a:latin typeface="Courier"/>
              </a:rPr>
              <a:t> </a:t>
            </a:r>
            <a:r>
              <a:rPr b="1">
                <a:solidFill>
                  <a:srgbClr val="007020"/>
                </a:solidFill>
                <a:latin typeface="Courier"/>
              </a:rPr>
              <a:t>not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 </a:t>
            </a:r>
            <a:r>
              <a:rPr b="1">
                <a:solidFill>
                  <a:srgbClr val="007020"/>
                </a:solidFill>
                <a:latin typeface="Courier"/>
              </a:rPr>
              <a:t>is</a:t>
            </a:r>
            <a:r>
              <a:rPr>
                <a:latin typeface="Courier"/>
              </a:rPr>
              <a:t> </a:t>
            </a:r>
            <a:r>
              <a:rPr>
                <a:solidFill>
                  <a:srgbClr val="19177C"/>
                </a:solidFill>
                <a:latin typeface="Courier"/>
              </a:rPr>
              <a:t>None</a:t>
            </a:r>
            <a:r>
              <a:rPr>
                <a:latin typeface="Courier"/>
              </a:rPr>
              <a:t>:</a:t>
            </a:r>
            <a:br/>
            <a:r>
              <a:rPr>
                <a:latin typeface="Courier"/>
              </a:rPr>
              <a:t>    </a:t>
            </a:r>
            <a:r>
              <a:rPr i="1">
                <a:solidFill>
                  <a:srgbClr val="60A0B0"/>
                </a:solidFill>
                <a:latin typeface="Courier"/>
              </a:rPr>
              <a:t># Create Python variable for interface details</a:t>
            </a:r>
            <a:br/>
            <a:r>
              <a:rPr>
                <a:latin typeface="Courier"/>
              </a:rPr>
              <a:t>    interface </a:t>
            </a:r>
            <a:r>
              <a:rPr>
                <a:solidFill>
                  <a:srgbClr val="666666"/>
                </a:solidFill>
                <a:latin typeface="Courier"/>
              </a:rPr>
              <a: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a:t>
            </a:r>
            <a:r>
              <a:rPr>
                <a:solidFill>
                  <a:srgbClr val="4070A0"/>
                </a:solidFill>
                <a:latin typeface="Courier"/>
              </a:rPr>
              <a:t>"interfaces"</a:t>
            </a:r>
            <a:r>
              <a:rPr>
                <a:latin typeface="Courier"/>
              </a:rPr>
              <a:t>][</a:t>
            </a:r>
            <a:r>
              <a:rPr>
                <a:solidFill>
                  <a:srgbClr val="4070A0"/>
                </a:solidFill>
                <a:latin typeface="Courier"/>
              </a:rPr>
              <a:t>"interface"</a:t>
            </a:r>
            <a:r>
              <a:rPr>
                <a:latin typeface="Courier"/>
              </a:rPr>
              <a:t>]</a:t>
            </a:r>
            <a:br/>
            <a:br/>
            <a:r>
              <a:rPr>
                <a:latin typeface="Courier"/>
              </a:rPr>
              <a:t>    print(</a:t>
            </a:r>
            <a:r>
              <a:rPr>
                <a:solidFill>
                  <a:srgbClr val="4070A0"/>
                </a:solidFill>
                <a:latin typeface="Courier"/>
              </a:rPr>
              <a:t>"The interface {name} has ip address {ip}/{mask}"</a:t>
            </a:r>
            <a:r>
              <a:rPr>
                <a:latin typeface="Courier"/>
              </a:rPr>
              <a:t>.format(</a:t>
            </a:r>
            <a:br/>
            <a:r>
              <a:rPr>
                <a:latin typeface="Courier"/>
              </a:rPr>
              <a:t>        name</a:t>
            </a:r>
            <a:r>
              <a:rPr>
                <a:solidFill>
                  <a:srgbClr val="666666"/>
                </a:solidFill>
                <a:latin typeface="Courier"/>
              </a:rPr>
              <a:t>=</a:t>
            </a:r>
            <a:r>
              <a:rPr>
                <a:latin typeface="Courier"/>
              </a:rPr>
              <a:t>interface[</a:t>
            </a:r>
            <a:r>
              <a:rPr>
                <a:solidFill>
                  <a:srgbClr val="4070A0"/>
                </a:solidFill>
                <a:latin typeface="Courier"/>
              </a:rPr>
              <a:t>"name"</a:t>
            </a:r>
            <a:r>
              <a:rPr>
                <a:latin typeface="Courier"/>
              </a:rPr>
              <a:t>][</a:t>
            </a:r>
            <a:r>
              <a:rPr>
                <a:solidFill>
                  <a:srgbClr val="4070A0"/>
                </a:solidFill>
                <a:latin typeface="Courier"/>
              </a:rPr>
              <a:t>"#text"</a:t>
            </a:r>
            <a:r>
              <a:rPr>
                <a:latin typeface="Courier"/>
              </a:rPr>
              <a:t>],</a:t>
            </a:r>
            <a:br/>
            <a:r>
              <a:rPr>
                <a:latin typeface="Courier"/>
              </a:rPr>
              <a:t>        ip</a:t>
            </a:r>
            <a:r>
              <a:rPr>
                <a:solidFill>
                  <a:srgbClr val="666666"/>
                </a:solidFill>
                <a:latin typeface="Courier"/>
              </a:rPr>
              <a:t>=</a:t>
            </a:r>
            <a:r>
              <a:rPr>
                <a:latin typeface="Courier"/>
              </a:rPr>
              <a:t>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"ip"</a:t>
            </a:r>
            <a:r>
              <a:rPr>
                <a:latin typeface="Courier"/>
              </a:rPr>
              <a:t>],</a:t>
            </a:r>
            <a:br/>
            <a:r>
              <a:rPr>
                <a:latin typeface="Courier"/>
              </a:rPr>
              <a:t>        mask</a:t>
            </a:r>
            <a:r>
              <a:rPr>
                <a:solidFill>
                  <a:srgbClr val="666666"/>
                </a:solidFill>
                <a:latin typeface="Courier"/>
              </a:rPr>
              <a:t>=</a:t>
            </a:r>
            <a:r>
              <a:rPr>
                <a:latin typeface="Courier"/>
              </a:rPr>
              <a:t>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"netmask"</a:t>
            </a:r>
            <a:r>
              <a:rPr>
                <a:latin typeface="Courier"/>
              </a:rPr>
              <a:t>],</a:t>
            </a:r>
            <a:br/>
            <a:r>
              <a:rPr>
                <a:latin typeface="Courier"/>
              </a:rPr>
              <a:t>    )</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"No interface {} found"</a:t>
            </a:r>
            <a:r>
              <a:rPr>
                <a:latin typeface="Courier"/>
              </a:rPr>
              <a:t>.format(</a:t>
            </a:r>
            <a:r>
              <a:rPr>
                <a:solidFill>
                  <a:srgbClr val="4070A0"/>
                </a:solidFill>
                <a:latin typeface="Courier"/>
              </a:rPr>
              <a:t>"GigabitEthernet2"</a:t>
            </a:r>
            <a:r>
              <a:rPr>
                <a:latin typeface="Courier"/>
              </a:rPr>
              <a:t>))</a:t>
            </a:r>
          </a:p>
          <a:p>
            <a:pPr lvl="0" indent="0" marL="0">
              <a:spcBef>
                <a:spcPts val="3000"/>
              </a:spcBef>
              <a:buNone/>
            </a:pPr>
            <a:r>
              <a:rPr b="1"/>
              <a:t>Modify Network Configuration Details with NETCONF with </a:t>
            </a:r>
            <a:r>
              <a:rPr b="1">
                <a:latin typeface="Courier"/>
              </a:rPr>
              <a:t>netconf_example2.py</a:t>
            </a:r>
          </a:p>
          <a:p>
            <a:pPr lvl="0" indent="-342900" marL="342900">
              <a:buAutoNum type="arabicPeriod"/>
            </a:pPr>
            <a:r>
              <a:rPr/>
              <a:t>Continuing from previous exercise. If starting from new interpreter, execute these steps.</a:t>
            </a:r>
          </a:p>
          <a:p>
            <a:pPr lvl="0"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br/>
            <a:r>
              <a:rPr>
                <a:latin typeface="Courier"/>
              </a:rPr>
              <a:t>sys.path.append(</a:t>
            </a:r>
            <a:r>
              <a:rPr>
                <a:solidFill>
                  <a:srgbClr val="4070A0"/>
                </a:solidFill>
                <a:latin typeface="Courier"/>
              </a:rPr>
              <a:t>".."</a:t>
            </a:r>
            <a:r>
              <a:rPr>
                <a:latin typeface="Courier"/>
              </a:rPr>
              <a:t>)</a:t>
            </a:r>
            <a:br/>
            <a:br/>
            <a:r>
              <a:rPr>
                <a:latin typeface="Courier"/>
              </a:rPr>
              <a:t>from device_info import vagrant_iosxe as device</a:t>
            </a:r>
            <a:b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br/>
            <a:r>
              <a:rPr>
                <a:latin typeface="Courier"/>
              </a:rPr>
              <a:t>m </a:t>
            </a:r>
            <a:r>
              <a:rPr>
                <a:solidFill>
                  <a:srgbClr val="666666"/>
                </a:solidFill>
                <a:latin typeface="Courier"/>
              </a:rPr>
              <a:t>=</a:t>
            </a:r>
            <a:r>
              <a:rPr>
                <a:latin typeface="Courier"/>
              </a:rPr>
              <a:t> manager.connect(host</a:t>
            </a:r>
            <a:r>
              <a:rPr>
                <a:solidFill>
                  <a:srgbClr val="666666"/>
                </a:solidFill>
                <a:latin typeface="Courier"/>
              </a:rPr>
              <a:t>=</a:t>
            </a:r>
            <a:r>
              <a:rPr>
                <a:latin typeface="Courier"/>
              </a:rPr>
              <a:t>device[</a:t>
            </a:r>
            <a:r>
              <a:rPr>
                <a:solidFill>
                  <a:srgbClr val="4070A0"/>
                </a:solidFill>
                <a:latin typeface="Courier"/>
              </a:rPr>
              <a:t>"address"</a:t>
            </a:r>
            <a:r>
              <a:rPr>
                <a:latin typeface="Courier"/>
              </a:rPr>
              <a:t>],</a:t>
            </a:r>
            <a:br/>
            <a:r>
              <a:rPr>
                <a:latin typeface="Courier"/>
              </a:rPr>
              <a:t>                    port</a:t>
            </a:r>
            <a:r>
              <a:rPr>
                <a:solidFill>
                  <a:srgbClr val="666666"/>
                </a:solidFill>
                <a:latin typeface="Courier"/>
              </a:rPr>
              <a:t>=</a:t>
            </a:r>
            <a:r>
              <a:rPr>
                <a:latin typeface="Courier"/>
              </a:rPr>
              <a:t>device[</a:t>
            </a:r>
            <a:r>
              <a:rPr>
                <a:solidFill>
                  <a:srgbClr val="4070A0"/>
                </a:solidFill>
                <a:latin typeface="Courier"/>
              </a:rPr>
              <a:t>"netconf_port"</a:t>
            </a:r>
            <a:r>
              <a:rPr>
                <a:latin typeface="Courier"/>
              </a:rPr>
              <a:t>],</a:t>
            </a:r>
            <a:br/>
            <a:r>
              <a:rPr>
                <a:latin typeface="Courier"/>
              </a:rPr>
              <a:t>                    username</a:t>
            </a:r>
            <a:r>
              <a:rPr>
                <a:solidFill>
                  <a:srgbClr val="666666"/>
                </a:solidFill>
                <a:latin typeface="Courier"/>
              </a:rPr>
              <a:t>=</a:t>
            </a:r>
            <a:r>
              <a:rPr>
                <a:latin typeface="Courier"/>
              </a:rPr>
              <a:t>device[</a:t>
            </a:r>
            <a:r>
              <a:rPr>
                <a:solidFill>
                  <a:srgbClr val="4070A0"/>
                </a:solidFill>
                <a:latin typeface="Courier"/>
              </a:rPr>
              <a:t>"username"</a:t>
            </a:r>
            <a:r>
              <a:rPr>
                <a:latin typeface="Courier"/>
              </a:rPr>
              <a:t>],</a:t>
            </a:r>
            <a:br/>
            <a:r>
              <a:rPr>
                <a:latin typeface="Courier"/>
              </a:rPr>
              <a:t>                    password</a:t>
            </a:r>
            <a:r>
              <a:rPr>
                <a:solidFill>
                  <a:srgbClr val="666666"/>
                </a:solidFill>
                <a:latin typeface="Courier"/>
              </a:rPr>
              <a:t>=</a:t>
            </a:r>
            <a:r>
              <a:rPr>
                <a:latin typeface="Courier"/>
              </a:rPr>
              <a:t>device[</a:t>
            </a:r>
            <a:r>
              <a:rPr>
                <a:solidFill>
                  <a:srgbClr val="4070A0"/>
                </a:solidFill>
                <a:latin typeface="Courier"/>
              </a:rPr>
              <a:t>"password"</a:t>
            </a:r>
            <a:r>
              <a:rPr>
                <a:latin typeface="Courier"/>
              </a:rPr>
              <a:t>],</a:t>
            </a:r>
            <a:br/>
            <a:r>
              <a:rPr>
                <a:latin typeface="Courier"/>
              </a:rPr>
              <a:t>                    hostkey_verify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Verify NETCONF connection is active</a:t>
            </a:r>
          </a:p>
          <a:p>
            <a:pPr lvl="0" indent="0">
              <a:buNone/>
            </a:pPr>
            <a:r>
              <a:rPr>
                <a:latin typeface="Courier"/>
              </a:rPr>
              <a:t>m.connected</a:t>
            </a:r>
          </a:p>
          <a:p>
            <a:pPr lvl="0" indent="-342900" marL="342900">
              <a:buAutoNum type="arabicPeriod"/>
            </a:pPr>
            <a:r>
              <a:rPr/>
              <a:t>Create Python dictionary with new Loopback Details</a:t>
            </a:r>
          </a:p>
          <a:p>
            <a:pPr lvl="0"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NETCONF  template for an interface</a:t>
            </a:r>
          </a:p>
          <a:p>
            <a:pPr lvl="0"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&lt;description&gt;{description}&lt;/description&gt;</a:t>
            </a:r>
            <a:br/>
            <a:r>
              <a:rPr>
                <a:solidFill>
                  <a:srgbClr val="4070A0"/>
                </a:solidFill>
                <a:latin typeface="Courier"/>
              </a:rPr>
              <a:t>        &lt;type xmlns:ianaift="urn:ietf:params:xml:ns:yang:iana-if-type"&gt;</a:t>
            </a:r>
            <a:br/>
            <a:r>
              <a:rPr>
                <a:solidFill>
                  <a:srgbClr val="4070A0"/>
                </a:solidFill>
                <a:latin typeface="Courier"/>
              </a:rPr>
              <a:t>          ianaift:softwareLoopback</a:t>
            </a:r>
            <a:br/>
            <a:r>
              <a:rPr>
                <a:solidFill>
                  <a:srgbClr val="4070A0"/>
                </a:solidFill>
                <a:latin typeface="Courier"/>
              </a:rPr>
              <a:t>        &lt;/type&gt;</a:t>
            </a:r>
            <a:br/>
            <a:r>
              <a:rPr>
                <a:solidFill>
                  <a:srgbClr val="4070A0"/>
                </a:solidFill>
                <a:latin typeface="Courier"/>
              </a:rPr>
              <a:t>        &lt;enabled&gt;true&lt;/enabled&gt;</a:t>
            </a:r>
            <a:br/>
            <a:r>
              <a:rPr>
                <a:solidFill>
                  <a:srgbClr val="4070A0"/>
                </a:solidFill>
                <a:latin typeface="Courier"/>
              </a:rPr>
              <a:t>        &lt;ipv4 xmlns="urn:ietf:params:xml:ns:yang:ietf-ip"&gt;</a:t>
            </a:r>
            <a:br/>
            <a:r>
              <a:rPr>
                <a:solidFill>
                  <a:srgbClr val="4070A0"/>
                </a:solidFill>
                <a:latin typeface="Courier"/>
              </a:rPr>
              <a:t>          &lt;address&gt;</a:t>
            </a:r>
            <a:br/>
            <a:r>
              <a:rPr>
                <a:solidFill>
                  <a:srgbClr val="4070A0"/>
                </a:solidFill>
                <a:latin typeface="Courier"/>
              </a:rPr>
              <a:t>            &lt;ip&gt;{ip}&lt;/ip&gt;</a:t>
            </a:r>
            <a:br/>
            <a:r>
              <a:rPr>
                <a:solidFill>
                  <a:srgbClr val="4070A0"/>
                </a:solidFill>
                <a:latin typeface="Courier"/>
              </a:rPr>
              <a:t>            &lt;netmask&gt;{netmask}&lt;/netmask&gt;</a:t>
            </a:r>
            <a:br/>
            <a:r>
              <a:rPr>
                <a:solidFill>
                  <a:srgbClr val="4070A0"/>
                </a:solidFill>
                <a:latin typeface="Courier"/>
              </a:rPr>
              <a:t>          &lt;/address&gt;</a:t>
            </a:r>
            <a:br/>
            <a:r>
              <a:rPr>
                <a:solidFill>
                  <a:srgbClr val="4070A0"/>
                </a:solidFill>
                <a:latin typeface="Courier"/>
              </a:rPr>
              <a:t>        &lt;/ipv4&gt;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a:t>
            </a:r>
          </a:p>
          <a:p>
            <a:pPr lvl="0"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p>
          <a:p>
            <a:pPr lvl="0" indent="-342900" marL="342900">
              <a:buAutoNum type="arabicPeriod"/>
            </a:pPr>
            <a:r>
              <a:rPr/>
              <a:t>Send  operation</a:t>
            </a:r>
          </a:p>
          <a:p>
            <a:pPr lvl="0" indent="0">
              <a:buNone/>
            </a:pPr>
            <a:r>
              <a:rPr>
                <a:latin typeface="Courier"/>
              </a:rPr>
              <a:t>r </a:t>
            </a:r>
            <a:r>
              <a:rPr>
                <a:solidFill>
                  <a:srgbClr val="666666"/>
                </a:solidFill>
                <a:latin typeface="Courier"/>
              </a:rPr>
              <a:t>=</a:t>
            </a:r>
            <a:r>
              <a:rPr>
                <a:latin typeface="Courier"/>
              </a:rPr>
              <a:t> m.edit_config(target</a:t>
            </a:r>
            <a:r>
              <a:rPr>
                <a:solidFill>
                  <a:srgbClr val="666666"/>
                </a:solidFill>
                <a:latin typeface="Courier"/>
              </a:rPr>
              <a:t>=</a:t>
            </a:r>
            <a:r>
              <a:rPr>
                <a:solidFill>
                  <a:srgbClr val="4070A0"/>
                </a:solidFill>
                <a:latin typeface="Courier"/>
              </a:rPr>
              <a:t>"running"</a:t>
            </a:r>
            <a:r>
              <a:rPr>
                <a:latin typeface="Courier"/>
              </a:rPr>
              <a:t>, config</a:t>
            </a:r>
            <a:r>
              <a:rPr>
                <a:solidFill>
                  <a:srgbClr val="666666"/>
                </a:solidFill>
                <a:latin typeface="Courier"/>
              </a:rPr>
              <a:t>=</a:t>
            </a:r>
            <a:r>
              <a:rPr>
                <a:latin typeface="Courier"/>
              </a:rPr>
              <a:t>config)</a:t>
            </a:r>
          </a:p>
          <a:p>
            <a:pPr lvl="0" indent="-342900" marL="342900">
              <a:buAutoNum type="arabicPeriod"/>
            </a:pPr>
            <a:r>
              <a:rPr/>
              <a:t>Print OK status (expected output </a:t>
            </a:r>
            <a:r>
              <a:rPr>
                <a:latin typeface="Courier"/>
              </a:rPr>
              <a:t>true</a:t>
            </a:r>
            <a:r>
              <a:rPr/>
              <a:t>)</a:t>
            </a:r>
          </a:p>
          <a:p>
            <a:pPr lvl="0"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0" indent="0">
              <a:buNone/>
            </a:pPr>
            <a:r>
              <a:rPr>
                <a:latin typeface="Courier"/>
              </a:rPr>
              <a:t>filter </a:t>
            </a:r>
            <a:r>
              <a:rPr>
                <a:solidFill>
                  <a:srgbClr val="666666"/>
                </a:solidFill>
                <a:latin typeface="Courier"/>
              </a:rPr>
              <a:t>=</a:t>
            </a:r>
            <a:r>
              <a:rPr>
                <a:latin typeface="Courier"/>
              </a:rPr>
              <a:t> interface_filter.format(int_name</a:t>
            </a:r>
            <a:r>
              <a:rPr>
                <a:solidFill>
                  <a:srgbClr val="666666"/>
                </a:solidFill>
                <a:latin typeface="Courier"/>
              </a:rPr>
              <a:t>=</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0"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a:t>
            </a:r>
          </a:p>
          <a:p>
            <a:pPr lvl="0"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a:t>
            </a:r>
            <a:r>
              <a:rPr>
                <a:solidFill>
                  <a:srgbClr val="666666"/>
                </a:solidFill>
                <a:latin typeface="Courier"/>
              </a:rPr>
              <a:t>=</a:t>
            </a:r>
            <a:r>
              <a:rPr>
                <a:solidFill>
                  <a:srgbClr val="4070A0"/>
                </a:solidFill>
                <a:latin typeface="Courier"/>
              </a:rPr>
              <a:t>"  "</a:t>
            </a:r>
            <a:r>
              <a:rPr>
                <a:latin typeface="Courier"/>
              </a:rPr>
              <a:t>))</a:t>
            </a:r>
          </a:p>
          <a:p>
            <a:pPr lvl="0" indent="0" marL="0">
              <a:spcBef>
                <a:spcPts val="3000"/>
              </a:spcBef>
              <a:buNone/>
            </a:pPr>
            <a:r>
              <a:rPr b="1"/>
              <a:t>Delete Network Configuration Details with NETCONF with </a:t>
            </a:r>
            <a:r>
              <a:rPr b="1">
                <a:latin typeface="Courier"/>
              </a:rPr>
              <a:t>netconf_example3.py</a:t>
            </a:r>
          </a:p>
          <a:p>
            <a:pPr lvl="0" indent="-342900" marL="342900">
              <a:buAutoNum type="arabicPeriod"/>
            </a:pPr>
            <a:r>
              <a:rPr/>
              <a:t>Continuing from previous exercise. If starting from new interpreter, execute these steps.</a:t>
            </a:r>
          </a:p>
          <a:p>
            <a:pPr lvl="0"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br/>
            <a:r>
              <a:rPr>
                <a:latin typeface="Courier"/>
              </a:rPr>
              <a:t>sys.path.append(</a:t>
            </a:r>
            <a:r>
              <a:rPr>
                <a:solidFill>
                  <a:srgbClr val="4070A0"/>
                </a:solidFill>
                <a:latin typeface="Courier"/>
              </a:rPr>
              <a:t>".."</a:t>
            </a:r>
            <a:r>
              <a:rPr>
                <a:latin typeface="Courier"/>
              </a:rPr>
              <a:t>)</a:t>
            </a:r>
            <a:br/>
            <a:br/>
            <a:r>
              <a:rPr>
                <a:latin typeface="Courier"/>
              </a:rPr>
              <a:t>from device_info import vagrant_iosxe as device</a:t>
            </a:r>
            <a:b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br/>
            <a:r>
              <a:rPr>
                <a:latin typeface="Courier"/>
              </a:rPr>
              <a:t>m </a:t>
            </a:r>
            <a:r>
              <a:rPr>
                <a:solidFill>
                  <a:srgbClr val="666666"/>
                </a:solidFill>
                <a:latin typeface="Courier"/>
              </a:rPr>
              <a:t>=</a:t>
            </a:r>
            <a:r>
              <a:rPr>
                <a:latin typeface="Courier"/>
              </a:rPr>
              <a:t> manager.connect(host</a:t>
            </a:r>
            <a:r>
              <a:rPr>
                <a:solidFill>
                  <a:srgbClr val="666666"/>
                </a:solidFill>
                <a:latin typeface="Courier"/>
              </a:rPr>
              <a:t>=</a:t>
            </a:r>
            <a:r>
              <a:rPr>
                <a:latin typeface="Courier"/>
              </a:rPr>
              <a:t>device[</a:t>
            </a:r>
            <a:r>
              <a:rPr>
                <a:solidFill>
                  <a:srgbClr val="4070A0"/>
                </a:solidFill>
                <a:latin typeface="Courier"/>
              </a:rPr>
              <a:t>"address"</a:t>
            </a:r>
            <a:r>
              <a:rPr>
                <a:latin typeface="Courier"/>
              </a:rPr>
              <a:t>],</a:t>
            </a:r>
            <a:br/>
            <a:r>
              <a:rPr>
                <a:latin typeface="Courier"/>
              </a:rPr>
              <a:t>                    port</a:t>
            </a:r>
            <a:r>
              <a:rPr>
                <a:solidFill>
                  <a:srgbClr val="666666"/>
                </a:solidFill>
                <a:latin typeface="Courier"/>
              </a:rPr>
              <a:t>=</a:t>
            </a:r>
            <a:r>
              <a:rPr>
                <a:latin typeface="Courier"/>
              </a:rPr>
              <a:t>device[</a:t>
            </a:r>
            <a:r>
              <a:rPr>
                <a:solidFill>
                  <a:srgbClr val="4070A0"/>
                </a:solidFill>
                <a:latin typeface="Courier"/>
              </a:rPr>
              <a:t>"netconf_port"</a:t>
            </a:r>
            <a:r>
              <a:rPr>
                <a:latin typeface="Courier"/>
              </a:rPr>
              <a:t>],</a:t>
            </a:r>
            <a:br/>
            <a:r>
              <a:rPr>
                <a:latin typeface="Courier"/>
              </a:rPr>
              <a:t>                    username</a:t>
            </a:r>
            <a:r>
              <a:rPr>
                <a:solidFill>
                  <a:srgbClr val="666666"/>
                </a:solidFill>
                <a:latin typeface="Courier"/>
              </a:rPr>
              <a:t>=</a:t>
            </a:r>
            <a:r>
              <a:rPr>
                <a:latin typeface="Courier"/>
              </a:rPr>
              <a:t>device[</a:t>
            </a:r>
            <a:r>
              <a:rPr>
                <a:solidFill>
                  <a:srgbClr val="4070A0"/>
                </a:solidFill>
                <a:latin typeface="Courier"/>
              </a:rPr>
              <a:t>"username"</a:t>
            </a:r>
            <a:r>
              <a:rPr>
                <a:latin typeface="Courier"/>
              </a:rPr>
              <a:t>],</a:t>
            </a:r>
            <a:br/>
            <a:r>
              <a:rPr>
                <a:latin typeface="Courier"/>
              </a:rPr>
              <a:t>                    password</a:t>
            </a:r>
            <a:r>
              <a:rPr>
                <a:solidFill>
                  <a:srgbClr val="666666"/>
                </a:solidFill>
                <a:latin typeface="Courier"/>
              </a:rPr>
              <a:t>=</a:t>
            </a:r>
            <a:r>
              <a:rPr>
                <a:latin typeface="Courier"/>
              </a:rPr>
              <a:t>device[</a:t>
            </a:r>
            <a:r>
              <a:rPr>
                <a:solidFill>
                  <a:srgbClr val="4070A0"/>
                </a:solidFill>
                <a:latin typeface="Courier"/>
              </a:rPr>
              <a:t>"password"</a:t>
            </a:r>
            <a:r>
              <a:rPr>
                <a:latin typeface="Courier"/>
              </a:rPr>
              <a:t>],</a:t>
            </a:r>
            <a:br/>
            <a:r>
              <a:rPr>
                <a:latin typeface="Courier"/>
              </a:rPr>
              <a:t>                    hostkey_verify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Verify NETCONF connection is active</a:t>
            </a:r>
          </a:p>
          <a:p>
            <a:pPr lvl="0" indent="0">
              <a:buNone/>
            </a:pPr>
            <a:r>
              <a:rPr>
                <a:latin typeface="Courier"/>
              </a:rPr>
              <a:t>m.connected</a:t>
            </a:r>
          </a:p>
          <a:p>
            <a:pPr lvl="0" indent="-342900" marL="342900">
              <a:buAutoNum type="arabicPeriod"/>
            </a:pPr>
            <a:r>
              <a:rPr/>
              <a:t>Create new config template to delete an interface</a:t>
            </a:r>
          </a:p>
          <a:p>
            <a:pPr lvl="0"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 operation="delete"&gt;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 and execute  to delete the interface</a:t>
            </a:r>
          </a:p>
          <a:p>
            <a:pPr lvl="0"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br/>
            <a:r>
              <a:rPr>
                <a:latin typeface="Courier"/>
              </a:rPr>
              <a:t>r </a:t>
            </a:r>
            <a:r>
              <a:rPr>
                <a:solidFill>
                  <a:srgbClr val="666666"/>
                </a:solidFill>
                <a:latin typeface="Courier"/>
              </a:rPr>
              <a:t>=</a:t>
            </a:r>
            <a:r>
              <a:rPr>
                <a:latin typeface="Courier"/>
              </a:rPr>
              <a:t> m.edit_config(target</a:t>
            </a:r>
            <a:r>
              <a:rPr>
                <a:solidFill>
                  <a:srgbClr val="666666"/>
                </a:solidFill>
                <a:latin typeface="Courier"/>
              </a:rPr>
              <a:t>=</a:t>
            </a:r>
            <a:r>
              <a:rPr>
                <a:solidFill>
                  <a:srgbClr val="4070A0"/>
                </a:solidFill>
                <a:latin typeface="Courier"/>
              </a:rPr>
              <a:t>"running"</a:t>
            </a:r>
            <a:r>
              <a:rPr>
                <a:latin typeface="Courier"/>
              </a:rPr>
              <a:t>, config</a:t>
            </a:r>
            <a:r>
              <a:rPr>
                <a:solidFill>
                  <a:srgbClr val="666666"/>
                </a:solidFill>
                <a:latin typeface="Courier"/>
              </a:rPr>
              <a:t>=</a:t>
            </a:r>
            <a:r>
              <a:rPr>
                <a:latin typeface="Courier"/>
              </a:rPr>
              <a:t>config)</a:t>
            </a:r>
          </a:p>
          <a:p>
            <a:pPr lvl="0" indent="-342900" marL="342900">
              <a:buAutoNum type="arabicPeriod"/>
            </a:pPr>
            <a:r>
              <a:rPr/>
              <a:t>Print OK status (expected output </a:t>
            </a:r>
            <a:r>
              <a:rPr>
                <a:latin typeface="Courier"/>
              </a:rPr>
              <a:t>true</a:t>
            </a:r>
            <a:r>
              <a:rPr/>
              <a:t>)</a:t>
            </a:r>
          </a:p>
          <a:p>
            <a:pPr lvl="0"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0" indent="0">
              <a:buNone/>
            </a:pPr>
            <a:r>
              <a:rPr>
                <a:latin typeface="Courier"/>
              </a:rPr>
              <a:t>filter </a:t>
            </a:r>
            <a:r>
              <a:rPr>
                <a:solidFill>
                  <a:srgbClr val="666666"/>
                </a:solidFill>
                <a:latin typeface="Courier"/>
              </a:rPr>
              <a:t>=</a:t>
            </a:r>
            <a:r>
              <a:rPr>
                <a:latin typeface="Courier"/>
              </a:rPr>
              <a:t> interface_filter.format(int_name</a:t>
            </a:r>
            <a:r>
              <a:rPr>
                <a:solidFill>
                  <a:srgbClr val="666666"/>
                </a:solidFill>
                <a:latin typeface="Courier"/>
              </a:rPr>
              <a:t>=</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0"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0"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a:t>
            </a:r>
            <a:r>
              <a:rPr>
                <a:solidFill>
                  <a:srgbClr val="666666"/>
                </a:solidFill>
                <a:latin typeface="Courier"/>
              </a:rPr>
              <a:t>=</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0" indent="0">
              <a:buNone/>
            </a:pPr>
            <a:r>
              <a:rPr>
                <a:latin typeface="Courier"/>
              </a:rPr>
              <a:t>m.close_session()</a:t>
            </a:r>
            <a:br/>
            <a:r>
              <a:rPr>
                <a:latin typeface="Courier"/>
              </a:rPr>
              <a:t>m.connected</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0" indent="0">
              <a:buNone/>
            </a:pPr>
            <a:r>
              <a:rPr>
                <a:latin typeface="Courier"/>
              </a:rPr>
              <a:t>cd device_apis/cli</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0"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0"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0"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0"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0" indent="0">
              <a:buNone/>
            </a:pPr>
            <a:r>
              <a:rPr>
                <a:latin typeface="Courier"/>
              </a:rPr>
              <a:t>ch </a:t>
            </a:r>
            <a:r>
              <a:rPr>
                <a:solidFill>
                  <a:srgbClr val="666666"/>
                </a:solidFill>
                <a:latin typeface="Courier"/>
              </a:rPr>
              <a:t>=</a:t>
            </a:r>
            <a:r>
              <a:rPr>
                <a:latin typeface="Courier"/>
              </a:rPr>
              <a:t> ConnectHandler(ip</a:t>
            </a:r>
            <a:r>
              <a:rPr>
                <a:solidFill>
                  <a:srgbClr val="666666"/>
                </a:solidFill>
                <a:latin typeface="Courier"/>
              </a:rPr>
              <a:t>=</a:t>
            </a:r>
            <a:r>
              <a:rPr>
                <a:latin typeface="Courier"/>
              </a:rPr>
              <a:t>device[</a:t>
            </a:r>
            <a:r>
              <a:rPr>
                <a:solidFill>
                  <a:srgbClr val="4070A0"/>
                </a:solidFill>
                <a:latin typeface="Courier"/>
              </a:rPr>
              <a:t>"address"</a:t>
            </a:r>
            <a:r>
              <a:rPr>
                <a:latin typeface="Courier"/>
              </a:rPr>
              <a:t>],</a:t>
            </a:r>
            <a:br/>
            <a:r>
              <a:rPr>
                <a:latin typeface="Courier"/>
              </a:rPr>
              <a:t>                    port</a:t>
            </a:r>
            <a:r>
              <a:rPr>
                <a:solidFill>
                  <a:srgbClr val="666666"/>
                </a:solidFill>
                <a:latin typeface="Courier"/>
              </a:rPr>
              <a:t>=</a:t>
            </a:r>
            <a:r>
              <a:rPr>
                <a:latin typeface="Courier"/>
              </a:rPr>
              <a:t>device[</a:t>
            </a:r>
            <a:r>
              <a:rPr>
                <a:solidFill>
                  <a:srgbClr val="4070A0"/>
                </a:solidFill>
                <a:latin typeface="Courier"/>
              </a:rPr>
              <a:t>"ssh_port"</a:t>
            </a:r>
            <a:r>
              <a:rPr>
                <a:latin typeface="Courier"/>
              </a:rPr>
              <a:t>],</a:t>
            </a:r>
            <a:br/>
            <a:r>
              <a:rPr>
                <a:latin typeface="Courier"/>
              </a:rPr>
              <a:t>                    username</a:t>
            </a:r>
            <a:r>
              <a:rPr>
                <a:solidFill>
                  <a:srgbClr val="666666"/>
                </a:solidFill>
                <a:latin typeface="Courier"/>
              </a:rPr>
              <a:t>=</a:t>
            </a:r>
            <a:r>
              <a:rPr>
                <a:latin typeface="Courier"/>
              </a:rPr>
              <a:t>device[</a:t>
            </a:r>
            <a:r>
              <a:rPr>
                <a:solidFill>
                  <a:srgbClr val="4070A0"/>
                </a:solidFill>
                <a:latin typeface="Courier"/>
              </a:rPr>
              <a:t>"username"</a:t>
            </a:r>
            <a:r>
              <a:rPr>
                <a:latin typeface="Courier"/>
              </a:rPr>
              <a:t>],</a:t>
            </a:r>
            <a:br/>
            <a:r>
              <a:rPr>
                <a:latin typeface="Courier"/>
              </a:rPr>
              <a:t>                    password</a:t>
            </a:r>
            <a:r>
              <a:rPr>
                <a:solidFill>
                  <a:srgbClr val="666666"/>
                </a:solidFill>
                <a:latin typeface="Courier"/>
              </a:rPr>
              <a:t>=</a:t>
            </a:r>
            <a:r>
              <a:rPr>
                <a:latin typeface="Courier"/>
              </a:rPr>
              <a:t>device[</a:t>
            </a:r>
            <a:r>
              <a:rPr>
                <a:solidFill>
                  <a:srgbClr val="4070A0"/>
                </a:solidFill>
                <a:latin typeface="Courier"/>
              </a:rPr>
              <a:t>"password"</a:t>
            </a:r>
            <a:r>
              <a:rPr>
                <a:latin typeface="Courier"/>
              </a:rPr>
              <a:t>],</a:t>
            </a:r>
            <a:br/>
            <a:r>
              <a:rPr>
                <a:latin typeface="Courier"/>
              </a:rPr>
              <a:t>                    device_type</a:t>
            </a:r>
            <a:r>
              <a:rPr>
                <a:solidFill>
                  <a:srgbClr val="666666"/>
                </a:solidFill>
                <a:latin typeface="Courier"/>
              </a:rPr>
              <a:t>=</a:t>
            </a:r>
            <a:r>
              <a:rPr>
                <a:latin typeface="Courier"/>
              </a:rPr>
              <a:t>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0"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0" indent="0">
              <a:buNone/>
            </a:pPr>
            <a:r>
              <a:rPr>
                <a:latin typeface="Courier"/>
              </a:rPr>
              <a:t>print(command)</a:t>
            </a:r>
          </a:p>
          <a:p>
            <a:pPr lvl="0" indent="-342900" marL="342900">
              <a:buAutoNum type="arabicPeriod"/>
            </a:pPr>
            <a:r>
              <a:rPr/>
              <a:t>Send command to device</a:t>
            </a:r>
          </a:p>
          <a:p>
            <a:pPr lvl="0"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0" indent="0">
              <a:buNone/>
            </a:pPr>
            <a:r>
              <a:rPr>
                <a:latin typeface="Courier"/>
              </a:rPr>
              <a:t>print(interface)</a:t>
            </a:r>
          </a:p>
          <a:p>
            <a:pPr lvl="0" indent="-342900" marL="342900">
              <a:buAutoNum type="arabicPeriod"/>
            </a:pPr>
            <a:r>
              <a:rPr/>
              <a:t>Create regular expression searches to parse the output for desired interface details</a:t>
            </a:r>
          </a:p>
          <a:p>
            <a:pPr lvl="0"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0"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0"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a:t>
            </a:r>
            <a:r>
              <a:rPr>
                <a:solidFill>
                  <a:srgbClr val="666666"/>
                </a:solidFill>
                <a:latin typeface="Courier"/>
              </a:rPr>
              <a:t>=</a:t>
            </a:r>
            <a:r>
              <a:rPr>
                <a:latin typeface="Courier"/>
              </a:rPr>
              <a:t>name,</a:t>
            </a:r>
            <a:br/>
            <a:r>
              <a:rPr>
                <a:latin typeface="Courier"/>
              </a:rPr>
              <a:t>    ip</a:t>
            </a:r>
            <a:r>
              <a:rPr>
                <a:solidFill>
                  <a:srgbClr val="666666"/>
                </a:solidFill>
                <a:latin typeface="Courier"/>
              </a:rPr>
              <a:t>=</a:t>
            </a:r>
            <a:r>
              <a:rPr>
                <a:latin typeface="Courier"/>
              </a:rPr>
              <a:t>ip,</a:t>
            </a:r>
            <a:br/>
            <a:r>
              <a:rPr>
                <a:latin typeface="Courier"/>
              </a:rPr>
              <a:t>    mask</a:t>
            </a:r>
            <a:r>
              <a:rPr>
                <a:solidFill>
                  <a:srgbClr val="666666"/>
                </a:solidFill>
                <a:latin typeface="Courier"/>
              </a:rPr>
              <a:t>=</a:t>
            </a:r>
            <a:r>
              <a:rPr>
                <a:latin typeface="Courier"/>
              </a:rPr>
              <a:t>netmask,</a:t>
            </a:r>
            <a:br/>
            <a:r>
              <a:rPr>
                <a:latin typeface="Courier"/>
              </a:rPr>
              <a:t>)</a:t>
            </a:r>
            <a:br/>
            <a:r>
              <a:rPr>
                <a:latin typeface="Courier"/>
              </a:rPr>
              <a:t>)</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0" indent="0">
              <a:buNone/>
            </a:pPr>
            <a:r>
              <a:rPr>
                <a:latin typeface="Courier"/>
              </a:rPr>
              <a:t>from netmiko import ConnectHandler</a:t>
            </a:r>
            <a:br/>
            <a:r>
              <a:rPr>
                <a:latin typeface="Courier"/>
              </a:rPr>
              <a:t>import re, sys</a:t>
            </a:r>
            <a:b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a:t>
            </a:r>
            <a:r>
              <a:rPr>
                <a:solidFill>
                  <a:srgbClr val="666666"/>
                </a:solidFill>
                <a:latin typeface="Courier"/>
              </a:rPr>
              <a:t>=</a:t>
            </a:r>
            <a:r>
              <a:rPr>
                <a:latin typeface="Courier"/>
              </a:rPr>
              <a:t>device[</a:t>
            </a:r>
            <a:r>
              <a:rPr>
                <a:solidFill>
                  <a:srgbClr val="4070A0"/>
                </a:solidFill>
                <a:latin typeface="Courier"/>
              </a:rPr>
              <a:t>"address"</a:t>
            </a:r>
            <a:r>
              <a:rPr>
                <a:latin typeface="Courier"/>
              </a:rPr>
              <a:t>],</a:t>
            </a:r>
            <a:br/>
            <a:r>
              <a:rPr>
                <a:latin typeface="Courier"/>
              </a:rPr>
              <a:t>                    port</a:t>
            </a:r>
            <a:r>
              <a:rPr>
                <a:solidFill>
                  <a:srgbClr val="666666"/>
                </a:solidFill>
                <a:latin typeface="Courier"/>
              </a:rPr>
              <a:t>=</a:t>
            </a:r>
            <a:r>
              <a:rPr>
                <a:latin typeface="Courier"/>
              </a:rPr>
              <a:t>device[</a:t>
            </a:r>
            <a:r>
              <a:rPr>
                <a:solidFill>
                  <a:srgbClr val="4070A0"/>
                </a:solidFill>
                <a:latin typeface="Courier"/>
              </a:rPr>
              <a:t>"ssh_port"</a:t>
            </a:r>
            <a:r>
              <a:rPr>
                <a:latin typeface="Courier"/>
              </a:rPr>
              <a:t>],</a:t>
            </a:r>
            <a:br/>
            <a:r>
              <a:rPr>
                <a:latin typeface="Courier"/>
              </a:rPr>
              <a:t>                    username</a:t>
            </a:r>
            <a:r>
              <a:rPr>
                <a:solidFill>
                  <a:srgbClr val="666666"/>
                </a:solidFill>
                <a:latin typeface="Courier"/>
              </a:rPr>
              <a:t>=</a:t>
            </a:r>
            <a:r>
              <a:rPr>
                <a:latin typeface="Courier"/>
              </a:rPr>
              <a:t>device[</a:t>
            </a:r>
            <a:r>
              <a:rPr>
                <a:solidFill>
                  <a:srgbClr val="4070A0"/>
                </a:solidFill>
                <a:latin typeface="Courier"/>
              </a:rPr>
              <a:t>"username"</a:t>
            </a:r>
            <a:r>
              <a:rPr>
                <a:latin typeface="Courier"/>
              </a:rPr>
              <a:t>],</a:t>
            </a:r>
            <a:br/>
            <a:r>
              <a:rPr>
                <a:latin typeface="Courier"/>
              </a:rPr>
              <a:t>                    password</a:t>
            </a:r>
            <a:r>
              <a:rPr>
                <a:solidFill>
                  <a:srgbClr val="666666"/>
                </a:solidFill>
                <a:latin typeface="Courier"/>
              </a:rPr>
              <a:t>=</a:t>
            </a:r>
            <a:r>
              <a:rPr>
                <a:latin typeface="Courier"/>
              </a:rPr>
              <a:t>device[</a:t>
            </a:r>
            <a:r>
              <a:rPr>
                <a:solidFill>
                  <a:srgbClr val="4070A0"/>
                </a:solidFill>
                <a:latin typeface="Courier"/>
              </a:rPr>
              <a:t>"password"</a:t>
            </a:r>
            <a:r>
              <a:rPr>
                <a:latin typeface="Courier"/>
              </a:rPr>
              <a:t>],</a:t>
            </a:r>
            <a:br/>
            <a:r>
              <a:rPr>
                <a:latin typeface="Courier"/>
              </a:rPr>
              <a:t>                    device_type</a:t>
            </a:r>
            <a:r>
              <a:rPr>
                <a:solidFill>
                  <a:srgbClr val="666666"/>
                </a:solidFill>
                <a:latin typeface="Courier"/>
              </a:rPr>
              <a:t>=</a:t>
            </a:r>
            <a:r>
              <a:rPr>
                <a:latin typeface="Courier"/>
              </a:rPr>
              <a:t>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0"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0"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0"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0"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0"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0" indent="0">
              <a:buNone/>
            </a:pPr>
            <a:r>
              <a:rPr>
                <a:latin typeface="Courier"/>
              </a:rPr>
              <a:t>from netmiko import ConnectHandler</a:t>
            </a:r>
            <a:br/>
            <a:r>
              <a:rPr>
                <a:latin typeface="Courier"/>
              </a:rPr>
              <a:t>import re, sys</a:t>
            </a:r>
            <a:br/>
            <a:br/>
            <a:r>
              <a:rPr>
                <a:latin typeface="Courier"/>
              </a:rPr>
              <a:t>sys.path.append(</a:t>
            </a:r>
            <a:r>
              <a:rPr>
                <a:solidFill>
                  <a:srgbClr val="4070A0"/>
                </a:solidFill>
                <a:latin typeface="Courier"/>
              </a:rPr>
              <a:t>".."</a:t>
            </a:r>
            <a:r>
              <a:rPr>
                <a:latin typeface="Courier"/>
              </a:rPr>
              <a:t>)</a:t>
            </a:r>
            <a:br/>
            <a:br/>
            <a:r>
              <a:rPr>
                <a:latin typeface="Courier"/>
              </a:rPr>
              <a:t>from device_info import vagrant_iosxe as device</a:t>
            </a:r>
            <a:b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a:t>
            </a:r>
            <a:r>
              <a:rPr>
                <a:solidFill>
                  <a:srgbClr val="666666"/>
                </a:solidFill>
                <a:latin typeface="Courier"/>
              </a:rPr>
              <a:t>=</a:t>
            </a:r>
            <a:r>
              <a:rPr>
                <a:latin typeface="Courier"/>
              </a:rPr>
              <a:t>device[</a:t>
            </a:r>
            <a:r>
              <a:rPr>
                <a:solidFill>
                  <a:srgbClr val="4070A0"/>
                </a:solidFill>
                <a:latin typeface="Courier"/>
              </a:rPr>
              <a:t>"address"</a:t>
            </a:r>
            <a:r>
              <a:rPr>
                <a:latin typeface="Courier"/>
              </a:rPr>
              <a:t>],</a:t>
            </a:r>
            <a:br/>
            <a:r>
              <a:rPr>
                <a:latin typeface="Courier"/>
              </a:rPr>
              <a:t>                    port</a:t>
            </a:r>
            <a:r>
              <a:rPr>
                <a:solidFill>
                  <a:srgbClr val="666666"/>
                </a:solidFill>
                <a:latin typeface="Courier"/>
              </a:rPr>
              <a:t>=</a:t>
            </a:r>
            <a:r>
              <a:rPr>
                <a:latin typeface="Courier"/>
              </a:rPr>
              <a:t>device[</a:t>
            </a:r>
            <a:r>
              <a:rPr>
                <a:solidFill>
                  <a:srgbClr val="4070A0"/>
                </a:solidFill>
                <a:latin typeface="Courier"/>
              </a:rPr>
              <a:t>"ssh_port"</a:t>
            </a:r>
            <a:r>
              <a:rPr>
                <a:latin typeface="Courier"/>
              </a:rPr>
              <a:t>],</a:t>
            </a:r>
            <a:br/>
            <a:r>
              <a:rPr>
                <a:latin typeface="Courier"/>
              </a:rPr>
              <a:t>                    username</a:t>
            </a:r>
            <a:r>
              <a:rPr>
                <a:solidFill>
                  <a:srgbClr val="666666"/>
                </a:solidFill>
                <a:latin typeface="Courier"/>
              </a:rPr>
              <a:t>=</a:t>
            </a:r>
            <a:r>
              <a:rPr>
                <a:latin typeface="Courier"/>
              </a:rPr>
              <a:t>device[</a:t>
            </a:r>
            <a:r>
              <a:rPr>
                <a:solidFill>
                  <a:srgbClr val="4070A0"/>
                </a:solidFill>
                <a:latin typeface="Courier"/>
              </a:rPr>
              <a:t>"username"</a:t>
            </a:r>
            <a:r>
              <a:rPr>
                <a:latin typeface="Courier"/>
              </a:rPr>
              <a:t>],</a:t>
            </a:r>
            <a:br/>
            <a:r>
              <a:rPr>
                <a:latin typeface="Courier"/>
              </a:rPr>
              <a:t>                    password</a:t>
            </a:r>
            <a:r>
              <a:rPr>
                <a:solidFill>
                  <a:srgbClr val="666666"/>
                </a:solidFill>
                <a:latin typeface="Courier"/>
              </a:rPr>
              <a:t>=</a:t>
            </a:r>
            <a:r>
              <a:rPr>
                <a:latin typeface="Courier"/>
              </a:rPr>
              <a:t>device[</a:t>
            </a:r>
            <a:r>
              <a:rPr>
                <a:solidFill>
                  <a:srgbClr val="4070A0"/>
                </a:solidFill>
                <a:latin typeface="Courier"/>
              </a:rPr>
              <a:t>"password"</a:t>
            </a:r>
            <a:r>
              <a:rPr>
                <a:latin typeface="Courier"/>
              </a:rPr>
              <a:t>],</a:t>
            </a:r>
            <a:br/>
            <a:r>
              <a:rPr>
                <a:latin typeface="Courier"/>
              </a:rPr>
              <a:t>                    device_type</a:t>
            </a:r>
            <a:r>
              <a:rPr>
                <a:solidFill>
                  <a:srgbClr val="666666"/>
                </a:solidFill>
                <a:latin typeface="Courier"/>
              </a:rPr>
              <a:t>=</a:t>
            </a:r>
            <a:r>
              <a:rPr>
                <a:latin typeface="Courier"/>
              </a:rPr>
              <a:t>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0"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0"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0" indent="0" marL="0">
              <a:buNone/>
            </a:pPr>
            <a:r>
              <a:rPr/>
              <a:t>print(“The following configuration was sent:”) print(output)</a:t>
            </a:r>
          </a:p>
          <a:p>
            <a:pPr lvl="0" indent="-342900" marL="342900">
              <a:buAutoNum type="arabicPeriod"/>
            </a:pPr>
            <a:r>
              <a:rPr/>
              <a:t>Create a CLI command to verify configuration removed.</a:t>
            </a:r>
          </a:p>
          <a:p>
            <a:pPr lvl="0"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buNone/>
            </a:pPr>
            <a:r>
              <a:rPr b="1"/>
              <a:t>Note</a:t>
            </a:r>
            <a:r>
              <a:rPr/>
              <a:t>: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0" indent="0">
              <a:buNone/>
            </a:pPr>
            <a:r>
              <a:rPr>
                <a:latin typeface="Courier"/>
              </a:rPr>
              <a:t>ch.disconnect()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6"/>
              </a:rPr>
              <a:t>pyATS</a:t>
            </a:r>
            <a:r>
              <a:rPr/>
              <a:t> is a network testing tool developed by Cisco and made available for free, with significant elements of the underlying code open source.</a:t>
            </a:r>
          </a:p>
          <a:p>
            <a:pPr lvl="0" indent="0" marL="0">
              <a:buNone/>
            </a:pPr>
            <a:r>
              <a:rPr b="1"/>
              <a:t>pyATS</a:t>
            </a:r>
            <a:r>
              <a:rPr/>
              <a:t>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0" indent="0">
              <a:buNone/>
            </a:pPr>
            <a:r>
              <a:rPr>
                <a:latin typeface="Courier"/>
              </a:rPr>
              <a:t>cd network_testing/pyats</a:t>
            </a:r>
          </a:p>
          <a:p>
            <a:pPr lvl="0" indent="-342900" marL="342900">
              <a:buAutoNum type="arabicPeriod"/>
            </a:pPr>
            <a:r>
              <a:rPr/>
              <a:t>Import in pyATS libraries and tools</a:t>
            </a:r>
          </a:p>
          <a:p>
            <a:pPr lvl="0"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0"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0"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0" indent="0">
              <a:buNone/>
            </a:pPr>
            <a:r>
              <a:rPr>
                <a:latin typeface="Courier"/>
              </a:rPr>
              <a:t>vagrant_iosxe1.connect()</a:t>
            </a:r>
          </a:p>
          <a:p>
            <a:pPr lvl="0"/>
            <a:r>
              <a:rPr/>
              <a:t>pyATS establishes a connection to the device</a:t>
            </a:r>
          </a:p>
          <a:p>
            <a:pPr lvl="0" indent="-342900" marL="342900">
              <a:buAutoNum type="arabicPeriod"/>
            </a:pPr>
            <a:r>
              <a:rPr/>
              <a:t>Create an abstract device to standardize Python API and code for platform</a:t>
            </a:r>
          </a:p>
          <a:p>
            <a:pPr lvl="0"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0"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0" indent="0">
              <a:buNone/>
            </a:pPr>
            <a:r>
              <a:rPr>
                <a:latin typeface="Courier"/>
              </a:rPr>
              <a:t>vagrant_iosxe1_interfaces.info</a:t>
            </a:r>
          </a:p>
          <a:p>
            <a:pPr lvl="0" indent="-342900" marL="342900">
              <a:buAutoNum type="arabicPeriod"/>
            </a:pPr>
            <a:r>
              <a:rPr/>
              <a:t>Display a single interface from the device</a:t>
            </a:r>
          </a:p>
          <a:p>
            <a:pPr lvl="0"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0"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0"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0"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0"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0"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a:t>
            </a:r>
            <a:br/>
            <a:r>
              <a:rPr>
                <a:latin typeface="Courier"/>
              </a:rPr>
              <a:t>vagrant_iosxe1.configure(config_loopback)</a:t>
            </a:r>
          </a:p>
          <a:p>
            <a:pPr lvl="0" indent="-342900" marL="342900">
              <a:buAutoNum type="arabicPeriod"/>
            </a:pPr>
            <a:r>
              <a:rPr/>
              <a:t>Re-learn the interfaces</a:t>
            </a:r>
          </a:p>
          <a:p>
            <a:pPr lvl="0"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0"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0" indent="0">
              <a:buNone/>
            </a:pPr>
            <a:r>
              <a:rPr>
                <a:latin typeface="Courier"/>
              </a:rPr>
              <a:t>vagrant_iosxe1.disconnect()</a:t>
            </a:r>
          </a:p>
          <a:p>
            <a:pPr lvl="0" indent="0">
              <a:buNone/>
            </a:pPr>
            <a:r>
              <a:rPr>
                <a:latin typeface="Courier"/>
              </a:rPr>
              <a:t>```python
config_loopback = [
                    "interface Loopback201",
                    "description Configured by pyATS",
                    "ip address 172.16.201.1 255.255.255.0",
                    "no shut"
                  ]
vagrant_iosxe1.configure(config_loopback)
```</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Import in pyATS libraries and tools</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7"/>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8"/>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9"/>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10"/>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11"/>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12"/>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13"/>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14"/>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15"/>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16"/>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17"/>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18"/>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19"/>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20"/>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21"/>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22"/>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23"/>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1" indent="0">
              <a:buNone/>
            </a:pPr>
            <a:r>
              <a:rPr>
                <a:latin typeface="Courier"/>
              </a:rPr>
              <a:t>m.close_session()</a:t>
            </a:r>
            <a:br/>
            <a:r>
              <a:rPr>
                <a:latin typeface="Courier"/>
              </a:rPr>
              <a:t>m.connected</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device_apis/cli</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1"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1"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1"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1" indent="0">
              <a:buNone/>
            </a:pPr>
            <a:r>
              <a:rPr>
                <a:latin typeface="Courier"/>
              </a:rPr>
              <a:t>print(command)</a:t>
            </a:r>
          </a:p>
          <a:p>
            <a:pPr lvl="0" indent="-342900" marL="342900">
              <a:buAutoNum type="arabicPeriod"/>
            </a:pPr>
            <a:r>
              <a:rPr/>
              <a:t>Send command to device</a:t>
            </a:r>
          </a:p>
          <a:p>
            <a:pPr lvl="1"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1" indent="0">
              <a:buNone/>
            </a:pPr>
            <a:r>
              <a:rPr>
                <a:latin typeface="Courier"/>
              </a:rPr>
              <a:t>print(interface)</a:t>
            </a:r>
          </a:p>
          <a:p>
            <a:pPr lvl="0" indent="-342900" marL="342900">
              <a:buAutoNum type="arabicPeriod"/>
            </a:pPr>
            <a:r>
              <a:rPr/>
              <a:t>Create regular expression searches to parse the output for desired interface details</a:t>
            </a:r>
          </a:p>
          <a:p>
            <a:pPr lvl="1"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1"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1"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name,</a:t>
            </a:r>
            <a:br/>
            <a:r>
              <a:rPr>
                <a:latin typeface="Courier"/>
              </a:rPr>
              <a:t>        ip </a:t>
            </a:r>
            <a:r>
              <a:rPr>
                <a:solidFill>
                  <a:srgbClr val="666666"/>
                </a:solidFill>
                <a:latin typeface="Courier"/>
              </a:rPr>
              <a:t>=</a:t>
            </a:r>
            <a:r>
              <a:rPr>
                <a:latin typeface="Courier"/>
              </a:rPr>
              <a:t> ip,</a:t>
            </a:r>
            <a:br/>
            <a:r>
              <a:rPr>
                <a:latin typeface="Courier"/>
              </a:rPr>
              <a:t>        mask </a:t>
            </a:r>
            <a:r>
              <a:rPr>
                <a:solidFill>
                  <a:srgbClr val="666666"/>
                </a:solidFill>
                <a:latin typeface="Courier"/>
              </a:rPr>
              <a:t>=</a:t>
            </a:r>
            <a:r>
              <a:rPr>
                <a:latin typeface="Courier"/>
              </a:rPr>
              <a:t> netmask,</a:t>
            </a:r>
            <a:br/>
            <a:r>
              <a:rPr>
                <a:latin typeface="Courier"/>
              </a:rPr>
              <a:t>        )</a:t>
            </a:r>
            <a:br/>
            <a:r>
              <a:rPr>
                <a:latin typeface="Courier"/>
              </a:rPr>
              <a:t>    )</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24"/>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1" indent="0">
              <a:buNone/>
            </a:pPr>
            <a:r>
              <a:rPr>
                <a:latin typeface="Courier"/>
              </a:rPr>
              <a:t>m.close_session()</a:t>
            </a:r>
            <a:br/>
            <a:r>
              <a:rPr>
                <a:latin typeface="Courier"/>
              </a:rPr>
              <a:t>m.connected</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device_apis/cli</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1"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1"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1"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1" indent="0">
              <a:buNone/>
            </a:pPr>
            <a:r>
              <a:rPr>
                <a:latin typeface="Courier"/>
              </a:rPr>
              <a:t>print(command)</a:t>
            </a:r>
          </a:p>
          <a:p>
            <a:pPr lvl="0" indent="-342900" marL="342900">
              <a:buAutoNum type="arabicPeriod"/>
            </a:pPr>
            <a:r>
              <a:rPr/>
              <a:t>Send command to device</a:t>
            </a:r>
          </a:p>
          <a:p>
            <a:pPr lvl="1"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1" indent="0">
              <a:buNone/>
            </a:pPr>
            <a:r>
              <a:rPr>
                <a:latin typeface="Courier"/>
              </a:rPr>
              <a:t>print(interface)</a:t>
            </a:r>
          </a:p>
          <a:p>
            <a:pPr lvl="0" indent="-342900" marL="342900">
              <a:buAutoNum type="arabicPeriod"/>
            </a:pPr>
            <a:r>
              <a:rPr/>
              <a:t>Create regular expression searches to parse the output for desired interface details</a:t>
            </a:r>
          </a:p>
          <a:p>
            <a:pPr lvl="1"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1"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1"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name,</a:t>
            </a:r>
            <a:br/>
            <a:r>
              <a:rPr>
                <a:latin typeface="Courier"/>
              </a:rPr>
              <a:t>        ip </a:t>
            </a:r>
            <a:r>
              <a:rPr>
                <a:solidFill>
                  <a:srgbClr val="666666"/>
                </a:solidFill>
                <a:latin typeface="Courier"/>
              </a:rPr>
              <a:t>=</a:t>
            </a:r>
            <a:r>
              <a:rPr>
                <a:latin typeface="Courier"/>
              </a:rPr>
              <a:t> ip,</a:t>
            </a:r>
            <a:br/>
            <a:r>
              <a:rPr>
                <a:latin typeface="Courier"/>
              </a:rPr>
              <a:t>        mask </a:t>
            </a:r>
            <a:r>
              <a:rPr>
                <a:solidFill>
                  <a:srgbClr val="666666"/>
                </a:solidFill>
                <a:latin typeface="Courier"/>
              </a:rPr>
              <a:t>=</a:t>
            </a:r>
            <a:r>
              <a:rPr>
                <a:latin typeface="Courier"/>
              </a:rPr>
              <a:t> netmask,</a:t>
            </a:r>
            <a:br/>
            <a:r>
              <a:rPr>
                <a:latin typeface="Courier"/>
              </a:rPr>
              <a:t>        )</a:t>
            </a:r>
            <a:br/>
            <a:r>
              <a:rPr>
                <a:latin typeface="Courier"/>
              </a:rPr>
              <a:t>    )</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25"/>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Delete Network Configuration Details with NETCONF with </a:t>
            </a:r>
            <a:r>
              <a:rPr b="1">
                <a:latin typeface="Courier"/>
              </a:rPr>
              <a:t>netconf_example3.py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new config template to delete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 operation="delete"&gt;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 and execute  to delete the interface</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b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1" indent="0">
              <a:buNone/>
            </a:pPr>
            <a:r>
              <a:rPr>
                <a:latin typeface="Courier"/>
              </a:rPr>
              <a:t>m.close_session()</a:t>
            </a:r>
            <a:br/>
            <a:r>
              <a:rPr>
                <a:latin typeface="Courier"/>
              </a:rPr>
              <a:t>m.connected</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device_apis/cli</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1"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1"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1"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1" indent="0">
              <a:buNone/>
            </a:pPr>
            <a:r>
              <a:rPr>
                <a:latin typeface="Courier"/>
              </a:rPr>
              <a:t>print(command)</a:t>
            </a:r>
          </a:p>
          <a:p>
            <a:pPr lvl="0" indent="-342900" marL="342900">
              <a:buAutoNum type="arabicPeriod"/>
            </a:pPr>
            <a:r>
              <a:rPr/>
              <a:t>Send command to device</a:t>
            </a:r>
          </a:p>
          <a:p>
            <a:pPr lvl="1"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1" indent="0">
              <a:buNone/>
            </a:pPr>
            <a:r>
              <a:rPr>
                <a:latin typeface="Courier"/>
              </a:rPr>
              <a:t>print(interface)</a:t>
            </a:r>
          </a:p>
          <a:p>
            <a:pPr lvl="0" indent="-342900" marL="342900">
              <a:buAutoNum type="arabicPeriod"/>
            </a:pPr>
            <a:r>
              <a:rPr/>
              <a:t>Create regular expression searches to parse the output for desired interface details</a:t>
            </a:r>
          </a:p>
          <a:p>
            <a:pPr lvl="1"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1"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1"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name,</a:t>
            </a:r>
            <a:br/>
            <a:r>
              <a:rPr>
                <a:latin typeface="Courier"/>
              </a:rPr>
              <a:t>        ip </a:t>
            </a:r>
            <a:r>
              <a:rPr>
                <a:solidFill>
                  <a:srgbClr val="666666"/>
                </a:solidFill>
                <a:latin typeface="Courier"/>
              </a:rPr>
              <a:t>=</a:t>
            </a:r>
            <a:r>
              <a:rPr>
                <a:latin typeface="Courier"/>
              </a:rPr>
              <a:t> ip,</a:t>
            </a:r>
            <a:br/>
            <a:r>
              <a:rPr>
                <a:latin typeface="Courier"/>
              </a:rPr>
              <a:t>        mask </a:t>
            </a:r>
            <a:r>
              <a:rPr>
                <a:solidFill>
                  <a:srgbClr val="666666"/>
                </a:solidFill>
                <a:latin typeface="Courier"/>
              </a:rPr>
              <a:t>=</a:t>
            </a:r>
            <a:r>
              <a:rPr>
                <a:latin typeface="Courier"/>
              </a:rPr>
              <a:t> netmask,</a:t>
            </a:r>
            <a:br/>
            <a:r>
              <a:rPr>
                <a:latin typeface="Courier"/>
              </a:rPr>
              <a:t>        )</a:t>
            </a:r>
            <a:br/>
            <a:r>
              <a:rPr>
                <a:latin typeface="Courier"/>
              </a:rPr>
              <a:t>    )</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26"/>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0" marL="0">
              <a:spcBef>
                <a:spcPts val="3000"/>
              </a:spcBef>
              <a:buNone/>
            </a:pPr>
            <a:r>
              <a:rPr b="1"/>
              <a:t>NETCONF with ncclient</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device_apis/netconf</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NETCONF with </a:t>
            </a:r>
            <a:r>
              <a:rPr b="1">
                <a:latin typeface="Courier"/>
              </a:rPr>
              <a:t>netconf_example1.py</a:t>
            </a:r>
          </a:p>
          <a:p>
            <a:pPr lvl="0" indent="-342900" marL="342900">
              <a:buAutoNum type="arabicPeriod"/>
            </a:pPr>
            <a:r>
              <a:rPr/>
              <a:t>Import libraries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Create filter template for an interface</a:t>
            </a:r>
          </a:p>
          <a:p>
            <a:pPr lvl="1" indent="0">
              <a:buNone/>
            </a:pP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p>
          <a:p>
            <a:pPr lvl="0" indent="-342900" marL="342900">
              <a:buAutoNum type="arabicPeriod"/>
            </a:pPr>
            <a:r>
              <a:rPr/>
              <a:t>Open NETCONF connection to device</a:t>
            </a:r>
          </a:p>
          <a:p>
            <a:pPr lvl="1"/>
            <a:r>
              <a:rPr i="1"/>
              <a:t>Note: Normally you’d use a </a:t>
            </a:r>
            <a:r>
              <a:rPr i="1">
                <a:latin typeface="Courier"/>
              </a:rPr>
              <a:t>with</a:t>
            </a:r>
            <a:r>
              <a:rPr i="1"/>
              <a:t>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 (expected output </a:t>
            </a:r>
            <a:r>
              <a:rPr>
                <a:latin typeface="Courier"/>
              </a:rPr>
              <a:t>true</a:t>
            </a:r>
            <a:r>
              <a:rPr/>
              <a:t>)</a:t>
            </a:r>
          </a:p>
          <a:p>
            <a:pPr lvl="1" indent="0">
              <a:buNone/>
            </a:pPr>
            <a:r>
              <a:rPr>
                <a:latin typeface="Courier"/>
              </a:rPr>
              <a:t>m.connected</a:t>
            </a:r>
          </a:p>
          <a:p>
            <a:pPr lvl="0" indent="-342900" marL="342900">
              <a:buAutoNum type="arabicPeriod"/>
            </a:pPr>
            <a:r>
              <a:rPr/>
              <a:t>Create desired NETCONF filter for a particular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"GigabitEthernet2"</a:t>
            </a:r>
            <a:r>
              <a:rPr>
                <a:latin typeface="Courier"/>
              </a:rPr>
              <a:t>)</a:t>
            </a:r>
          </a:p>
          <a:p>
            <a:pPr lvl="0" indent="-342900" marL="342900">
              <a:buAutoNum type="arabicPeriod"/>
            </a:pPr>
            <a:r>
              <a:rPr/>
              <a:t>Execute a NETCONF  using the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342900" marL="342900">
              <a:buAutoNum type="arabicPeriod"/>
            </a:pPr>
            <a:r>
              <a:rPr/>
              <a:t>Process the XML data into Python Dictionary and use</a:t>
            </a:r>
          </a:p>
          <a:p>
            <a:pPr lvl="1" indent="0">
              <a:buNone/>
            </a:pPr>
            <a:r>
              <a:rPr>
                <a:latin typeface="Courier"/>
              </a:rPr>
              <a:t>interface </a:t>
            </a:r>
            <a:r>
              <a:rPr>
                <a:solidFill>
                  <a:srgbClr val="666666"/>
                </a:solidFill>
                <a:latin typeface="Courier"/>
              </a:rPr>
              <a:t>=</a:t>
            </a:r>
            <a:r>
              <a:rPr>
                <a:latin typeface="Courier"/>
              </a:rPr>
              <a:t> xmltodict.parse(r.xml)</a:t>
            </a:r>
          </a:p>
          <a:p>
            <a:pPr lvl="0" indent="-342900" marL="342900">
              <a:buAutoNum type="arabicPeriod"/>
            </a:pPr>
            <a:r>
              <a:rPr/>
              <a:t>Pretty Print the full Python (Ordered) Dictionary.</a:t>
            </a:r>
          </a:p>
          <a:p>
            <a:pPr lvl="1" indent="0">
              <a:buNone/>
            </a:pPr>
            <a:r>
              <a:rPr>
                <a:latin typeface="Courier"/>
              </a:rPr>
              <a:t>from pprint import pprint</a:t>
            </a:r>
            <a:br/>
            <a:r>
              <a:rPr>
                <a:latin typeface="Courier"/>
              </a:rPr>
              <a:t>pprint(interface)</a:t>
            </a:r>
          </a:p>
          <a:p>
            <a:pPr lvl="0" indent="-342900" marL="342900">
              <a:buAutoNum type="arabicPeriod"/>
            </a:pPr>
            <a:r>
              <a:rPr/>
              <a:t>If RPC returned data, print out the interesting pieces.</a:t>
            </a:r>
          </a:p>
          <a:p>
            <a:pPr lvl="1" indent="0">
              <a:buNone/>
            </a:pPr>
            <a:r>
              <a:rPr b="1">
                <a:solidFill>
                  <a:srgbClr val="007020"/>
                </a:solidFill>
                <a:latin typeface="Courier"/>
              </a:rPr>
              <a:t>if</a:t>
            </a:r>
            <a:r>
              <a:rPr>
                <a:latin typeface="Courier"/>
              </a:rPr>
              <a:t> </a:t>
            </a:r>
            <a:r>
              <a:rPr b="1">
                <a:solidFill>
                  <a:srgbClr val="007020"/>
                </a:solidFill>
                <a:latin typeface="Courier"/>
              </a:rPr>
              <a:t>not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 </a:t>
            </a:r>
            <a:r>
              <a:rPr b="1">
                <a:solidFill>
                  <a:srgbClr val="007020"/>
                </a:solidFill>
                <a:latin typeface="Courier"/>
              </a:rPr>
              <a:t>is</a:t>
            </a:r>
            <a:r>
              <a:rPr>
                <a:latin typeface="Courier"/>
              </a:rPr>
              <a:t> </a:t>
            </a:r>
            <a:r>
              <a:rPr>
                <a:solidFill>
                  <a:srgbClr val="19177C"/>
                </a:solidFill>
                <a:latin typeface="Courier"/>
              </a:rPr>
              <a:t>None</a:t>
            </a:r>
            <a:r>
              <a:rPr>
                <a:latin typeface="Courier"/>
              </a:rPr>
              <a:t>:</a:t>
            </a:r>
            <a:br/>
            <a:r>
              <a:rPr>
                <a:latin typeface="Courier"/>
              </a:rPr>
              <a:t>    </a:t>
            </a:r>
            <a:r>
              <a:rPr i="1">
                <a:solidFill>
                  <a:srgbClr val="60A0B0"/>
                </a:solidFill>
                <a:latin typeface="Courier"/>
              </a:rPr>
              <a:t># Create Python variable for interface details</a:t>
            </a:r>
            <a:br/>
            <a:r>
              <a:rPr>
                <a:latin typeface="Courier"/>
              </a:rPr>
              <a:t>    interface </a:t>
            </a:r>
            <a:r>
              <a:rPr>
                <a:solidFill>
                  <a:srgbClr val="666666"/>
                </a:solidFill>
                <a:latin typeface="Courier"/>
              </a:rPr>
              <a: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a:t>
            </a:r>
            <a:r>
              <a:rPr>
                <a:solidFill>
                  <a:srgbClr val="4070A0"/>
                </a:solidFill>
                <a:latin typeface="Courier"/>
              </a:rPr>
              <a:t>"interfaces"</a:t>
            </a:r>
            <a:r>
              <a:rPr>
                <a:latin typeface="Courier"/>
              </a:rPr>
              <a:t>][</a:t>
            </a:r>
            <a:r>
              <a:rPr>
                <a:solidFill>
                  <a:srgbClr val="4070A0"/>
                </a:solidFill>
                <a:latin typeface="Courier"/>
              </a:rPr>
              <a:t>"interface"</a:t>
            </a:r>
            <a:r>
              <a:rPr>
                <a:latin typeface="Courier"/>
              </a:rPr>
              <a:t>]</a:t>
            </a:r>
            <a:br/>
            <a:br/>
            <a:r>
              <a:rPr>
                <a:latin typeface="Courier"/>
              </a:rPr>
              <a:t>    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interface[</a:t>
            </a:r>
            <a:r>
              <a:rPr>
                <a:solidFill>
                  <a:srgbClr val="4070A0"/>
                </a:solidFill>
                <a:latin typeface="Courier"/>
              </a:rPr>
              <a:t>"name"</a:t>
            </a:r>
            <a:r>
              <a:rPr>
                <a:latin typeface="Courier"/>
              </a:rPr>
              <a:t>][</a:t>
            </a:r>
            <a:r>
              <a:rPr>
                <a:solidFill>
                  <a:srgbClr val="4070A0"/>
                </a:solidFill>
                <a:latin typeface="Courier"/>
              </a:rPr>
              <a:t>"#text"</a:t>
            </a:r>
            <a:r>
              <a:rPr>
                <a:latin typeface="Courier"/>
              </a:rPr>
              <a:t>],</a:t>
            </a:r>
            <a:br/>
            <a:r>
              <a:rPr>
                <a:latin typeface="Courier"/>
              </a:rPr>
              <a:t>            ip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"ip"</a:t>
            </a:r>
            <a:r>
              <a:rPr>
                <a:latin typeface="Courier"/>
              </a:rPr>
              <a:t>],</a:t>
            </a:r>
            <a:br/>
            <a:r>
              <a:rPr>
                <a:latin typeface="Courier"/>
              </a:rPr>
              <a:t>            mask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"netmask"</a:t>
            </a:r>
            <a:r>
              <a:rPr>
                <a:latin typeface="Courier"/>
              </a:rPr>
              <a:t>],</a:t>
            </a:r>
            <a:br/>
            <a:r>
              <a:rPr>
                <a:latin typeface="Courier"/>
              </a:rPr>
              <a:t>            )</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"No interface {} found"</a:t>
            </a:r>
            <a:r>
              <a:rPr>
                <a:latin typeface="Courier"/>
              </a:rPr>
              <a:t>.format(</a:t>
            </a:r>
            <a:r>
              <a:rPr>
                <a:solidFill>
                  <a:srgbClr val="4070A0"/>
                </a:solidFill>
                <a:latin typeface="Courier"/>
              </a:rPr>
              <a:t>"GigabitEthernet2"</a:t>
            </a:r>
            <a:r>
              <a:rPr>
                <a:latin typeface="Courier"/>
              </a:rPr>
              <a:t>))</a:t>
            </a:r>
          </a:p>
          <a:p>
            <a:pPr lvl="0" indent="0" marL="0">
              <a:spcBef>
                <a:spcPts val="3000"/>
              </a:spcBef>
              <a:buNone/>
            </a:pPr>
            <a:r>
              <a:rPr b="1"/>
              <a:t>Modify Network Configuration Details with NETCONF with </a:t>
            </a:r>
            <a:r>
              <a:rPr b="1">
                <a:latin typeface="Courier"/>
              </a:rPr>
              <a:t>netconf_example2.py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NETCONF  template for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&lt;description&gt;{description}&lt;/description&gt;</a:t>
            </a:r>
            <a:br/>
            <a:r>
              <a:rPr>
                <a:solidFill>
                  <a:srgbClr val="4070A0"/>
                </a:solidFill>
                <a:latin typeface="Courier"/>
              </a:rPr>
              <a:t>        &lt;type xmlns:ianaift="urn:ietf:params:xml:ns:yang:iana-if-type"&gt;</a:t>
            </a:r>
            <a:br/>
            <a:r>
              <a:rPr>
                <a:solidFill>
                  <a:srgbClr val="4070A0"/>
                </a:solidFill>
                <a:latin typeface="Courier"/>
              </a:rPr>
              <a:t>          ianaift:softwareLoopback</a:t>
            </a:r>
            <a:br/>
            <a:r>
              <a:rPr>
                <a:solidFill>
                  <a:srgbClr val="4070A0"/>
                </a:solidFill>
                <a:latin typeface="Courier"/>
              </a:rPr>
              <a:t>        &lt;/type&gt;</a:t>
            </a:r>
            <a:br/>
            <a:r>
              <a:rPr>
                <a:solidFill>
                  <a:srgbClr val="4070A0"/>
                </a:solidFill>
                <a:latin typeface="Courier"/>
              </a:rPr>
              <a:t>        &lt;enabled&gt;true&lt;/enabled&gt;</a:t>
            </a:r>
            <a:br/>
            <a:r>
              <a:rPr>
                <a:solidFill>
                  <a:srgbClr val="4070A0"/>
                </a:solidFill>
                <a:latin typeface="Courier"/>
              </a:rPr>
              <a:t>        &lt;ipv4 xmlns="urn:ietf:params:xml:ns:yang:ietf-ip"&gt;</a:t>
            </a:r>
            <a:br/>
            <a:r>
              <a:rPr>
                <a:solidFill>
                  <a:srgbClr val="4070A0"/>
                </a:solidFill>
                <a:latin typeface="Courier"/>
              </a:rPr>
              <a:t>          &lt;address&gt;</a:t>
            </a:r>
            <a:br/>
            <a:r>
              <a:rPr>
                <a:solidFill>
                  <a:srgbClr val="4070A0"/>
                </a:solidFill>
                <a:latin typeface="Courier"/>
              </a:rPr>
              <a:t>            &lt;ip&gt;{ip}&lt;/ip&gt;</a:t>
            </a:r>
            <a:br/>
            <a:r>
              <a:rPr>
                <a:solidFill>
                  <a:srgbClr val="4070A0"/>
                </a:solidFill>
                <a:latin typeface="Courier"/>
              </a:rPr>
              <a:t>            &lt;netmask&gt;{netmask}&lt;/netmask&gt;</a:t>
            </a:r>
            <a:br/>
            <a:r>
              <a:rPr>
                <a:solidFill>
                  <a:srgbClr val="4070A0"/>
                </a:solidFill>
                <a:latin typeface="Courier"/>
              </a:rPr>
              <a:t>          &lt;/address&gt;</a:t>
            </a:r>
            <a:br/>
            <a:r>
              <a:rPr>
                <a:solidFill>
                  <a:srgbClr val="4070A0"/>
                </a:solidFill>
                <a:latin typeface="Courier"/>
              </a:rPr>
              <a:t>        &lt;/ipv4&gt;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p>
          <a:p>
            <a:pPr lvl="0" indent="-342900" marL="342900">
              <a:buAutoNum type="arabicPeriod"/>
            </a:pPr>
            <a:r>
              <a:rPr/>
              <a:t>Send  operation</a:t>
            </a:r>
          </a:p>
          <a:p>
            <a:pPr lvl="1" indent="0">
              <a:buNone/>
            </a:pP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Delete Network Configuration Details with NETCONF with </a:t>
            </a:r>
            <a:r>
              <a:rPr b="1">
                <a:latin typeface="Courier"/>
              </a:rPr>
              <a:t>netconf_example3.py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new config template to delete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 operation="delete"&gt;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 and execute  to delete the interface</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b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1" indent="0">
              <a:buNone/>
            </a:pPr>
            <a:r>
              <a:rPr>
                <a:latin typeface="Courier"/>
              </a:rPr>
              <a:t>m.close_session()</a:t>
            </a:r>
            <a:br/>
            <a:r>
              <a:rPr>
                <a:latin typeface="Courier"/>
              </a:rPr>
              <a:t>m.connected</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device_apis/cli</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1"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1"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1"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1" indent="0">
              <a:buNone/>
            </a:pPr>
            <a:r>
              <a:rPr>
                <a:latin typeface="Courier"/>
              </a:rPr>
              <a:t>print(command)</a:t>
            </a:r>
          </a:p>
          <a:p>
            <a:pPr lvl="0" indent="-342900" marL="342900">
              <a:buAutoNum type="arabicPeriod"/>
            </a:pPr>
            <a:r>
              <a:rPr/>
              <a:t>Send command to device</a:t>
            </a:r>
          </a:p>
          <a:p>
            <a:pPr lvl="1"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1" indent="0">
              <a:buNone/>
            </a:pPr>
            <a:r>
              <a:rPr>
                <a:latin typeface="Courier"/>
              </a:rPr>
              <a:t>print(interface)</a:t>
            </a:r>
          </a:p>
          <a:p>
            <a:pPr lvl="0" indent="-342900" marL="342900">
              <a:buAutoNum type="arabicPeriod"/>
            </a:pPr>
            <a:r>
              <a:rPr/>
              <a:t>Create regular expression searches to parse the output for desired interface details</a:t>
            </a:r>
          </a:p>
          <a:p>
            <a:pPr lvl="1"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1"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1"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name,</a:t>
            </a:r>
            <a:br/>
            <a:r>
              <a:rPr>
                <a:latin typeface="Courier"/>
              </a:rPr>
              <a:t>        ip </a:t>
            </a:r>
            <a:r>
              <a:rPr>
                <a:solidFill>
                  <a:srgbClr val="666666"/>
                </a:solidFill>
                <a:latin typeface="Courier"/>
              </a:rPr>
              <a:t>=</a:t>
            </a:r>
            <a:r>
              <a:rPr>
                <a:latin typeface="Courier"/>
              </a:rPr>
              <a:t> ip,</a:t>
            </a:r>
            <a:br/>
            <a:r>
              <a:rPr>
                <a:latin typeface="Courier"/>
              </a:rPr>
              <a:t>        mask </a:t>
            </a:r>
            <a:r>
              <a:rPr>
                <a:solidFill>
                  <a:srgbClr val="666666"/>
                </a:solidFill>
                <a:latin typeface="Courier"/>
              </a:rPr>
              <a:t>=</a:t>
            </a:r>
            <a:r>
              <a:rPr>
                <a:latin typeface="Courier"/>
              </a:rPr>
              <a:t> netmask,</a:t>
            </a:r>
            <a:br/>
            <a:r>
              <a:rPr>
                <a:latin typeface="Courier"/>
              </a:rPr>
              <a:t>        )</a:t>
            </a:r>
            <a:br/>
            <a:r>
              <a:rPr>
                <a:latin typeface="Courier"/>
              </a:rPr>
              <a:t>    )</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27"/>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print(r.status_code)</a:t>
            </a:r>
          </a:p>
          <a:p>
            <a:pPr lvl="0" indent="0" marL="0">
              <a:spcBef>
                <a:spcPts val="3000"/>
              </a:spcBef>
              <a:buNone/>
            </a:pPr>
            <a:r>
              <a:rPr b="1"/>
              <a:t>NETCONF with ncclient</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device_apis/netconf</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NETCONF with </a:t>
            </a:r>
            <a:r>
              <a:rPr b="1">
                <a:latin typeface="Courier"/>
              </a:rPr>
              <a:t>netconf_example1.py</a:t>
            </a:r>
          </a:p>
          <a:p>
            <a:pPr lvl="0" indent="-342900" marL="342900">
              <a:buAutoNum type="arabicPeriod"/>
            </a:pPr>
            <a:r>
              <a:rPr/>
              <a:t>Import libraries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Create filter template for an interface</a:t>
            </a:r>
          </a:p>
          <a:p>
            <a:pPr lvl="1" indent="0">
              <a:buNone/>
            </a:pP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p>
          <a:p>
            <a:pPr lvl="0" indent="-342900" marL="342900">
              <a:buAutoNum type="arabicPeriod"/>
            </a:pPr>
            <a:r>
              <a:rPr/>
              <a:t>Open NETCONF connection to device</a:t>
            </a:r>
          </a:p>
          <a:p>
            <a:pPr lvl="1"/>
            <a:r>
              <a:rPr i="1"/>
              <a:t>Note: Normally you’d use a </a:t>
            </a:r>
            <a:r>
              <a:rPr i="1">
                <a:latin typeface="Courier"/>
              </a:rPr>
              <a:t>with</a:t>
            </a:r>
            <a:r>
              <a:rPr i="1"/>
              <a:t>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 (expected output </a:t>
            </a:r>
            <a:r>
              <a:rPr>
                <a:latin typeface="Courier"/>
              </a:rPr>
              <a:t>true</a:t>
            </a:r>
            <a:r>
              <a:rPr/>
              <a:t>)</a:t>
            </a:r>
          </a:p>
          <a:p>
            <a:pPr lvl="1" indent="0">
              <a:buNone/>
            </a:pPr>
            <a:r>
              <a:rPr>
                <a:latin typeface="Courier"/>
              </a:rPr>
              <a:t>m.connected</a:t>
            </a:r>
          </a:p>
          <a:p>
            <a:pPr lvl="0" indent="-342900" marL="342900">
              <a:buAutoNum type="arabicPeriod"/>
            </a:pPr>
            <a:r>
              <a:rPr/>
              <a:t>Create desired NETCONF filter for a particular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"GigabitEthernet2"</a:t>
            </a:r>
            <a:r>
              <a:rPr>
                <a:latin typeface="Courier"/>
              </a:rPr>
              <a:t>)</a:t>
            </a:r>
          </a:p>
          <a:p>
            <a:pPr lvl="0" indent="-342900" marL="342900">
              <a:buAutoNum type="arabicPeriod"/>
            </a:pPr>
            <a:r>
              <a:rPr/>
              <a:t>Execute a NETCONF  using the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342900" marL="342900">
              <a:buAutoNum type="arabicPeriod"/>
            </a:pPr>
            <a:r>
              <a:rPr/>
              <a:t>Process the XML data into Python Dictionary and use</a:t>
            </a:r>
          </a:p>
          <a:p>
            <a:pPr lvl="1" indent="0">
              <a:buNone/>
            </a:pPr>
            <a:r>
              <a:rPr>
                <a:latin typeface="Courier"/>
              </a:rPr>
              <a:t>interface </a:t>
            </a:r>
            <a:r>
              <a:rPr>
                <a:solidFill>
                  <a:srgbClr val="666666"/>
                </a:solidFill>
                <a:latin typeface="Courier"/>
              </a:rPr>
              <a:t>=</a:t>
            </a:r>
            <a:r>
              <a:rPr>
                <a:latin typeface="Courier"/>
              </a:rPr>
              <a:t> xmltodict.parse(r.xml)</a:t>
            </a:r>
          </a:p>
          <a:p>
            <a:pPr lvl="0" indent="-342900" marL="342900">
              <a:buAutoNum type="arabicPeriod"/>
            </a:pPr>
            <a:r>
              <a:rPr/>
              <a:t>Pretty Print the full Python (Ordered) Dictionary.</a:t>
            </a:r>
          </a:p>
          <a:p>
            <a:pPr lvl="1" indent="0">
              <a:buNone/>
            </a:pPr>
            <a:r>
              <a:rPr>
                <a:latin typeface="Courier"/>
              </a:rPr>
              <a:t>from pprint import pprint</a:t>
            </a:r>
            <a:br/>
            <a:r>
              <a:rPr>
                <a:latin typeface="Courier"/>
              </a:rPr>
              <a:t>pprint(interface)</a:t>
            </a:r>
          </a:p>
          <a:p>
            <a:pPr lvl="0" indent="-342900" marL="342900">
              <a:buAutoNum type="arabicPeriod"/>
            </a:pPr>
            <a:r>
              <a:rPr/>
              <a:t>If RPC returned data, print out the interesting pieces.</a:t>
            </a:r>
          </a:p>
          <a:p>
            <a:pPr lvl="1" indent="0">
              <a:buNone/>
            </a:pPr>
            <a:r>
              <a:rPr b="1">
                <a:solidFill>
                  <a:srgbClr val="007020"/>
                </a:solidFill>
                <a:latin typeface="Courier"/>
              </a:rPr>
              <a:t>if</a:t>
            </a:r>
            <a:r>
              <a:rPr>
                <a:latin typeface="Courier"/>
              </a:rPr>
              <a:t> </a:t>
            </a:r>
            <a:r>
              <a:rPr b="1">
                <a:solidFill>
                  <a:srgbClr val="007020"/>
                </a:solidFill>
                <a:latin typeface="Courier"/>
              </a:rPr>
              <a:t>not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 </a:t>
            </a:r>
            <a:r>
              <a:rPr b="1">
                <a:solidFill>
                  <a:srgbClr val="007020"/>
                </a:solidFill>
                <a:latin typeface="Courier"/>
              </a:rPr>
              <a:t>is</a:t>
            </a:r>
            <a:r>
              <a:rPr>
                <a:latin typeface="Courier"/>
              </a:rPr>
              <a:t> </a:t>
            </a:r>
            <a:r>
              <a:rPr>
                <a:solidFill>
                  <a:srgbClr val="19177C"/>
                </a:solidFill>
                <a:latin typeface="Courier"/>
              </a:rPr>
              <a:t>None</a:t>
            </a:r>
            <a:r>
              <a:rPr>
                <a:latin typeface="Courier"/>
              </a:rPr>
              <a:t>:</a:t>
            </a:r>
            <a:br/>
            <a:r>
              <a:rPr>
                <a:latin typeface="Courier"/>
              </a:rPr>
              <a:t>    </a:t>
            </a:r>
            <a:r>
              <a:rPr i="1">
                <a:solidFill>
                  <a:srgbClr val="60A0B0"/>
                </a:solidFill>
                <a:latin typeface="Courier"/>
              </a:rPr>
              <a:t># Create Python variable for interface details</a:t>
            </a:r>
            <a:br/>
            <a:r>
              <a:rPr>
                <a:latin typeface="Courier"/>
              </a:rPr>
              <a:t>    interface </a:t>
            </a:r>
            <a:r>
              <a:rPr>
                <a:solidFill>
                  <a:srgbClr val="666666"/>
                </a:solidFill>
                <a:latin typeface="Courier"/>
              </a:rPr>
              <a: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a:t>
            </a:r>
            <a:r>
              <a:rPr>
                <a:solidFill>
                  <a:srgbClr val="4070A0"/>
                </a:solidFill>
                <a:latin typeface="Courier"/>
              </a:rPr>
              <a:t>"interfaces"</a:t>
            </a:r>
            <a:r>
              <a:rPr>
                <a:latin typeface="Courier"/>
              </a:rPr>
              <a:t>][</a:t>
            </a:r>
            <a:r>
              <a:rPr>
                <a:solidFill>
                  <a:srgbClr val="4070A0"/>
                </a:solidFill>
                <a:latin typeface="Courier"/>
              </a:rPr>
              <a:t>"interface"</a:t>
            </a:r>
            <a:r>
              <a:rPr>
                <a:latin typeface="Courier"/>
              </a:rPr>
              <a:t>]</a:t>
            </a:r>
            <a:br/>
            <a:br/>
            <a:r>
              <a:rPr>
                <a:latin typeface="Courier"/>
              </a:rPr>
              <a:t>    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interface[</a:t>
            </a:r>
            <a:r>
              <a:rPr>
                <a:solidFill>
                  <a:srgbClr val="4070A0"/>
                </a:solidFill>
                <a:latin typeface="Courier"/>
              </a:rPr>
              <a:t>"name"</a:t>
            </a:r>
            <a:r>
              <a:rPr>
                <a:latin typeface="Courier"/>
              </a:rPr>
              <a:t>][</a:t>
            </a:r>
            <a:r>
              <a:rPr>
                <a:solidFill>
                  <a:srgbClr val="4070A0"/>
                </a:solidFill>
                <a:latin typeface="Courier"/>
              </a:rPr>
              <a:t>"#text"</a:t>
            </a:r>
            <a:r>
              <a:rPr>
                <a:latin typeface="Courier"/>
              </a:rPr>
              <a:t>],</a:t>
            </a:r>
            <a:br/>
            <a:r>
              <a:rPr>
                <a:latin typeface="Courier"/>
              </a:rPr>
              <a:t>            ip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"ip"</a:t>
            </a:r>
            <a:r>
              <a:rPr>
                <a:latin typeface="Courier"/>
              </a:rPr>
              <a:t>],</a:t>
            </a:r>
            <a:br/>
            <a:r>
              <a:rPr>
                <a:latin typeface="Courier"/>
              </a:rPr>
              <a:t>            mask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"netmask"</a:t>
            </a:r>
            <a:r>
              <a:rPr>
                <a:latin typeface="Courier"/>
              </a:rPr>
              <a:t>],</a:t>
            </a:r>
            <a:br/>
            <a:r>
              <a:rPr>
                <a:latin typeface="Courier"/>
              </a:rPr>
              <a:t>            )</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"No interface {} found"</a:t>
            </a:r>
            <a:r>
              <a:rPr>
                <a:latin typeface="Courier"/>
              </a:rPr>
              <a:t>.format(</a:t>
            </a:r>
            <a:r>
              <a:rPr>
                <a:solidFill>
                  <a:srgbClr val="4070A0"/>
                </a:solidFill>
                <a:latin typeface="Courier"/>
              </a:rPr>
              <a:t>"GigabitEthernet2"</a:t>
            </a:r>
            <a:r>
              <a:rPr>
                <a:latin typeface="Courier"/>
              </a:rPr>
              <a:t>))</a:t>
            </a:r>
          </a:p>
          <a:p>
            <a:pPr lvl="0" indent="0" marL="0">
              <a:spcBef>
                <a:spcPts val="3000"/>
              </a:spcBef>
              <a:buNone/>
            </a:pPr>
            <a:r>
              <a:rPr b="1"/>
              <a:t>Modify Network Configuration Details with NETCONF with </a:t>
            </a:r>
            <a:r>
              <a:rPr b="1">
                <a:latin typeface="Courier"/>
              </a:rPr>
              <a:t>netconf_example2.py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NETCONF  template for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&lt;description&gt;{description}&lt;/description&gt;</a:t>
            </a:r>
            <a:br/>
            <a:r>
              <a:rPr>
                <a:solidFill>
                  <a:srgbClr val="4070A0"/>
                </a:solidFill>
                <a:latin typeface="Courier"/>
              </a:rPr>
              <a:t>        &lt;type xmlns:ianaift="urn:ietf:params:xml:ns:yang:iana-if-type"&gt;</a:t>
            </a:r>
            <a:br/>
            <a:r>
              <a:rPr>
                <a:solidFill>
                  <a:srgbClr val="4070A0"/>
                </a:solidFill>
                <a:latin typeface="Courier"/>
              </a:rPr>
              <a:t>          ianaift:softwareLoopback</a:t>
            </a:r>
            <a:br/>
            <a:r>
              <a:rPr>
                <a:solidFill>
                  <a:srgbClr val="4070A0"/>
                </a:solidFill>
                <a:latin typeface="Courier"/>
              </a:rPr>
              <a:t>        &lt;/type&gt;</a:t>
            </a:r>
            <a:br/>
            <a:r>
              <a:rPr>
                <a:solidFill>
                  <a:srgbClr val="4070A0"/>
                </a:solidFill>
                <a:latin typeface="Courier"/>
              </a:rPr>
              <a:t>        &lt;enabled&gt;true&lt;/enabled&gt;</a:t>
            </a:r>
            <a:br/>
            <a:r>
              <a:rPr>
                <a:solidFill>
                  <a:srgbClr val="4070A0"/>
                </a:solidFill>
                <a:latin typeface="Courier"/>
              </a:rPr>
              <a:t>        &lt;ipv4 xmlns="urn:ietf:params:xml:ns:yang:ietf-ip"&gt;</a:t>
            </a:r>
            <a:br/>
            <a:r>
              <a:rPr>
                <a:solidFill>
                  <a:srgbClr val="4070A0"/>
                </a:solidFill>
                <a:latin typeface="Courier"/>
              </a:rPr>
              <a:t>          &lt;address&gt;</a:t>
            </a:r>
            <a:br/>
            <a:r>
              <a:rPr>
                <a:solidFill>
                  <a:srgbClr val="4070A0"/>
                </a:solidFill>
                <a:latin typeface="Courier"/>
              </a:rPr>
              <a:t>            &lt;ip&gt;{ip}&lt;/ip&gt;</a:t>
            </a:r>
            <a:br/>
            <a:r>
              <a:rPr>
                <a:solidFill>
                  <a:srgbClr val="4070A0"/>
                </a:solidFill>
                <a:latin typeface="Courier"/>
              </a:rPr>
              <a:t>            &lt;netmask&gt;{netmask}&lt;/netmask&gt;</a:t>
            </a:r>
            <a:br/>
            <a:r>
              <a:rPr>
                <a:solidFill>
                  <a:srgbClr val="4070A0"/>
                </a:solidFill>
                <a:latin typeface="Courier"/>
              </a:rPr>
              <a:t>          &lt;/address&gt;</a:t>
            </a:r>
            <a:br/>
            <a:r>
              <a:rPr>
                <a:solidFill>
                  <a:srgbClr val="4070A0"/>
                </a:solidFill>
                <a:latin typeface="Courier"/>
              </a:rPr>
              <a:t>        &lt;/ipv4&gt;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p>
          <a:p>
            <a:pPr lvl="0" indent="-342900" marL="342900">
              <a:buAutoNum type="arabicPeriod"/>
            </a:pPr>
            <a:r>
              <a:rPr/>
              <a:t>Send  operation</a:t>
            </a:r>
          </a:p>
          <a:p>
            <a:pPr lvl="1" indent="0">
              <a:buNone/>
            </a:pP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Delete Network Configuration Details with NETCONF with </a:t>
            </a:r>
            <a:r>
              <a:rPr b="1">
                <a:latin typeface="Courier"/>
              </a:rPr>
              <a:t>netconf_example3.py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new config template to delete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 operation="delete"&gt;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 and execute  to delete the interface</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b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1" indent="0">
              <a:buNone/>
            </a:pPr>
            <a:r>
              <a:rPr>
                <a:latin typeface="Courier"/>
              </a:rPr>
              <a:t>m.close_session()</a:t>
            </a:r>
            <a:br/>
            <a:r>
              <a:rPr>
                <a:latin typeface="Courier"/>
              </a:rPr>
              <a:t>m.connected</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device_apis/cli</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1"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1"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1"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1" indent="0">
              <a:buNone/>
            </a:pPr>
            <a:r>
              <a:rPr>
                <a:latin typeface="Courier"/>
              </a:rPr>
              <a:t>print(command)</a:t>
            </a:r>
          </a:p>
          <a:p>
            <a:pPr lvl="0" indent="-342900" marL="342900">
              <a:buAutoNum type="arabicPeriod"/>
            </a:pPr>
            <a:r>
              <a:rPr/>
              <a:t>Send command to device</a:t>
            </a:r>
          </a:p>
          <a:p>
            <a:pPr lvl="1"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1" indent="0">
              <a:buNone/>
            </a:pPr>
            <a:r>
              <a:rPr>
                <a:latin typeface="Courier"/>
              </a:rPr>
              <a:t>print(interface)</a:t>
            </a:r>
          </a:p>
          <a:p>
            <a:pPr lvl="0" indent="-342900" marL="342900">
              <a:buAutoNum type="arabicPeriod"/>
            </a:pPr>
            <a:r>
              <a:rPr/>
              <a:t>Create regular expression searches to parse the output for desired interface details</a:t>
            </a:r>
          </a:p>
          <a:p>
            <a:pPr lvl="1"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1"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1"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name,</a:t>
            </a:r>
            <a:br/>
            <a:r>
              <a:rPr>
                <a:latin typeface="Courier"/>
              </a:rPr>
              <a:t>        ip </a:t>
            </a:r>
            <a:r>
              <a:rPr>
                <a:solidFill>
                  <a:srgbClr val="666666"/>
                </a:solidFill>
                <a:latin typeface="Courier"/>
              </a:rPr>
              <a:t>=</a:t>
            </a:r>
            <a:r>
              <a:rPr>
                <a:latin typeface="Courier"/>
              </a:rPr>
              <a:t> ip,</a:t>
            </a:r>
            <a:br/>
            <a:r>
              <a:rPr>
                <a:latin typeface="Courier"/>
              </a:rPr>
              <a:t>        mask </a:t>
            </a:r>
            <a:r>
              <a:rPr>
                <a:solidFill>
                  <a:srgbClr val="666666"/>
                </a:solidFill>
                <a:latin typeface="Courier"/>
              </a:rPr>
              <a:t>=</a:t>
            </a:r>
            <a:r>
              <a:rPr>
                <a:latin typeface="Courier"/>
              </a:rPr>
              <a:t> netmask,</a:t>
            </a:r>
            <a:br/>
            <a:r>
              <a:rPr>
                <a:latin typeface="Courier"/>
              </a:rPr>
              <a:t>        )</a:t>
            </a:r>
            <a:br/>
            <a:r>
              <a:rPr>
                <a:latin typeface="Courier"/>
              </a:rPr>
              <a:t>    )</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28"/>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Check status code (expected </a:t>
            </a:r>
            <a:r>
              <a:rPr>
                <a:latin typeface="Courier"/>
              </a:rPr>
              <a:t>404</a:t>
            </a:r>
            <a:r>
              <a:rPr/>
              <a:t>)</a:t>
            </a:r>
          </a:p>
          <a:p>
            <a:pPr lvl="1" indent="0">
              <a:buNone/>
            </a:pPr>
            <a:r>
              <a:rPr>
                <a:latin typeface="Courier"/>
              </a:rPr>
              <a:t>print(r.status_code)</a:t>
            </a:r>
          </a:p>
          <a:p>
            <a:pPr lvl="0" indent="0" marL="0">
              <a:spcBef>
                <a:spcPts val="3000"/>
              </a:spcBef>
              <a:buNone/>
            </a:pPr>
            <a:r>
              <a:rPr b="1"/>
              <a:t>NETCONF with ncclient</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device_apis/netconf</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NETCONF with </a:t>
            </a:r>
            <a:r>
              <a:rPr b="1">
                <a:latin typeface="Courier"/>
              </a:rPr>
              <a:t>netconf_example1.py</a:t>
            </a:r>
          </a:p>
          <a:p>
            <a:pPr lvl="0" indent="-342900" marL="342900">
              <a:buAutoNum type="arabicPeriod"/>
            </a:pPr>
            <a:r>
              <a:rPr/>
              <a:t>Import libraries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Create filter template for an interface</a:t>
            </a:r>
          </a:p>
          <a:p>
            <a:pPr lvl="1" indent="0">
              <a:buNone/>
            </a:pP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p>
          <a:p>
            <a:pPr lvl="0" indent="-342900" marL="342900">
              <a:buAutoNum type="arabicPeriod"/>
            </a:pPr>
            <a:r>
              <a:rPr/>
              <a:t>Open NETCONF connection to device</a:t>
            </a:r>
          </a:p>
          <a:p>
            <a:pPr lvl="1"/>
            <a:r>
              <a:rPr i="1"/>
              <a:t>Note: Normally you’d use a </a:t>
            </a:r>
            <a:r>
              <a:rPr i="1">
                <a:latin typeface="Courier"/>
              </a:rPr>
              <a:t>with</a:t>
            </a:r>
            <a:r>
              <a:rPr i="1"/>
              <a:t>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 (expected output </a:t>
            </a:r>
            <a:r>
              <a:rPr>
                <a:latin typeface="Courier"/>
              </a:rPr>
              <a:t>true</a:t>
            </a:r>
            <a:r>
              <a:rPr/>
              <a:t>)</a:t>
            </a:r>
          </a:p>
          <a:p>
            <a:pPr lvl="1" indent="0">
              <a:buNone/>
            </a:pPr>
            <a:r>
              <a:rPr>
                <a:latin typeface="Courier"/>
              </a:rPr>
              <a:t>m.connected</a:t>
            </a:r>
          </a:p>
          <a:p>
            <a:pPr lvl="0" indent="-342900" marL="342900">
              <a:buAutoNum type="arabicPeriod"/>
            </a:pPr>
            <a:r>
              <a:rPr/>
              <a:t>Create desired NETCONF filter for a particular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"GigabitEthernet2"</a:t>
            </a:r>
            <a:r>
              <a:rPr>
                <a:latin typeface="Courier"/>
              </a:rPr>
              <a:t>)</a:t>
            </a:r>
          </a:p>
          <a:p>
            <a:pPr lvl="0" indent="-342900" marL="342900">
              <a:buAutoNum type="arabicPeriod"/>
            </a:pPr>
            <a:r>
              <a:rPr/>
              <a:t>Execute a NETCONF  using the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342900" marL="342900">
              <a:buAutoNum type="arabicPeriod"/>
            </a:pPr>
            <a:r>
              <a:rPr/>
              <a:t>Process the XML data into Python Dictionary and use</a:t>
            </a:r>
          </a:p>
          <a:p>
            <a:pPr lvl="1" indent="0">
              <a:buNone/>
            </a:pPr>
            <a:r>
              <a:rPr>
                <a:latin typeface="Courier"/>
              </a:rPr>
              <a:t>interface </a:t>
            </a:r>
            <a:r>
              <a:rPr>
                <a:solidFill>
                  <a:srgbClr val="666666"/>
                </a:solidFill>
                <a:latin typeface="Courier"/>
              </a:rPr>
              <a:t>=</a:t>
            </a:r>
            <a:r>
              <a:rPr>
                <a:latin typeface="Courier"/>
              </a:rPr>
              <a:t> xmltodict.parse(r.xml)</a:t>
            </a:r>
          </a:p>
          <a:p>
            <a:pPr lvl="0" indent="-342900" marL="342900">
              <a:buAutoNum type="arabicPeriod"/>
            </a:pPr>
            <a:r>
              <a:rPr/>
              <a:t>Pretty Print the full Python (Ordered) Dictionary.</a:t>
            </a:r>
          </a:p>
          <a:p>
            <a:pPr lvl="1" indent="0">
              <a:buNone/>
            </a:pPr>
            <a:r>
              <a:rPr>
                <a:latin typeface="Courier"/>
              </a:rPr>
              <a:t>from pprint import pprint</a:t>
            </a:r>
            <a:br/>
            <a:r>
              <a:rPr>
                <a:latin typeface="Courier"/>
              </a:rPr>
              <a:t>pprint(interface)</a:t>
            </a:r>
          </a:p>
          <a:p>
            <a:pPr lvl="0" indent="-342900" marL="342900">
              <a:buAutoNum type="arabicPeriod"/>
            </a:pPr>
            <a:r>
              <a:rPr/>
              <a:t>If RPC returned data, print out the interesting pieces.</a:t>
            </a:r>
          </a:p>
          <a:p>
            <a:pPr lvl="1" indent="0">
              <a:buNone/>
            </a:pPr>
            <a:r>
              <a:rPr b="1">
                <a:solidFill>
                  <a:srgbClr val="007020"/>
                </a:solidFill>
                <a:latin typeface="Courier"/>
              </a:rPr>
              <a:t>if</a:t>
            </a:r>
            <a:r>
              <a:rPr>
                <a:latin typeface="Courier"/>
              </a:rPr>
              <a:t> </a:t>
            </a:r>
            <a:r>
              <a:rPr b="1">
                <a:solidFill>
                  <a:srgbClr val="007020"/>
                </a:solidFill>
                <a:latin typeface="Courier"/>
              </a:rPr>
              <a:t>not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 </a:t>
            </a:r>
            <a:r>
              <a:rPr b="1">
                <a:solidFill>
                  <a:srgbClr val="007020"/>
                </a:solidFill>
                <a:latin typeface="Courier"/>
              </a:rPr>
              <a:t>is</a:t>
            </a:r>
            <a:r>
              <a:rPr>
                <a:latin typeface="Courier"/>
              </a:rPr>
              <a:t> </a:t>
            </a:r>
            <a:r>
              <a:rPr>
                <a:solidFill>
                  <a:srgbClr val="19177C"/>
                </a:solidFill>
                <a:latin typeface="Courier"/>
              </a:rPr>
              <a:t>None</a:t>
            </a:r>
            <a:r>
              <a:rPr>
                <a:latin typeface="Courier"/>
              </a:rPr>
              <a:t>:</a:t>
            </a:r>
            <a:br/>
            <a:r>
              <a:rPr>
                <a:latin typeface="Courier"/>
              </a:rPr>
              <a:t>    </a:t>
            </a:r>
            <a:r>
              <a:rPr i="1">
                <a:solidFill>
                  <a:srgbClr val="60A0B0"/>
                </a:solidFill>
                <a:latin typeface="Courier"/>
              </a:rPr>
              <a:t># Create Python variable for interface details</a:t>
            </a:r>
            <a:br/>
            <a:r>
              <a:rPr>
                <a:latin typeface="Courier"/>
              </a:rPr>
              <a:t>    interface </a:t>
            </a:r>
            <a:r>
              <a:rPr>
                <a:solidFill>
                  <a:srgbClr val="666666"/>
                </a:solidFill>
                <a:latin typeface="Courier"/>
              </a:rPr>
              <a: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a:t>
            </a:r>
            <a:r>
              <a:rPr>
                <a:solidFill>
                  <a:srgbClr val="4070A0"/>
                </a:solidFill>
                <a:latin typeface="Courier"/>
              </a:rPr>
              <a:t>"interfaces"</a:t>
            </a:r>
            <a:r>
              <a:rPr>
                <a:latin typeface="Courier"/>
              </a:rPr>
              <a:t>][</a:t>
            </a:r>
            <a:r>
              <a:rPr>
                <a:solidFill>
                  <a:srgbClr val="4070A0"/>
                </a:solidFill>
                <a:latin typeface="Courier"/>
              </a:rPr>
              <a:t>"interface"</a:t>
            </a:r>
            <a:r>
              <a:rPr>
                <a:latin typeface="Courier"/>
              </a:rPr>
              <a:t>]</a:t>
            </a:r>
            <a:br/>
            <a:br/>
            <a:r>
              <a:rPr>
                <a:latin typeface="Courier"/>
              </a:rPr>
              <a:t>    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interface[</a:t>
            </a:r>
            <a:r>
              <a:rPr>
                <a:solidFill>
                  <a:srgbClr val="4070A0"/>
                </a:solidFill>
                <a:latin typeface="Courier"/>
              </a:rPr>
              <a:t>"name"</a:t>
            </a:r>
            <a:r>
              <a:rPr>
                <a:latin typeface="Courier"/>
              </a:rPr>
              <a:t>][</a:t>
            </a:r>
            <a:r>
              <a:rPr>
                <a:solidFill>
                  <a:srgbClr val="4070A0"/>
                </a:solidFill>
                <a:latin typeface="Courier"/>
              </a:rPr>
              <a:t>"#text"</a:t>
            </a:r>
            <a:r>
              <a:rPr>
                <a:latin typeface="Courier"/>
              </a:rPr>
              <a:t>],</a:t>
            </a:r>
            <a:br/>
            <a:r>
              <a:rPr>
                <a:latin typeface="Courier"/>
              </a:rPr>
              <a:t>            ip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"ip"</a:t>
            </a:r>
            <a:r>
              <a:rPr>
                <a:latin typeface="Courier"/>
              </a:rPr>
              <a:t>],</a:t>
            </a:r>
            <a:br/>
            <a:r>
              <a:rPr>
                <a:latin typeface="Courier"/>
              </a:rPr>
              <a:t>            mask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"netmask"</a:t>
            </a:r>
            <a:r>
              <a:rPr>
                <a:latin typeface="Courier"/>
              </a:rPr>
              <a:t>],</a:t>
            </a:r>
            <a:br/>
            <a:r>
              <a:rPr>
                <a:latin typeface="Courier"/>
              </a:rPr>
              <a:t>            )</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"No interface {} found"</a:t>
            </a:r>
            <a:r>
              <a:rPr>
                <a:latin typeface="Courier"/>
              </a:rPr>
              <a:t>.format(</a:t>
            </a:r>
            <a:r>
              <a:rPr>
                <a:solidFill>
                  <a:srgbClr val="4070A0"/>
                </a:solidFill>
                <a:latin typeface="Courier"/>
              </a:rPr>
              <a:t>"GigabitEthernet2"</a:t>
            </a:r>
            <a:r>
              <a:rPr>
                <a:latin typeface="Courier"/>
              </a:rPr>
              <a:t>))</a:t>
            </a:r>
          </a:p>
          <a:p>
            <a:pPr lvl="0" indent="0" marL="0">
              <a:spcBef>
                <a:spcPts val="3000"/>
              </a:spcBef>
              <a:buNone/>
            </a:pPr>
            <a:r>
              <a:rPr b="1"/>
              <a:t>Modify Network Configuration Details with NETCONF with </a:t>
            </a:r>
            <a:r>
              <a:rPr b="1">
                <a:latin typeface="Courier"/>
              </a:rPr>
              <a:t>netconf_example2.py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NETCONF  template for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&lt;description&gt;{description}&lt;/description&gt;</a:t>
            </a:r>
            <a:br/>
            <a:r>
              <a:rPr>
                <a:solidFill>
                  <a:srgbClr val="4070A0"/>
                </a:solidFill>
                <a:latin typeface="Courier"/>
              </a:rPr>
              <a:t>        &lt;type xmlns:ianaift="urn:ietf:params:xml:ns:yang:iana-if-type"&gt;</a:t>
            </a:r>
            <a:br/>
            <a:r>
              <a:rPr>
                <a:solidFill>
                  <a:srgbClr val="4070A0"/>
                </a:solidFill>
                <a:latin typeface="Courier"/>
              </a:rPr>
              <a:t>          ianaift:softwareLoopback</a:t>
            </a:r>
            <a:br/>
            <a:r>
              <a:rPr>
                <a:solidFill>
                  <a:srgbClr val="4070A0"/>
                </a:solidFill>
                <a:latin typeface="Courier"/>
              </a:rPr>
              <a:t>        &lt;/type&gt;</a:t>
            </a:r>
            <a:br/>
            <a:r>
              <a:rPr>
                <a:solidFill>
                  <a:srgbClr val="4070A0"/>
                </a:solidFill>
                <a:latin typeface="Courier"/>
              </a:rPr>
              <a:t>        &lt;enabled&gt;true&lt;/enabled&gt;</a:t>
            </a:r>
            <a:br/>
            <a:r>
              <a:rPr>
                <a:solidFill>
                  <a:srgbClr val="4070A0"/>
                </a:solidFill>
                <a:latin typeface="Courier"/>
              </a:rPr>
              <a:t>        &lt;ipv4 xmlns="urn:ietf:params:xml:ns:yang:ietf-ip"&gt;</a:t>
            </a:r>
            <a:br/>
            <a:r>
              <a:rPr>
                <a:solidFill>
                  <a:srgbClr val="4070A0"/>
                </a:solidFill>
                <a:latin typeface="Courier"/>
              </a:rPr>
              <a:t>          &lt;address&gt;</a:t>
            </a:r>
            <a:br/>
            <a:r>
              <a:rPr>
                <a:solidFill>
                  <a:srgbClr val="4070A0"/>
                </a:solidFill>
                <a:latin typeface="Courier"/>
              </a:rPr>
              <a:t>            &lt;ip&gt;{ip}&lt;/ip&gt;</a:t>
            </a:r>
            <a:br/>
            <a:r>
              <a:rPr>
                <a:solidFill>
                  <a:srgbClr val="4070A0"/>
                </a:solidFill>
                <a:latin typeface="Courier"/>
              </a:rPr>
              <a:t>            &lt;netmask&gt;{netmask}&lt;/netmask&gt;</a:t>
            </a:r>
            <a:br/>
            <a:r>
              <a:rPr>
                <a:solidFill>
                  <a:srgbClr val="4070A0"/>
                </a:solidFill>
                <a:latin typeface="Courier"/>
              </a:rPr>
              <a:t>          &lt;/address&gt;</a:t>
            </a:r>
            <a:br/>
            <a:r>
              <a:rPr>
                <a:solidFill>
                  <a:srgbClr val="4070A0"/>
                </a:solidFill>
                <a:latin typeface="Courier"/>
              </a:rPr>
              <a:t>        &lt;/ipv4&gt;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p>
          <a:p>
            <a:pPr lvl="0" indent="-342900" marL="342900">
              <a:buAutoNum type="arabicPeriod"/>
            </a:pPr>
            <a:r>
              <a:rPr/>
              <a:t>Send  operation</a:t>
            </a:r>
          </a:p>
          <a:p>
            <a:pPr lvl="1" indent="0">
              <a:buNone/>
            </a:pP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Delete Network Configuration Details with NETCONF with </a:t>
            </a:r>
            <a:r>
              <a:rPr b="1">
                <a:latin typeface="Courier"/>
              </a:rPr>
              <a:t>netconf_example3.py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new config template to delete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 operation="delete"&gt;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 and execute  to delete the interface</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b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1" indent="0">
              <a:buNone/>
            </a:pPr>
            <a:r>
              <a:rPr>
                <a:latin typeface="Courier"/>
              </a:rPr>
              <a:t>m.close_session()</a:t>
            </a:r>
            <a:br/>
            <a:r>
              <a:rPr>
                <a:latin typeface="Courier"/>
              </a:rPr>
              <a:t>m.connected</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device_apis/cli</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1"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1"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1"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1" indent="0">
              <a:buNone/>
            </a:pPr>
            <a:r>
              <a:rPr>
                <a:latin typeface="Courier"/>
              </a:rPr>
              <a:t>print(command)</a:t>
            </a:r>
          </a:p>
          <a:p>
            <a:pPr lvl="0" indent="-342900" marL="342900">
              <a:buAutoNum type="arabicPeriod"/>
            </a:pPr>
            <a:r>
              <a:rPr/>
              <a:t>Send command to device</a:t>
            </a:r>
          </a:p>
          <a:p>
            <a:pPr lvl="1"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1" indent="0">
              <a:buNone/>
            </a:pPr>
            <a:r>
              <a:rPr>
                <a:latin typeface="Courier"/>
              </a:rPr>
              <a:t>print(interface)</a:t>
            </a:r>
          </a:p>
          <a:p>
            <a:pPr lvl="0" indent="-342900" marL="342900">
              <a:buAutoNum type="arabicPeriod"/>
            </a:pPr>
            <a:r>
              <a:rPr/>
              <a:t>Create regular expression searches to parse the output for desired interface details</a:t>
            </a:r>
          </a:p>
          <a:p>
            <a:pPr lvl="1"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1"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1"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name,</a:t>
            </a:r>
            <a:br/>
            <a:r>
              <a:rPr>
                <a:latin typeface="Courier"/>
              </a:rPr>
              <a:t>        ip </a:t>
            </a:r>
            <a:r>
              <a:rPr>
                <a:solidFill>
                  <a:srgbClr val="666666"/>
                </a:solidFill>
                <a:latin typeface="Courier"/>
              </a:rPr>
              <a:t>=</a:t>
            </a:r>
            <a:r>
              <a:rPr>
                <a:latin typeface="Courier"/>
              </a:rPr>
              <a:t> ip,</a:t>
            </a:r>
            <a:br/>
            <a:r>
              <a:rPr>
                <a:latin typeface="Courier"/>
              </a:rPr>
              <a:t>        mask </a:t>
            </a:r>
            <a:r>
              <a:rPr>
                <a:solidFill>
                  <a:srgbClr val="666666"/>
                </a:solidFill>
                <a:latin typeface="Courier"/>
              </a:rPr>
              <a:t>=</a:t>
            </a:r>
            <a:r>
              <a:rPr>
                <a:latin typeface="Courier"/>
              </a:rPr>
              <a:t> netmask,</a:t>
            </a:r>
            <a:br/>
            <a:r>
              <a:rPr>
                <a:latin typeface="Courier"/>
              </a:rPr>
              <a:t>        )</a:t>
            </a:r>
            <a:br/>
            <a:r>
              <a:rPr>
                <a:latin typeface="Courier"/>
              </a:rPr>
              <a:t>    )</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29"/>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r </a:t>
            </a:r>
            <a:r>
              <a:rPr>
                <a:solidFill>
                  <a:srgbClr val="666666"/>
                </a:solidFill>
                <a:latin typeface="Courier"/>
              </a:rPr>
              <a:t>=</a:t>
            </a:r>
            <a:r>
              <a:rPr>
                <a:latin typeface="Courier"/>
              </a:rPr>
              <a:t> requests.get(url,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404</a:t>
            </a:r>
            <a:r>
              <a:rPr/>
              <a:t>)</a:t>
            </a:r>
          </a:p>
          <a:p>
            <a:pPr lvl="1" indent="0">
              <a:buNone/>
            </a:pPr>
            <a:r>
              <a:rPr>
                <a:latin typeface="Courier"/>
              </a:rPr>
              <a:t>print(r.status_code)</a:t>
            </a:r>
          </a:p>
          <a:p>
            <a:pPr lvl="0" indent="0" marL="0">
              <a:spcBef>
                <a:spcPts val="3000"/>
              </a:spcBef>
              <a:buNone/>
            </a:pPr>
            <a:r>
              <a:rPr b="1"/>
              <a:t>NETCONF with ncclient</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device_apis/netconf</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NETCONF with </a:t>
            </a:r>
            <a:r>
              <a:rPr b="1">
                <a:latin typeface="Courier"/>
              </a:rPr>
              <a:t>netconf_example1.py</a:t>
            </a:r>
          </a:p>
          <a:p>
            <a:pPr lvl="0" indent="-342900" marL="342900">
              <a:buAutoNum type="arabicPeriod"/>
            </a:pPr>
            <a:r>
              <a:rPr/>
              <a:t>Import libraries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Create filter template for an interface</a:t>
            </a:r>
          </a:p>
          <a:p>
            <a:pPr lvl="1" indent="0">
              <a:buNone/>
            </a:pP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p>
          <a:p>
            <a:pPr lvl="0" indent="-342900" marL="342900">
              <a:buAutoNum type="arabicPeriod"/>
            </a:pPr>
            <a:r>
              <a:rPr/>
              <a:t>Open NETCONF connection to device</a:t>
            </a:r>
          </a:p>
          <a:p>
            <a:pPr lvl="1"/>
            <a:r>
              <a:rPr i="1"/>
              <a:t>Note: Normally you’d use a </a:t>
            </a:r>
            <a:r>
              <a:rPr i="1">
                <a:latin typeface="Courier"/>
              </a:rPr>
              <a:t>with</a:t>
            </a:r>
            <a:r>
              <a:rPr i="1"/>
              <a:t>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 (expected output </a:t>
            </a:r>
            <a:r>
              <a:rPr>
                <a:latin typeface="Courier"/>
              </a:rPr>
              <a:t>true</a:t>
            </a:r>
            <a:r>
              <a:rPr/>
              <a:t>)</a:t>
            </a:r>
          </a:p>
          <a:p>
            <a:pPr lvl="1" indent="0">
              <a:buNone/>
            </a:pPr>
            <a:r>
              <a:rPr>
                <a:latin typeface="Courier"/>
              </a:rPr>
              <a:t>m.connected</a:t>
            </a:r>
          </a:p>
          <a:p>
            <a:pPr lvl="0" indent="-342900" marL="342900">
              <a:buAutoNum type="arabicPeriod"/>
            </a:pPr>
            <a:r>
              <a:rPr/>
              <a:t>Create desired NETCONF filter for a particular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"GigabitEthernet2"</a:t>
            </a:r>
            <a:r>
              <a:rPr>
                <a:latin typeface="Courier"/>
              </a:rPr>
              <a:t>)</a:t>
            </a:r>
          </a:p>
          <a:p>
            <a:pPr lvl="0" indent="-342900" marL="342900">
              <a:buAutoNum type="arabicPeriod"/>
            </a:pPr>
            <a:r>
              <a:rPr/>
              <a:t>Execute a NETCONF  using the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342900" marL="342900">
              <a:buAutoNum type="arabicPeriod"/>
            </a:pPr>
            <a:r>
              <a:rPr/>
              <a:t>Process the XML data into Python Dictionary and use</a:t>
            </a:r>
          </a:p>
          <a:p>
            <a:pPr lvl="1" indent="0">
              <a:buNone/>
            </a:pPr>
            <a:r>
              <a:rPr>
                <a:latin typeface="Courier"/>
              </a:rPr>
              <a:t>interface </a:t>
            </a:r>
            <a:r>
              <a:rPr>
                <a:solidFill>
                  <a:srgbClr val="666666"/>
                </a:solidFill>
                <a:latin typeface="Courier"/>
              </a:rPr>
              <a:t>=</a:t>
            </a:r>
            <a:r>
              <a:rPr>
                <a:latin typeface="Courier"/>
              </a:rPr>
              <a:t> xmltodict.parse(r.xml)</a:t>
            </a:r>
          </a:p>
          <a:p>
            <a:pPr lvl="0" indent="-342900" marL="342900">
              <a:buAutoNum type="arabicPeriod"/>
            </a:pPr>
            <a:r>
              <a:rPr/>
              <a:t>Pretty Print the full Python (Ordered) Dictionary.</a:t>
            </a:r>
          </a:p>
          <a:p>
            <a:pPr lvl="1" indent="0">
              <a:buNone/>
            </a:pPr>
            <a:r>
              <a:rPr>
                <a:latin typeface="Courier"/>
              </a:rPr>
              <a:t>from pprint import pprint</a:t>
            </a:r>
            <a:br/>
            <a:r>
              <a:rPr>
                <a:latin typeface="Courier"/>
              </a:rPr>
              <a:t>pprint(interface)</a:t>
            </a:r>
          </a:p>
          <a:p>
            <a:pPr lvl="0" indent="-342900" marL="342900">
              <a:buAutoNum type="arabicPeriod"/>
            </a:pPr>
            <a:r>
              <a:rPr/>
              <a:t>If RPC returned data, print out the interesting pieces.</a:t>
            </a:r>
          </a:p>
          <a:p>
            <a:pPr lvl="1" indent="0">
              <a:buNone/>
            </a:pPr>
            <a:r>
              <a:rPr b="1">
                <a:solidFill>
                  <a:srgbClr val="007020"/>
                </a:solidFill>
                <a:latin typeface="Courier"/>
              </a:rPr>
              <a:t>if</a:t>
            </a:r>
            <a:r>
              <a:rPr>
                <a:latin typeface="Courier"/>
              </a:rPr>
              <a:t> </a:t>
            </a:r>
            <a:r>
              <a:rPr b="1">
                <a:solidFill>
                  <a:srgbClr val="007020"/>
                </a:solidFill>
                <a:latin typeface="Courier"/>
              </a:rPr>
              <a:t>not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 </a:t>
            </a:r>
            <a:r>
              <a:rPr b="1">
                <a:solidFill>
                  <a:srgbClr val="007020"/>
                </a:solidFill>
                <a:latin typeface="Courier"/>
              </a:rPr>
              <a:t>is</a:t>
            </a:r>
            <a:r>
              <a:rPr>
                <a:latin typeface="Courier"/>
              </a:rPr>
              <a:t> </a:t>
            </a:r>
            <a:r>
              <a:rPr>
                <a:solidFill>
                  <a:srgbClr val="19177C"/>
                </a:solidFill>
                <a:latin typeface="Courier"/>
              </a:rPr>
              <a:t>None</a:t>
            </a:r>
            <a:r>
              <a:rPr>
                <a:latin typeface="Courier"/>
              </a:rPr>
              <a:t>:</a:t>
            </a:r>
            <a:br/>
            <a:r>
              <a:rPr>
                <a:latin typeface="Courier"/>
              </a:rPr>
              <a:t>    </a:t>
            </a:r>
            <a:r>
              <a:rPr i="1">
                <a:solidFill>
                  <a:srgbClr val="60A0B0"/>
                </a:solidFill>
                <a:latin typeface="Courier"/>
              </a:rPr>
              <a:t># Create Python variable for interface details</a:t>
            </a:r>
            <a:br/>
            <a:r>
              <a:rPr>
                <a:latin typeface="Courier"/>
              </a:rPr>
              <a:t>    interface </a:t>
            </a:r>
            <a:r>
              <a:rPr>
                <a:solidFill>
                  <a:srgbClr val="666666"/>
                </a:solidFill>
                <a:latin typeface="Courier"/>
              </a:rPr>
              <a: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a:t>
            </a:r>
            <a:r>
              <a:rPr>
                <a:solidFill>
                  <a:srgbClr val="4070A0"/>
                </a:solidFill>
                <a:latin typeface="Courier"/>
              </a:rPr>
              <a:t>"interfaces"</a:t>
            </a:r>
            <a:r>
              <a:rPr>
                <a:latin typeface="Courier"/>
              </a:rPr>
              <a:t>][</a:t>
            </a:r>
            <a:r>
              <a:rPr>
                <a:solidFill>
                  <a:srgbClr val="4070A0"/>
                </a:solidFill>
                <a:latin typeface="Courier"/>
              </a:rPr>
              <a:t>"interface"</a:t>
            </a:r>
            <a:r>
              <a:rPr>
                <a:latin typeface="Courier"/>
              </a:rPr>
              <a:t>]</a:t>
            </a:r>
            <a:br/>
            <a:br/>
            <a:r>
              <a:rPr>
                <a:latin typeface="Courier"/>
              </a:rPr>
              <a:t>    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interface[</a:t>
            </a:r>
            <a:r>
              <a:rPr>
                <a:solidFill>
                  <a:srgbClr val="4070A0"/>
                </a:solidFill>
                <a:latin typeface="Courier"/>
              </a:rPr>
              <a:t>"name"</a:t>
            </a:r>
            <a:r>
              <a:rPr>
                <a:latin typeface="Courier"/>
              </a:rPr>
              <a:t>][</a:t>
            </a:r>
            <a:r>
              <a:rPr>
                <a:solidFill>
                  <a:srgbClr val="4070A0"/>
                </a:solidFill>
                <a:latin typeface="Courier"/>
              </a:rPr>
              <a:t>"#text"</a:t>
            </a:r>
            <a:r>
              <a:rPr>
                <a:latin typeface="Courier"/>
              </a:rPr>
              <a:t>],</a:t>
            </a:r>
            <a:br/>
            <a:r>
              <a:rPr>
                <a:latin typeface="Courier"/>
              </a:rPr>
              <a:t>            ip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"ip"</a:t>
            </a:r>
            <a:r>
              <a:rPr>
                <a:latin typeface="Courier"/>
              </a:rPr>
              <a:t>],</a:t>
            </a:r>
            <a:br/>
            <a:r>
              <a:rPr>
                <a:latin typeface="Courier"/>
              </a:rPr>
              <a:t>            mask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"netmask"</a:t>
            </a:r>
            <a:r>
              <a:rPr>
                <a:latin typeface="Courier"/>
              </a:rPr>
              <a:t>],</a:t>
            </a:r>
            <a:br/>
            <a:r>
              <a:rPr>
                <a:latin typeface="Courier"/>
              </a:rPr>
              <a:t>            )</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"No interface {} found"</a:t>
            </a:r>
            <a:r>
              <a:rPr>
                <a:latin typeface="Courier"/>
              </a:rPr>
              <a:t>.format(</a:t>
            </a:r>
            <a:r>
              <a:rPr>
                <a:solidFill>
                  <a:srgbClr val="4070A0"/>
                </a:solidFill>
                <a:latin typeface="Courier"/>
              </a:rPr>
              <a:t>"GigabitEthernet2"</a:t>
            </a:r>
            <a:r>
              <a:rPr>
                <a:latin typeface="Courier"/>
              </a:rPr>
              <a:t>))</a:t>
            </a:r>
          </a:p>
          <a:p>
            <a:pPr lvl="0" indent="0" marL="0">
              <a:spcBef>
                <a:spcPts val="3000"/>
              </a:spcBef>
              <a:buNone/>
            </a:pPr>
            <a:r>
              <a:rPr b="1"/>
              <a:t>Modify Network Configuration Details with NETCONF with </a:t>
            </a:r>
            <a:r>
              <a:rPr b="1">
                <a:latin typeface="Courier"/>
              </a:rPr>
              <a:t>netconf_example2.py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NETCONF  template for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&lt;description&gt;{description}&lt;/description&gt;</a:t>
            </a:r>
            <a:br/>
            <a:r>
              <a:rPr>
                <a:solidFill>
                  <a:srgbClr val="4070A0"/>
                </a:solidFill>
                <a:latin typeface="Courier"/>
              </a:rPr>
              <a:t>        &lt;type xmlns:ianaift="urn:ietf:params:xml:ns:yang:iana-if-type"&gt;</a:t>
            </a:r>
            <a:br/>
            <a:r>
              <a:rPr>
                <a:solidFill>
                  <a:srgbClr val="4070A0"/>
                </a:solidFill>
                <a:latin typeface="Courier"/>
              </a:rPr>
              <a:t>          ianaift:softwareLoopback</a:t>
            </a:r>
            <a:br/>
            <a:r>
              <a:rPr>
                <a:solidFill>
                  <a:srgbClr val="4070A0"/>
                </a:solidFill>
                <a:latin typeface="Courier"/>
              </a:rPr>
              <a:t>        &lt;/type&gt;</a:t>
            </a:r>
            <a:br/>
            <a:r>
              <a:rPr>
                <a:solidFill>
                  <a:srgbClr val="4070A0"/>
                </a:solidFill>
                <a:latin typeface="Courier"/>
              </a:rPr>
              <a:t>        &lt;enabled&gt;true&lt;/enabled&gt;</a:t>
            </a:r>
            <a:br/>
            <a:r>
              <a:rPr>
                <a:solidFill>
                  <a:srgbClr val="4070A0"/>
                </a:solidFill>
                <a:latin typeface="Courier"/>
              </a:rPr>
              <a:t>        &lt;ipv4 xmlns="urn:ietf:params:xml:ns:yang:ietf-ip"&gt;</a:t>
            </a:r>
            <a:br/>
            <a:r>
              <a:rPr>
                <a:solidFill>
                  <a:srgbClr val="4070A0"/>
                </a:solidFill>
                <a:latin typeface="Courier"/>
              </a:rPr>
              <a:t>          &lt;address&gt;</a:t>
            </a:r>
            <a:br/>
            <a:r>
              <a:rPr>
                <a:solidFill>
                  <a:srgbClr val="4070A0"/>
                </a:solidFill>
                <a:latin typeface="Courier"/>
              </a:rPr>
              <a:t>            &lt;ip&gt;{ip}&lt;/ip&gt;</a:t>
            </a:r>
            <a:br/>
            <a:r>
              <a:rPr>
                <a:solidFill>
                  <a:srgbClr val="4070A0"/>
                </a:solidFill>
                <a:latin typeface="Courier"/>
              </a:rPr>
              <a:t>            &lt;netmask&gt;{netmask}&lt;/netmask&gt;</a:t>
            </a:r>
            <a:br/>
            <a:r>
              <a:rPr>
                <a:solidFill>
                  <a:srgbClr val="4070A0"/>
                </a:solidFill>
                <a:latin typeface="Courier"/>
              </a:rPr>
              <a:t>          &lt;/address&gt;</a:t>
            </a:r>
            <a:br/>
            <a:r>
              <a:rPr>
                <a:solidFill>
                  <a:srgbClr val="4070A0"/>
                </a:solidFill>
                <a:latin typeface="Courier"/>
              </a:rPr>
              <a:t>        &lt;/ipv4&gt;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p>
          <a:p>
            <a:pPr lvl="0" indent="-342900" marL="342900">
              <a:buAutoNum type="arabicPeriod"/>
            </a:pPr>
            <a:r>
              <a:rPr/>
              <a:t>Send  operation</a:t>
            </a:r>
          </a:p>
          <a:p>
            <a:pPr lvl="1" indent="0">
              <a:buNone/>
            </a:pP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Delete Network Configuration Details with NETCONF with </a:t>
            </a:r>
            <a:r>
              <a:rPr b="1">
                <a:latin typeface="Courier"/>
              </a:rPr>
              <a:t>netconf_example3.py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new config template to delete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 operation="delete"&gt;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 and execute  to delete the interface</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b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1" indent="0">
              <a:buNone/>
            </a:pPr>
            <a:r>
              <a:rPr>
                <a:latin typeface="Courier"/>
              </a:rPr>
              <a:t>m.close_session()</a:t>
            </a:r>
            <a:br/>
            <a:r>
              <a:rPr>
                <a:latin typeface="Courier"/>
              </a:rPr>
              <a:t>m.connected</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device_apis/cli</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1"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1"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1"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1" indent="0">
              <a:buNone/>
            </a:pPr>
            <a:r>
              <a:rPr>
                <a:latin typeface="Courier"/>
              </a:rPr>
              <a:t>print(command)</a:t>
            </a:r>
          </a:p>
          <a:p>
            <a:pPr lvl="0" indent="-342900" marL="342900">
              <a:buAutoNum type="arabicPeriod"/>
            </a:pPr>
            <a:r>
              <a:rPr/>
              <a:t>Send command to device</a:t>
            </a:r>
          </a:p>
          <a:p>
            <a:pPr lvl="1"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1" indent="0">
              <a:buNone/>
            </a:pPr>
            <a:r>
              <a:rPr>
                <a:latin typeface="Courier"/>
              </a:rPr>
              <a:t>print(interface)</a:t>
            </a:r>
          </a:p>
          <a:p>
            <a:pPr lvl="0" indent="-342900" marL="342900">
              <a:buAutoNum type="arabicPeriod"/>
            </a:pPr>
            <a:r>
              <a:rPr/>
              <a:t>Create regular expression searches to parse the output for desired interface details</a:t>
            </a:r>
          </a:p>
          <a:p>
            <a:pPr lvl="1"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1"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1"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name,</a:t>
            </a:r>
            <a:br/>
            <a:r>
              <a:rPr>
                <a:latin typeface="Courier"/>
              </a:rPr>
              <a:t>        ip </a:t>
            </a:r>
            <a:r>
              <a:rPr>
                <a:solidFill>
                  <a:srgbClr val="666666"/>
                </a:solidFill>
                <a:latin typeface="Courier"/>
              </a:rPr>
              <a:t>=</a:t>
            </a:r>
            <a:r>
              <a:rPr>
                <a:latin typeface="Courier"/>
              </a:rPr>
              <a:t> ip,</a:t>
            </a:r>
            <a:br/>
            <a:r>
              <a:rPr>
                <a:latin typeface="Courier"/>
              </a:rPr>
              <a:t>        mask </a:t>
            </a:r>
            <a:r>
              <a:rPr>
                <a:solidFill>
                  <a:srgbClr val="666666"/>
                </a:solidFill>
                <a:latin typeface="Courier"/>
              </a:rPr>
              <a:t>=</a:t>
            </a:r>
            <a:r>
              <a:rPr>
                <a:latin typeface="Courier"/>
              </a:rPr>
              <a:t> netmask,</a:t>
            </a:r>
            <a:br/>
            <a:r>
              <a:rPr>
                <a:latin typeface="Courier"/>
              </a:rPr>
              <a:t>        )</a:t>
            </a:r>
            <a:br/>
            <a:r>
              <a:rPr>
                <a:latin typeface="Courier"/>
              </a:rPr>
              <a:t>    )</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30"/>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Query for details on the new interface (no output expected, as you just deleted it)</a:t>
            </a:r>
          </a:p>
          <a:p>
            <a:pPr lvl="1" indent="0">
              <a:buNone/>
            </a:pPr>
            <a:r>
              <a:rPr>
                <a:latin typeface="Courier"/>
              </a:rPr>
              <a:t>r </a:t>
            </a:r>
            <a:r>
              <a:rPr>
                <a:solidFill>
                  <a:srgbClr val="666666"/>
                </a:solidFill>
                <a:latin typeface="Courier"/>
              </a:rPr>
              <a:t>=</a:t>
            </a:r>
            <a:r>
              <a:rPr>
                <a:latin typeface="Courier"/>
              </a:rPr>
              <a:t> requests.get(url,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404</a:t>
            </a:r>
            <a:r>
              <a:rPr/>
              <a:t>)</a:t>
            </a:r>
          </a:p>
          <a:p>
            <a:pPr lvl="1" indent="0">
              <a:buNone/>
            </a:pPr>
            <a:r>
              <a:rPr>
                <a:latin typeface="Courier"/>
              </a:rPr>
              <a:t>print(r.status_code)</a:t>
            </a:r>
          </a:p>
          <a:p>
            <a:pPr lvl="0" indent="0" marL="0">
              <a:spcBef>
                <a:spcPts val="3000"/>
              </a:spcBef>
              <a:buNone/>
            </a:pPr>
            <a:r>
              <a:rPr b="1"/>
              <a:t>NETCONF with ncclient</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device_apis/netconf</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NETCONF with </a:t>
            </a:r>
            <a:r>
              <a:rPr b="1">
                <a:latin typeface="Courier"/>
              </a:rPr>
              <a:t>netconf_example1.py</a:t>
            </a:r>
          </a:p>
          <a:p>
            <a:pPr lvl="0" indent="-342900" marL="342900">
              <a:buAutoNum type="arabicPeriod"/>
            </a:pPr>
            <a:r>
              <a:rPr/>
              <a:t>Import libraries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Create filter template for an interface</a:t>
            </a:r>
          </a:p>
          <a:p>
            <a:pPr lvl="1" indent="0">
              <a:buNone/>
            </a:pP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p>
          <a:p>
            <a:pPr lvl="0" indent="-342900" marL="342900">
              <a:buAutoNum type="arabicPeriod"/>
            </a:pPr>
            <a:r>
              <a:rPr/>
              <a:t>Open NETCONF connection to device</a:t>
            </a:r>
          </a:p>
          <a:p>
            <a:pPr lvl="1"/>
            <a:r>
              <a:rPr i="1"/>
              <a:t>Note: Normally you’d use a </a:t>
            </a:r>
            <a:r>
              <a:rPr i="1">
                <a:latin typeface="Courier"/>
              </a:rPr>
              <a:t>with</a:t>
            </a:r>
            <a:r>
              <a:rPr i="1"/>
              <a:t>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 (expected output </a:t>
            </a:r>
            <a:r>
              <a:rPr>
                <a:latin typeface="Courier"/>
              </a:rPr>
              <a:t>true</a:t>
            </a:r>
            <a:r>
              <a:rPr/>
              <a:t>)</a:t>
            </a:r>
          </a:p>
          <a:p>
            <a:pPr lvl="1" indent="0">
              <a:buNone/>
            </a:pPr>
            <a:r>
              <a:rPr>
                <a:latin typeface="Courier"/>
              </a:rPr>
              <a:t>m.connected</a:t>
            </a:r>
          </a:p>
          <a:p>
            <a:pPr lvl="0" indent="-342900" marL="342900">
              <a:buAutoNum type="arabicPeriod"/>
            </a:pPr>
            <a:r>
              <a:rPr/>
              <a:t>Create desired NETCONF filter for a particular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"GigabitEthernet2"</a:t>
            </a:r>
            <a:r>
              <a:rPr>
                <a:latin typeface="Courier"/>
              </a:rPr>
              <a:t>)</a:t>
            </a:r>
          </a:p>
          <a:p>
            <a:pPr lvl="0" indent="-342900" marL="342900">
              <a:buAutoNum type="arabicPeriod"/>
            </a:pPr>
            <a:r>
              <a:rPr/>
              <a:t>Execute a NETCONF  using the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342900" marL="342900">
              <a:buAutoNum type="arabicPeriod"/>
            </a:pPr>
            <a:r>
              <a:rPr/>
              <a:t>Process the XML data into Python Dictionary and use</a:t>
            </a:r>
          </a:p>
          <a:p>
            <a:pPr lvl="1" indent="0">
              <a:buNone/>
            </a:pPr>
            <a:r>
              <a:rPr>
                <a:latin typeface="Courier"/>
              </a:rPr>
              <a:t>interface </a:t>
            </a:r>
            <a:r>
              <a:rPr>
                <a:solidFill>
                  <a:srgbClr val="666666"/>
                </a:solidFill>
                <a:latin typeface="Courier"/>
              </a:rPr>
              <a:t>=</a:t>
            </a:r>
            <a:r>
              <a:rPr>
                <a:latin typeface="Courier"/>
              </a:rPr>
              <a:t> xmltodict.parse(r.xml)</a:t>
            </a:r>
          </a:p>
          <a:p>
            <a:pPr lvl="0" indent="-342900" marL="342900">
              <a:buAutoNum type="arabicPeriod"/>
            </a:pPr>
            <a:r>
              <a:rPr/>
              <a:t>Pretty Print the full Python (Ordered) Dictionary.</a:t>
            </a:r>
          </a:p>
          <a:p>
            <a:pPr lvl="1" indent="0">
              <a:buNone/>
            </a:pPr>
            <a:r>
              <a:rPr>
                <a:latin typeface="Courier"/>
              </a:rPr>
              <a:t>from pprint import pprint</a:t>
            </a:r>
            <a:br/>
            <a:r>
              <a:rPr>
                <a:latin typeface="Courier"/>
              </a:rPr>
              <a:t>pprint(interface)</a:t>
            </a:r>
          </a:p>
          <a:p>
            <a:pPr lvl="0" indent="-342900" marL="342900">
              <a:buAutoNum type="arabicPeriod"/>
            </a:pPr>
            <a:r>
              <a:rPr/>
              <a:t>If RPC returned data, print out the interesting pieces.</a:t>
            </a:r>
          </a:p>
          <a:p>
            <a:pPr lvl="1" indent="0">
              <a:buNone/>
            </a:pPr>
            <a:r>
              <a:rPr b="1">
                <a:solidFill>
                  <a:srgbClr val="007020"/>
                </a:solidFill>
                <a:latin typeface="Courier"/>
              </a:rPr>
              <a:t>if</a:t>
            </a:r>
            <a:r>
              <a:rPr>
                <a:latin typeface="Courier"/>
              </a:rPr>
              <a:t> </a:t>
            </a:r>
            <a:r>
              <a:rPr b="1">
                <a:solidFill>
                  <a:srgbClr val="007020"/>
                </a:solidFill>
                <a:latin typeface="Courier"/>
              </a:rPr>
              <a:t>not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 </a:t>
            </a:r>
            <a:r>
              <a:rPr b="1">
                <a:solidFill>
                  <a:srgbClr val="007020"/>
                </a:solidFill>
                <a:latin typeface="Courier"/>
              </a:rPr>
              <a:t>is</a:t>
            </a:r>
            <a:r>
              <a:rPr>
                <a:latin typeface="Courier"/>
              </a:rPr>
              <a:t> </a:t>
            </a:r>
            <a:r>
              <a:rPr>
                <a:solidFill>
                  <a:srgbClr val="19177C"/>
                </a:solidFill>
                <a:latin typeface="Courier"/>
              </a:rPr>
              <a:t>None</a:t>
            </a:r>
            <a:r>
              <a:rPr>
                <a:latin typeface="Courier"/>
              </a:rPr>
              <a:t>:</a:t>
            </a:r>
            <a:br/>
            <a:r>
              <a:rPr>
                <a:latin typeface="Courier"/>
              </a:rPr>
              <a:t>    </a:t>
            </a:r>
            <a:r>
              <a:rPr i="1">
                <a:solidFill>
                  <a:srgbClr val="60A0B0"/>
                </a:solidFill>
                <a:latin typeface="Courier"/>
              </a:rPr>
              <a:t># Create Python variable for interface details</a:t>
            </a:r>
            <a:br/>
            <a:r>
              <a:rPr>
                <a:latin typeface="Courier"/>
              </a:rPr>
              <a:t>    interface </a:t>
            </a:r>
            <a:r>
              <a:rPr>
                <a:solidFill>
                  <a:srgbClr val="666666"/>
                </a:solidFill>
                <a:latin typeface="Courier"/>
              </a:rPr>
              <a: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a:t>
            </a:r>
            <a:r>
              <a:rPr>
                <a:solidFill>
                  <a:srgbClr val="4070A0"/>
                </a:solidFill>
                <a:latin typeface="Courier"/>
              </a:rPr>
              <a:t>"interfaces"</a:t>
            </a:r>
            <a:r>
              <a:rPr>
                <a:latin typeface="Courier"/>
              </a:rPr>
              <a:t>][</a:t>
            </a:r>
            <a:r>
              <a:rPr>
                <a:solidFill>
                  <a:srgbClr val="4070A0"/>
                </a:solidFill>
                <a:latin typeface="Courier"/>
              </a:rPr>
              <a:t>"interface"</a:t>
            </a:r>
            <a:r>
              <a:rPr>
                <a:latin typeface="Courier"/>
              </a:rPr>
              <a:t>]</a:t>
            </a:r>
            <a:br/>
            <a:br/>
            <a:r>
              <a:rPr>
                <a:latin typeface="Courier"/>
              </a:rPr>
              <a:t>    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interface[</a:t>
            </a:r>
            <a:r>
              <a:rPr>
                <a:solidFill>
                  <a:srgbClr val="4070A0"/>
                </a:solidFill>
                <a:latin typeface="Courier"/>
              </a:rPr>
              <a:t>"name"</a:t>
            </a:r>
            <a:r>
              <a:rPr>
                <a:latin typeface="Courier"/>
              </a:rPr>
              <a:t>][</a:t>
            </a:r>
            <a:r>
              <a:rPr>
                <a:solidFill>
                  <a:srgbClr val="4070A0"/>
                </a:solidFill>
                <a:latin typeface="Courier"/>
              </a:rPr>
              <a:t>"#text"</a:t>
            </a:r>
            <a:r>
              <a:rPr>
                <a:latin typeface="Courier"/>
              </a:rPr>
              <a:t>],</a:t>
            </a:r>
            <a:br/>
            <a:r>
              <a:rPr>
                <a:latin typeface="Courier"/>
              </a:rPr>
              <a:t>            ip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"ip"</a:t>
            </a:r>
            <a:r>
              <a:rPr>
                <a:latin typeface="Courier"/>
              </a:rPr>
              <a:t>],</a:t>
            </a:r>
            <a:br/>
            <a:r>
              <a:rPr>
                <a:latin typeface="Courier"/>
              </a:rPr>
              <a:t>            mask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"netmask"</a:t>
            </a:r>
            <a:r>
              <a:rPr>
                <a:latin typeface="Courier"/>
              </a:rPr>
              <a:t>],</a:t>
            </a:r>
            <a:br/>
            <a:r>
              <a:rPr>
                <a:latin typeface="Courier"/>
              </a:rPr>
              <a:t>            )</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"No interface {} found"</a:t>
            </a:r>
            <a:r>
              <a:rPr>
                <a:latin typeface="Courier"/>
              </a:rPr>
              <a:t>.format(</a:t>
            </a:r>
            <a:r>
              <a:rPr>
                <a:solidFill>
                  <a:srgbClr val="4070A0"/>
                </a:solidFill>
                <a:latin typeface="Courier"/>
              </a:rPr>
              <a:t>"GigabitEthernet2"</a:t>
            </a:r>
            <a:r>
              <a:rPr>
                <a:latin typeface="Courier"/>
              </a:rPr>
              <a:t>))</a:t>
            </a:r>
          </a:p>
          <a:p>
            <a:pPr lvl="0" indent="0" marL="0">
              <a:spcBef>
                <a:spcPts val="3000"/>
              </a:spcBef>
              <a:buNone/>
            </a:pPr>
            <a:r>
              <a:rPr b="1"/>
              <a:t>Modify Network Configuration Details with NETCONF with </a:t>
            </a:r>
            <a:r>
              <a:rPr b="1">
                <a:latin typeface="Courier"/>
              </a:rPr>
              <a:t>netconf_example2.py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NETCONF  template for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&lt;description&gt;{description}&lt;/description&gt;</a:t>
            </a:r>
            <a:br/>
            <a:r>
              <a:rPr>
                <a:solidFill>
                  <a:srgbClr val="4070A0"/>
                </a:solidFill>
                <a:latin typeface="Courier"/>
              </a:rPr>
              <a:t>        &lt;type xmlns:ianaift="urn:ietf:params:xml:ns:yang:iana-if-type"&gt;</a:t>
            </a:r>
            <a:br/>
            <a:r>
              <a:rPr>
                <a:solidFill>
                  <a:srgbClr val="4070A0"/>
                </a:solidFill>
                <a:latin typeface="Courier"/>
              </a:rPr>
              <a:t>          ianaift:softwareLoopback</a:t>
            </a:r>
            <a:br/>
            <a:r>
              <a:rPr>
                <a:solidFill>
                  <a:srgbClr val="4070A0"/>
                </a:solidFill>
                <a:latin typeface="Courier"/>
              </a:rPr>
              <a:t>        &lt;/type&gt;</a:t>
            </a:r>
            <a:br/>
            <a:r>
              <a:rPr>
                <a:solidFill>
                  <a:srgbClr val="4070A0"/>
                </a:solidFill>
                <a:latin typeface="Courier"/>
              </a:rPr>
              <a:t>        &lt;enabled&gt;true&lt;/enabled&gt;</a:t>
            </a:r>
            <a:br/>
            <a:r>
              <a:rPr>
                <a:solidFill>
                  <a:srgbClr val="4070A0"/>
                </a:solidFill>
                <a:latin typeface="Courier"/>
              </a:rPr>
              <a:t>        &lt;ipv4 xmlns="urn:ietf:params:xml:ns:yang:ietf-ip"&gt;</a:t>
            </a:r>
            <a:br/>
            <a:r>
              <a:rPr>
                <a:solidFill>
                  <a:srgbClr val="4070A0"/>
                </a:solidFill>
                <a:latin typeface="Courier"/>
              </a:rPr>
              <a:t>          &lt;address&gt;</a:t>
            </a:r>
            <a:br/>
            <a:r>
              <a:rPr>
                <a:solidFill>
                  <a:srgbClr val="4070A0"/>
                </a:solidFill>
                <a:latin typeface="Courier"/>
              </a:rPr>
              <a:t>            &lt;ip&gt;{ip}&lt;/ip&gt;</a:t>
            </a:r>
            <a:br/>
            <a:r>
              <a:rPr>
                <a:solidFill>
                  <a:srgbClr val="4070A0"/>
                </a:solidFill>
                <a:latin typeface="Courier"/>
              </a:rPr>
              <a:t>            &lt;netmask&gt;{netmask}&lt;/netmask&gt;</a:t>
            </a:r>
            <a:br/>
            <a:r>
              <a:rPr>
                <a:solidFill>
                  <a:srgbClr val="4070A0"/>
                </a:solidFill>
                <a:latin typeface="Courier"/>
              </a:rPr>
              <a:t>          &lt;/address&gt;</a:t>
            </a:r>
            <a:br/>
            <a:r>
              <a:rPr>
                <a:solidFill>
                  <a:srgbClr val="4070A0"/>
                </a:solidFill>
                <a:latin typeface="Courier"/>
              </a:rPr>
              <a:t>        &lt;/ipv4&gt;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p>
          <a:p>
            <a:pPr lvl="0" indent="-342900" marL="342900">
              <a:buAutoNum type="arabicPeriod"/>
            </a:pPr>
            <a:r>
              <a:rPr/>
              <a:t>Send  operation</a:t>
            </a:r>
          </a:p>
          <a:p>
            <a:pPr lvl="1" indent="0">
              <a:buNone/>
            </a:pP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Delete Network Configuration Details with NETCONF with </a:t>
            </a:r>
            <a:r>
              <a:rPr b="1">
                <a:latin typeface="Courier"/>
              </a:rPr>
              <a:t>netconf_example3.py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new config template to delete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 operation="delete"&gt;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 and execute  to delete the interface</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b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1" indent="0">
              <a:buNone/>
            </a:pPr>
            <a:r>
              <a:rPr>
                <a:latin typeface="Courier"/>
              </a:rPr>
              <a:t>m.close_session()</a:t>
            </a:r>
            <a:br/>
            <a:r>
              <a:rPr>
                <a:latin typeface="Courier"/>
              </a:rPr>
              <a:t>m.connected</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device_apis/cli</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1"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1"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1"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1" indent="0">
              <a:buNone/>
            </a:pPr>
            <a:r>
              <a:rPr>
                <a:latin typeface="Courier"/>
              </a:rPr>
              <a:t>print(command)</a:t>
            </a:r>
          </a:p>
          <a:p>
            <a:pPr lvl="0" indent="-342900" marL="342900">
              <a:buAutoNum type="arabicPeriod"/>
            </a:pPr>
            <a:r>
              <a:rPr/>
              <a:t>Send command to device</a:t>
            </a:r>
          </a:p>
          <a:p>
            <a:pPr lvl="1"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1" indent="0">
              <a:buNone/>
            </a:pPr>
            <a:r>
              <a:rPr>
                <a:latin typeface="Courier"/>
              </a:rPr>
              <a:t>print(interface)</a:t>
            </a:r>
          </a:p>
          <a:p>
            <a:pPr lvl="0" indent="-342900" marL="342900">
              <a:buAutoNum type="arabicPeriod"/>
            </a:pPr>
            <a:r>
              <a:rPr/>
              <a:t>Create regular expression searches to parse the output for desired interface details</a:t>
            </a:r>
          </a:p>
          <a:p>
            <a:pPr lvl="1"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1"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1"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name,</a:t>
            </a:r>
            <a:br/>
            <a:r>
              <a:rPr>
                <a:latin typeface="Courier"/>
              </a:rPr>
              <a:t>        ip </a:t>
            </a:r>
            <a:r>
              <a:rPr>
                <a:solidFill>
                  <a:srgbClr val="666666"/>
                </a:solidFill>
                <a:latin typeface="Courier"/>
              </a:rPr>
              <a:t>=</a:t>
            </a:r>
            <a:r>
              <a:rPr>
                <a:latin typeface="Courier"/>
              </a:rPr>
              <a:t> ip,</a:t>
            </a:r>
            <a:br/>
            <a:r>
              <a:rPr>
                <a:latin typeface="Courier"/>
              </a:rPr>
              <a:t>        mask </a:t>
            </a:r>
            <a:r>
              <a:rPr>
                <a:solidFill>
                  <a:srgbClr val="666666"/>
                </a:solidFill>
                <a:latin typeface="Courier"/>
              </a:rPr>
              <a:t>=</a:t>
            </a:r>
            <a:r>
              <a:rPr>
                <a:latin typeface="Courier"/>
              </a:rPr>
              <a:t> netmask,</a:t>
            </a:r>
            <a:br/>
            <a:r>
              <a:rPr>
                <a:latin typeface="Courier"/>
              </a:rPr>
              <a:t>        )</a:t>
            </a:r>
            <a:br/>
            <a:r>
              <a:rPr>
                <a:latin typeface="Courier"/>
              </a:rPr>
              <a:t>    )</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31"/>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print(</a:t>
            </a:r>
            <a:r>
              <a:rPr>
                <a:solidFill>
                  <a:srgbClr val="4070A0"/>
                </a:solidFill>
                <a:latin typeface="Courier"/>
              </a:rPr>
              <a:t>"Request Status Code: {}"</a:t>
            </a:r>
            <a:r>
              <a:rPr>
                <a:latin typeface="Courier"/>
              </a:rPr>
              <a:t>.format(r.status_code))</a:t>
            </a:r>
          </a:p>
          <a:p>
            <a:pPr lvl="0" indent="-342900" marL="342900">
              <a:buAutoNum type="arabicPeriod"/>
            </a:pPr>
            <a:r>
              <a:rPr/>
              <a:t>Query for details on the new interface (no output expected, as you just deleted it)</a:t>
            </a:r>
          </a:p>
          <a:p>
            <a:pPr lvl="1" indent="0">
              <a:buNone/>
            </a:pPr>
            <a:r>
              <a:rPr>
                <a:latin typeface="Courier"/>
              </a:rPr>
              <a:t>r </a:t>
            </a:r>
            <a:r>
              <a:rPr>
                <a:solidFill>
                  <a:srgbClr val="666666"/>
                </a:solidFill>
                <a:latin typeface="Courier"/>
              </a:rPr>
              <a:t>=</a:t>
            </a:r>
            <a:r>
              <a:rPr>
                <a:latin typeface="Courier"/>
              </a:rPr>
              <a:t> requests.get(url,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404</a:t>
            </a:r>
            <a:r>
              <a:rPr/>
              <a:t>)</a:t>
            </a:r>
          </a:p>
          <a:p>
            <a:pPr lvl="1" indent="0">
              <a:buNone/>
            </a:pPr>
            <a:r>
              <a:rPr>
                <a:latin typeface="Courier"/>
              </a:rPr>
              <a:t>print(r.status_code)</a:t>
            </a:r>
          </a:p>
          <a:p>
            <a:pPr lvl="0" indent="0" marL="0">
              <a:spcBef>
                <a:spcPts val="3000"/>
              </a:spcBef>
              <a:buNone/>
            </a:pPr>
            <a:r>
              <a:rPr b="1"/>
              <a:t>NETCONF with ncclient</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device_apis/netconf</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NETCONF with </a:t>
            </a:r>
            <a:r>
              <a:rPr b="1">
                <a:latin typeface="Courier"/>
              </a:rPr>
              <a:t>netconf_example1.py</a:t>
            </a:r>
          </a:p>
          <a:p>
            <a:pPr lvl="0" indent="-342900" marL="342900">
              <a:buAutoNum type="arabicPeriod"/>
            </a:pPr>
            <a:r>
              <a:rPr/>
              <a:t>Import libraries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Create filter template for an interface</a:t>
            </a:r>
          </a:p>
          <a:p>
            <a:pPr lvl="1" indent="0">
              <a:buNone/>
            </a:pP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p>
          <a:p>
            <a:pPr lvl="0" indent="-342900" marL="342900">
              <a:buAutoNum type="arabicPeriod"/>
            </a:pPr>
            <a:r>
              <a:rPr/>
              <a:t>Open NETCONF connection to device</a:t>
            </a:r>
          </a:p>
          <a:p>
            <a:pPr lvl="1"/>
            <a:r>
              <a:rPr i="1"/>
              <a:t>Note: Normally you’d use a </a:t>
            </a:r>
            <a:r>
              <a:rPr i="1">
                <a:latin typeface="Courier"/>
              </a:rPr>
              <a:t>with</a:t>
            </a:r>
            <a:r>
              <a:rPr i="1"/>
              <a:t>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 (expected output </a:t>
            </a:r>
            <a:r>
              <a:rPr>
                <a:latin typeface="Courier"/>
              </a:rPr>
              <a:t>true</a:t>
            </a:r>
            <a:r>
              <a:rPr/>
              <a:t>)</a:t>
            </a:r>
          </a:p>
          <a:p>
            <a:pPr lvl="1" indent="0">
              <a:buNone/>
            </a:pPr>
            <a:r>
              <a:rPr>
                <a:latin typeface="Courier"/>
              </a:rPr>
              <a:t>m.connected</a:t>
            </a:r>
          </a:p>
          <a:p>
            <a:pPr lvl="0" indent="-342900" marL="342900">
              <a:buAutoNum type="arabicPeriod"/>
            </a:pPr>
            <a:r>
              <a:rPr/>
              <a:t>Create desired NETCONF filter for a particular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"GigabitEthernet2"</a:t>
            </a:r>
            <a:r>
              <a:rPr>
                <a:latin typeface="Courier"/>
              </a:rPr>
              <a:t>)</a:t>
            </a:r>
          </a:p>
          <a:p>
            <a:pPr lvl="0" indent="-342900" marL="342900">
              <a:buAutoNum type="arabicPeriod"/>
            </a:pPr>
            <a:r>
              <a:rPr/>
              <a:t>Execute a NETCONF  using the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342900" marL="342900">
              <a:buAutoNum type="arabicPeriod"/>
            </a:pPr>
            <a:r>
              <a:rPr/>
              <a:t>Process the XML data into Python Dictionary and use</a:t>
            </a:r>
          </a:p>
          <a:p>
            <a:pPr lvl="1" indent="0">
              <a:buNone/>
            </a:pPr>
            <a:r>
              <a:rPr>
                <a:latin typeface="Courier"/>
              </a:rPr>
              <a:t>interface </a:t>
            </a:r>
            <a:r>
              <a:rPr>
                <a:solidFill>
                  <a:srgbClr val="666666"/>
                </a:solidFill>
                <a:latin typeface="Courier"/>
              </a:rPr>
              <a:t>=</a:t>
            </a:r>
            <a:r>
              <a:rPr>
                <a:latin typeface="Courier"/>
              </a:rPr>
              <a:t> xmltodict.parse(r.xml)</a:t>
            </a:r>
          </a:p>
          <a:p>
            <a:pPr lvl="0" indent="-342900" marL="342900">
              <a:buAutoNum type="arabicPeriod"/>
            </a:pPr>
            <a:r>
              <a:rPr/>
              <a:t>Pretty Print the full Python (Ordered) Dictionary.</a:t>
            </a:r>
          </a:p>
          <a:p>
            <a:pPr lvl="1" indent="0">
              <a:buNone/>
            </a:pPr>
            <a:r>
              <a:rPr>
                <a:latin typeface="Courier"/>
              </a:rPr>
              <a:t>from pprint import pprint</a:t>
            </a:r>
            <a:br/>
            <a:r>
              <a:rPr>
                <a:latin typeface="Courier"/>
              </a:rPr>
              <a:t>pprint(interface)</a:t>
            </a:r>
          </a:p>
          <a:p>
            <a:pPr lvl="0" indent="-342900" marL="342900">
              <a:buAutoNum type="arabicPeriod"/>
            </a:pPr>
            <a:r>
              <a:rPr/>
              <a:t>If RPC returned data, print out the interesting pieces.</a:t>
            </a:r>
          </a:p>
          <a:p>
            <a:pPr lvl="1" indent="0">
              <a:buNone/>
            </a:pPr>
            <a:r>
              <a:rPr b="1">
                <a:solidFill>
                  <a:srgbClr val="007020"/>
                </a:solidFill>
                <a:latin typeface="Courier"/>
              </a:rPr>
              <a:t>if</a:t>
            </a:r>
            <a:r>
              <a:rPr>
                <a:latin typeface="Courier"/>
              </a:rPr>
              <a:t> </a:t>
            </a:r>
            <a:r>
              <a:rPr b="1">
                <a:solidFill>
                  <a:srgbClr val="007020"/>
                </a:solidFill>
                <a:latin typeface="Courier"/>
              </a:rPr>
              <a:t>not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 </a:t>
            </a:r>
            <a:r>
              <a:rPr b="1">
                <a:solidFill>
                  <a:srgbClr val="007020"/>
                </a:solidFill>
                <a:latin typeface="Courier"/>
              </a:rPr>
              <a:t>is</a:t>
            </a:r>
            <a:r>
              <a:rPr>
                <a:latin typeface="Courier"/>
              </a:rPr>
              <a:t> </a:t>
            </a:r>
            <a:r>
              <a:rPr>
                <a:solidFill>
                  <a:srgbClr val="19177C"/>
                </a:solidFill>
                <a:latin typeface="Courier"/>
              </a:rPr>
              <a:t>None</a:t>
            </a:r>
            <a:r>
              <a:rPr>
                <a:latin typeface="Courier"/>
              </a:rPr>
              <a:t>:</a:t>
            </a:r>
            <a:br/>
            <a:r>
              <a:rPr>
                <a:latin typeface="Courier"/>
              </a:rPr>
              <a:t>    </a:t>
            </a:r>
            <a:r>
              <a:rPr i="1">
                <a:solidFill>
                  <a:srgbClr val="60A0B0"/>
                </a:solidFill>
                <a:latin typeface="Courier"/>
              </a:rPr>
              <a:t># Create Python variable for interface details</a:t>
            </a:r>
            <a:br/>
            <a:r>
              <a:rPr>
                <a:latin typeface="Courier"/>
              </a:rPr>
              <a:t>    interface </a:t>
            </a:r>
            <a:r>
              <a:rPr>
                <a:solidFill>
                  <a:srgbClr val="666666"/>
                </a:solidFill>
                <a:latin typeface="Courier"/>
              </a:rPr>
              <a: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a:t>
            </a:r>
            <a:r>
              <a:rPr>
                <a:solidFill>
                  <a:srgbClr val="4070A0"/>
                </a:solidFill>
                <a:latin typeface="Courier"/>
              </a:rPr>
              <a:t>"interfaces"</a:t>
            </a:r>
            <a:r>
              <a:rPr>
                <a:latin typeface="Courier"/>
              </a:rPr>
              <a:t>][</a:t>
            </a:r>
            <a:r>
              <a:rPr>
                <a:solidFill>
                  <a:srgbClr val="4070A0"/>
                </a:solidFill>
                <a:latin typeface="Courier"/>
              </a:rPr>
              <a:t>"interface"</a:t>
            </a:r>
            <a:r>
              <a:rPr>
                <a:latin typeface="Courier"/>
              </a:rPr>
              <a:t>]</a:t>
            </a:r>
            <a:br/>
            <a:br/>
            <a:r>
              <a:rPr>
                <a:latin typeface="Courier"/>
              </a:rPr>
              <a:t>    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interface[</a:t>
            </a:r>
            <a:r>
              <a:rPr>
                <a:solidFill>
                  <a:srgbClr val="4070A0"/>
                </a:solidFill>
                <a:latin typeface="Courier"/>
              </a:rPr>
              <a:t>"name"</a:t>
            </a:r>
            <a:r>
              <a:rPr>
                <a:latin typeface="Courier"/>
              </a:rPr>
              <a:t>][</a:t>
            </a:r>
            <a:r>
              <a:rPr>
                <a:solidFill>
                  <a:srgbClr val="4070A0"/>
                </a:solidFill>
                <a:latin typeface="Courier"/>
              </a:rPr>
              <a:t>"#text"</a:t>
            </a:r>
            <a:r>
              <a:rPr>
                <a:latin typeface="Courier"/>
              </a:rPr>
              <a:t>],</a:t>
            </a:r>
            <a:br/>
            <a:r>
              <a:rPr>
                <a:latin typeface="Courier"/>
              </a:rPr>
              <a:t>            ip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"ip"</a:t>
            </a:r>
            <a:r>
              <a:rPr>
                <a:latin typeface="Courier"/>
              </a:rPr>
              <a:t>],</a:t>
            </a:r>
            <a:br/>
            <a:r>
              <a:rPr>
                <a:latin typeface="Courier"/>
              </a:rPr>
              <a:t>            mask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"netmask"</a:t>
            </a:r>
            <a:r>
              <a:rPr>
                <a:latin typeface="Courier"/>
              </a:rPr>
              <a:t>],</a:t>
            </a:r>
            <a:br/>
            <a:r>
              <a:rPr>
                <a:latin typeface="Courier"/>
              </a:rPr>
              <a:t>            )</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"No interface {} found"</a:t>
            </a:r>
            <a:r>
              <a:rPr>
                <a:latin typeface="Courier"/>
              </a:rPr>
              <a:t>.format(</a:t>
            </a:r>
            <a:r>
              <a:rPr>
                <a:solidFill>
                  <a:srgbClr val="4070A0"/>
                </a:solidFill>
                <a:latin typeface="Courier"/>
              </a:rPr>
              <a:t>"GigabitEthernet2"</a:t>
            </a:r>
            <a:r>
              <a:rPr>
                <a:latin typeface="Courier"/>
              </a:rPr>
              <a:t>))</a:t>
            </a:r>
          </a:p>
          <a:p>
            <a:pPr lvl="0" indent="0" marL="0">
              <a:spcBef>
                <a:spcPts val="3000"/>
              </a:spcBef>
              <a:buNone/>
            </a:pPr>
            <a:r>
              <a:rPr b="1"/>
              <a:t>Modify Network Configuration Details with NETCONF with </a:t>
            </a:r>
            <a:r>
              <a:rPr b="1">
                <a:latin typeface="Courier"/>
              </a:rPr>
              <a:t>netconf_example2.py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NETCONF  template for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&lt;description&gt;{description}&lt;/description&gt;</a:t>
            </a:r>
            <a:br/>
            <a:r>
              <a:rPr>
                <a:solidFill>
                  <a:srgbClr val="4070A0"/>
                </a:solidFill>
                <a:latin typeface="Courier"/>
              </a:rPr>
              <a:t>        &lt;type xmlns:ianaift="urn:ietf:params:xml:ns:yang:iana-if-type"&gt;</a:t>
            </a:r>
            <a:br/>
            <a:r>
              <a:rPr>
                <a:solidFill>
                  <a:srgbClr val="4070A0"/>
                </a:solidFill>
                <a:latin typeface="Courier"/>
              </a:rPr>
              <a:t>          ianaift:softwareLoopback</a:t>
            </a:r>
            <a:br/>
            <a:r>
              <a:rPr>
                <a:solidFill>
                  <a:srgbClr val="4070A0"/>
                </a:solidFill>
                <a:latin typeface="Courier"/>
              </a:rPr>
              <a:t>        &lt;/type&gt;</a:t>
            </a:r>
            <a:br/>
            <a:r>
              <a:rPr>
                <a:solidFill>
                  <a:srgbClr val="4070A0"/>
                </a:solidFill>
                <a:latin typeface="Courier"/>
              </a:rPr>
              <a:t>        &lt;enabled&gt;true&lt;/enabled&gt;</a:t>
            </a:r>
            <a:br/>
            <a:r>
              <a:rPr>
                <a:solidFill>
                  <a:srgbClr val="4070A0"/>
                </a:solidFill>
                <a:latin typeface="Courier"/>
              </a:rPr>
              <a:t>        &lt;ipv4 xmlns="urn:ietf:params:xml:ns:yang:ietf-ip"&gt;</a:t>
            </a:r>
            <a:br/>
            <a:r>
              <a:rPr>
                <a:solidFill>
                  <a:srgbClr val="4070A0"/>
                </a:solidFill>
                <a:latin typeface="Courier"/>
              </a:rPr>
              <a:t>          &lt;address&gt;</a:t>
            </a:r>
            <a:br/>
            <a:r>
              <a:rPr>
                <a:solidFill>
                  <a:srgbClr val="4070A0"/>
                </a:solidFill>
                <a:latin typeface="Courier"/>
              </a:rPr>
              <a:t>            &lt;ip&gt;{ip}&lt;/ip&gt;</a:t>
            </a:r>
            <a:br/>
            <a:r>
              <a:rPr>
                <a:solidFill>
                  <a:srgbClr val="4070A0"/>
                </a:solidFill>
                <a:latin typeface="Courier"/>
              </a:rPr>
              <a:t>            &lt;netmask&gt;{netmask}&lt;/netmask&gt;</a:t>
            </a:r>
            <a:br/>
            <a:r>
              <a:rPr>
                <a:solidFill>
                  <a:srgbClr val="4070A0"/>
                </a:solidFill>
                <a:latin typeface="Courier"/>
              </a:rPr>
              <a:t>          &lt;/address&gt;</a:t>
            </a:r>
            <a:br/>
            <a:r>
              <a:rPr>
                <a:solidFill>
                  <a:srgbClr val="4070A0"/>
                </a:solidFill>
                <a:latin typeface="Courier"/>
              </a:rPr>
              <a:t>        &lt;/ipv4&gt;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p>
          <a:p>
            <a:pPr lvl="0" indent="-342900" marL="342900">
              <a:buAutoNum type="arabicPeriod"/>
            </a:pPr>
            <a:r>
              <a:rPr/>
              <a:t>Send  operation</a:t>
            </a:r>
          </a:p>
          <a:p>
            <a:pPr lvl="1" indent="0">
              <a:buNone/>
            </a:pP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Delete Network Configuration Details with NETCONF with </a:t>
            </a:r>
            <a:r>
              <a:rPr b="1">
                <a:latin typeface="Courier"/>
              </a:rPr>
              <a:t>netconf_example3.py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new config template to delete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 operation="delete"&gt;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 and execute  to delete the interface</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b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1" indent="0">
              <a:buNone/>
            </a:pPr>
            <a:r>
              <a:rPr>
                <a:latin typeface="Courier"/>
              </a:rPr>
              <a:t>m.close_session()</a:t>
            </a:r>
            <a:br/>
            <a:r>
              <a:rPr>
                <a:latin typeface="Courier"/>
              </a:rPr>
              <a:t>m.connected</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device_apis/cli</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1"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1"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1"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1" indent="0">
              <a:buNone/>
            </a:pPr>
            <a:r>
              <a:rPr>
                <a:latin typeface="Courier"/>
              </a:rPr>
              <a:t>print(command)</a:t>
            </a:r>
          </a:p>
          <a:p>
            <a:pPr lvl="0" indent="-342900" marL="342900">
              <a:buAutoNum type="arabicPeriod"/>
            </a:pPr>
            <a:r>
              <a:rPr/>
              <a:t>Send command to device</a:t>
            </a:r>
          </a:p>
          <a:p>
            <a:pPr lvl="1"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1" indent="0">
              <a:buNone/>
            </a:pPr>
            <a:r>
              <a:rPr>
                <a:latin typeface="Courier"/>
              </a:rPr>
              <a:t>print(interface)</a:t>
            </a:r>
          </a:p>
          <a:p>
            <a:pPr lvl="0" indent="-342900" marL="342900">
              <a:buAutoNum type="arabicPeriod"/>
            </a:pPr>
            <a:r>
              <a:rPr/>
              <a:t>Create regular expression searches to parse the output for desired interface details</a:t>
            </a:r>
          </a:p>
          <a:p>
            <a:pPr lvl="1"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1"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1"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name,</a:t>
            </a:r>
            <a:br/>
            <a:r>
              <a:rPr>
                <a:latin typeface="Courier"/>
              </a:rPr>
              <a:t>        ip </a:t>
            </a:r>
            <a:r>
              <a:rPr>
                <a:solidFill>
                  <a:srgbClr val="666666"/>
                </a:solidFill>
                <a:latin typeface="Courier"/>
              </a:rPr>
              <a:t>=</a:t>
            </a:r>
            <a:r>
              <a:rPr>
                <a:latin typeface="Courier"/>
              </a:rPr>
              <a:t> ip,</a:t>
            </a:r>
            <a:br/>
            <a:r>
              <a:rPr>
                <a:latin typeface="Courier"/>
              </a:rPr>
              <a:t>        mask </a:t>
            </a:r>
            <a:r>
              <a:rPr>
                <a:solidFill>
                  <a:srgbClr val="666666"/>
                </a:solidFill>
                <a:latin typeface="Courier"/>
              </a:rPr>
              <a:t>=</a:t>
            </a:r>
            <a:r>
              <a:rPr>
                <a:latin typeface="Courier"/>
              </a:rPr>
              <a:t> netmask,</a:t>
            </a:r>
            <a:br/>
            <a:r>
              <a:rPr>
                <a:latin typeface="Courier"/>
              </a:rPr>
              <a:t>        )</a:t>
            </a:r>
            <a:br/>
            <a:r>
              <a:rPr>
                <a:latin typeface="Courier"/>
              </a:rPr>
              <a:t>    )</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32"/>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0" marL="0">
              <a:spcBef>
                <a:spcPts val="3000"/>
              </a:spcBef>
              <a:buNone/>
            </a:pPr>
            <a:r>
              <a:rPr b="1"/>
              <a:t>Delete Network Configuration Details with RESTCONF with </a:t>
            </a:r>
            <a:r>
              <a:rPr b="1">
                <a:latin typeface="Courier"/>
              </a:rPr>
              <a:t>restconf_example3.py</a:t>
            </a:r>
          </a:p>
          <a:p>
            <a:pPr lvl="0" indent="-342900" marL="342900">
              <a:buAutoNum type="arabicPeriod"/>
            </a:pPr>
            <a:r>
              <a:rPr/>
              <a:t>Continuing from previous exercise. If starting from new interpreter, execute these steps.</a:t>
            </a:r>
          </a:p>
          <a:p>
            <a:pPr lvl="1" indent="0">
              <a:buNone/>
            </a:pPr>
            <a:r>
              <a:rPr>
                <a:latin typeface="Courier"/>
              </a:rPr>
              <a:t>import requests, urllib3,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urllib3.disable_warnings(urllib3.exceptions.InsecureRequestWarning)</a:t>
            </a:r>
            <a:br/>
            <a:r>
              <a:rPr>
                <a:latin typeface="Courier"/>
              </a:rPr>
              <a:t>restconf_headers </a:t>
            </a:r>
            <a:r>
              <a:rPr>
                <a:solidFill>
                  <a:srgbClr val="666666"/>
                </a:solidFill>
                <a:latin typeface="Courier"/>
              </a:rPr>
              <a:t>=</a:t>
            </a:r>
            <a:r>
              <a:rPr>
                <a:latin typeface="Courier"/>
              </a:rPr>
              <a:t> {</a:t>
            </a:r>
            <a:r>
              <a:rPr>
                <a:solidFill>
                  <a:srgbClr val="4070A0"/>
                </a:solidFill>
                <a:latin typeface="Courier"/>
              </a:rPr>
              <a:t>"Accept"</a:t>
            </a:r>
            <a:r>
              <a:rPr>
                <a:latin typeface="Courier"/>
              </a:rPr>
              <a:t>: </a:t>
            </a:r>
            <a:r>
              <a:rPr>
                <a:solidFill>
                  <a:srgbClr val="4070A0"/>
                </a:solidFill>
                <a:latin typeface="Courier"/>
              </a:rPr>
              <a:t>"application/yang-data+json"</a:t>
            </a:r>
            <a:r>
              <a:rPr>
                <a:latin typeface="Courier"/>
              </a:rPr>
              <a:t>}</a:t>
            </a:r>
            <a:br/>
            <a:r>
              <a:rPr>
                <a:latin typeface="Courier"/>
              </a:rPr>
              <a:t>restconf_base </a:t>
            </a:r>
            <a:r>
              <a:rPr>
                <a:solidFill>
                  <a:srgbClr val="666666"/>
                </a:solidFill>
                <a:latin typeface="Courier"/>
              </a:rPr>
              <a:t>=</a:t>
            </a:r>
            <a:r>
              <a:rPr>
                <a:latin typeface="Courier"/>
              </a:rPr>
              <a:t> </a:t>
            </a:r>
            <a:r>
              <a:rPr>
                <a:solidFill>
                  <a:srgbClr val="4070A0"/>
                </a:solidFill>
                <a:latin typeface="Courier"/>
              </a:rPr>
              <a:t>"https://{ip}:{port}/restconf/data"</a:t>
            </a:r>
            <a:br/>
            <a:r>
              <a:rPr>
                <a:latin typeface="Courier"/>
              </a:rPr>
              <a:t>interface_url </a:t>
            </a:r>
            <a:r>
              <a:rPr>
                <a:solidFill>
                  <a:srgbClr val="666666"/>
                </a:solidFill>
                <a:latin typeface="Courier"/>
              </a:rPr>
              <a:t>=</a:t>
            </a:r>
            <a:r>
              <a:rPr>
                <a:latin typeface="Courier"/>
              </a:rPr>
              <a:t> restconf_base </a:t>
            </a:r>
            <a:r>
              <a:rPr>
                <a:solidFill>
                  <a:srgbClr val="666666"/>
                </a:solidFill>
                <a:latin typeface="Courier"/>
              </a:rPr>
              <a:t>+</a:t>
            </a:r>
            <a:r>
              <a:rPr>
                <a:latin typeface="Courier"/>
              </a:rPr>
              <a:t> </a:t>
            </a:r>
            <a:r>
              <a:rPr>
                <a:solidFill>
                  <a:srgbClr val="4070A0"/>
                </a:solidFill>
                <a:latin typeface="Courier"/>
              </a:rPr>
              <a:t>"/ietf-interfaces:interfaces/interface={int_name}"</a:t>
            </a:r>
            <a:br/>
            <a:r>
              <a:rPr>
                <a:latin typeface="Courier"/>
              </a:rPr>
              <a:t>url </a:t>
            </a:r>
            <a:r>
              <a:rPr>
                <a:solidFill>
                  <a:srgbClr val="666666"/>
                </a:solidFill>
                <a:latin typeface="Courier"/>
              </a:rPr>
              <a:t>=</a:t>
            </a:r>
            <a:r>
              <a:rPr>
                <a:latin typeface="Courier"/>
              </a:rPr>
              <a:t> interface_url.format(ip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"restconf_port"</a:t>
            </a:r>
            <a:r>
              <a:rPr>
                <a:latin typeface="Courier"/>
              </a:rPr>
              <a:t>],</a:t>
            </a:r>
            <a:br/>
            <a:r>
              <a:rPr>
                <a:latin typeface="Courier"/>
              </a:rPr>
              <a:t>                           int_name </a:t>
            </a:r>
            <a:r>
              <a:rPr>
                <a:solidFill>
                  <a:srgbClr val="666666"/>
                </a:solidFill>
                <a:latin typeface="Courier"/>
              </a:rPr>
              <a:t>=</a:t>
            </a:r>
            <a:r>
              <a:rPr>
                <a:latin typeface="Courier"/>
              </a:rPr>
              <a:t> </a:t>
            </a:r>
            <a:r>
              <a:rPr>
                <a:solidFill>
                  <a:srgbClr val="4070A0"/>
                </a:solidFill>
                <a:latin typeface="Courier"/>
              </a:rPr>
              <a:t>"Loopback101"</a:t>
            </a:r>
            <a:br/>
            <a:r>
              <a:rPr>
                <a:latin typeface="Courier"/>
              </a:rPr>
              <a:t>                          )</a:t>
            </a:r>
          </a:p>
          <a:p>
            <a:pPr lvl="0" indent="-342900" marL="342900">
              <a:buAutoNum type="arabicPeriod"/>
            </a:pPr>
            <a:r>
              <a:rPr/>
              <a:t>Send DELETE request to remove the Loopback.</a:t>
            </a:r>
          </a:p>
          <a:p>
            <a:pPr lvl="1" indent="0">
              <a:buNone/>
            </a:pPr>
            <a:r>
              <a:rPr>
                <a:latin typeface="Courier"/>
              </a:rPr>
              <a:t>r </a:t>
            </a:r>
            <a:r>
              <a:rPr>
                <a:solidFill>
                  <a:srgbClr val="666666"/>
                </a:solidFill>
                <a:latin typeface="Courier"/>
              </a:rPr>
              <a:t>=</a:t>
            </a:r>
            <a:r>
              <a:rPr>
                <a:latin typeface="Courier"/>
              </a:rPr>
              <a:t> requests.delete(url,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204</a:t>
            </a:r>
            <a:r>
              <a:rPr/>
              <a:t>)</a:t>
            </a:r>
          </a:p>
          <a:p>
            <a:pPr lvl="1" indent="0">
              <a:buNone/>
            </a:pPr>
            <a:r>
              <a:rPr>
                <a:latin typeface="Courier"/>
              </a:rPr>
              <a:t>print(</a:t>
            </a:r>
            <a:r>
              <a:rPr>
                <a:solidFill>
                  <a:srgbClr val="4070A0"/>
                </a:solidFill>
                <a:latin typeface="Courier"/>
              </a:rPr>
              <a:t>"Request Status Code: {}"</a:t>
            </a:r>
            <a:r>
              <a:rPr>
                <a:latin typeface="Courier"/>
              </a:rPr>
              <a:t>.format(r.status_code))</a:t>
            </a:r>
          </a:p>
          <a:p>
            <a:pPr lvl="0" indent="-342900" marL="342900">
              <a:buAutoNum type="arabicPeriod"/>
            </a:pPr>
            <a:r>
              <a:rPr/>
              <a:t>Query for details on the new interface (no output expected, as you just deleted it)</a:t>
            </a:r>
          </a:p>
          <a:p>
            <a:pPr lvl="1" indent="0">
              <a:buNone/>
            </a:pPr>
            <a:r>
              <a:rPr>
                <a:latin typeface="Courier"/>
              </a:rPr>
              <a:t>r </a:t>
            </a:r>
            <a:r>
              <a:rPr>
                <a:solidFill>
                  <a:srgbClr val="666666"/>
                </a:solidFill>
                <a:latin typeface="Courier"/>
              </a:rPr>
              <a:t>=</a:t>
            </a:r>
            <a:r>
              <a:rPr>
                <a:latin typeface="Courier"/>
              </a:rPr>
              <a:t> requests.get(url,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404</a:t>
            </a:r>
            <a:r>
              <a:rPr/>
              <a:t>)</a:t>
            </a:r>
          </a:p>
          <a:p>
            <a:pPr lvl="1" indent="0">
              <a:buNone/>
            </a:pPr>
            <a:r>
              <a:rPr>
                <a:latin typeface="Courier"/>
              </a:rPr>
              <a:t>print(r.status_code)</a:t>
            </a:r>
          </a:p>
          <a:p>
            <a:pPr lvl="0" indent="0" marL="0">
              <a:spcBef>
                <a:spcPts val="3000"/>
              </a:spcBef>
              <a:buNone/>
            </a:pPr>
            <a:r>
              <a:rPr b="1"/>
              <a:t>NETCONF with ncclient</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device_apis/netconf</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NETCONF with </a:t>
            </a:r>
            <a:r>
              <a:rPr b="1">
                <a:latin typeface="Courier"/>
              </a:rPr>
              <a:t>netconf_example1.py</a:t>
            </a:r>
          </a:p>
          <a:p>
            <a:pPr lvl="0" indent="-342900" marL="342900">
              <a:buAutoNum type="arabicPeriod"/>
            </a:pPr>
            <a:r>
              <a:rPr/>
              <a:t>Import libraries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Create filter template for an interface</a:t>
            </a:r>
          </a:p>
          <a:p>
            <a:pPr lvl="1" indent="0">
              <a:buNone/>
            </a:pP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p>
          <a:p>
            <a:pPr lvl="0" indent="-342900" marL="342900">
              <a:buAutoNum type="arabicPeriod"/>
            </a:pPr>
            <a:r>
              <a:rPr/>
              <a:t>Open NETCONF connection to device</a:t>
            </a:r>
          </a:p>
          <a:p>
            <a:pPr lvl="1"/>
            <a:r>
              <a:rPr i="1"/>
              <a:t>Note: Normally you’d use a </a:t>
            </a:r>
            <a:r>
              <a:rPr i="1">
                <a:latin typeface="Courier"/>
              </a:rPr>
              <a:t>with</a:t>
            </a:r>
            <a:r>
              <a:rPr i="1"/>
              <a:t>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 (expected output </a:t>
            </a:r>
            <a:r>
              <a:rPr>
                <a:latin typeface="Courier"/>
              </a:rPr>
              <a:t>true</a:t>
            </a:r>
            <a:r>
              <a:rPr/>
              <a:t>)</a:t>
            </a:r>
          </a:p>
          <a:p>
            <a:pPr lvl="1" indent="0">
              <a:buNone/>
            </a:pPr>
            <a:r>
              <a:rPr>
                <a:latin typeface="Courier"/>
              </a:rPr>
              <a:t>m.connected</a:t>
            </a:r>
          </a:p>
          <a:p>
            <a:pPr lvl="0" indent="-342900" marL="342900">
              <a:buAutoNum type="arabicPeriod"/>
            </a:pPr>
            <a:r>
              <a:rPr/>
              <a:t>Create desired NETCONF filter for a particular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"GigabitEthernet2"</a:t>
            </a:r>
            <a:r>
              <a:rPr>
                <a:latin typeface="Courier"/>
              </a:rPr>
              <a:t>)</a:t>
            </a:r>
          </a:p>
          <a:p>
            <a:pPr lvl="0" indent="-342900" marL="342900">
              <a:buAutoNum type="arabicPeriod"/>
            </a:pPr>
            <a:r>
              <a:rPr/>
              <a:t>Execute a NETCONF  using the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342900" marL="342900">
              <a:buAutoNum type="arabicPeriod"/>
            </a:pPr>
            <a:r>
              <a:rPr/>
              <a:t>Process the XML data into Python Dictionary and use</a:t>
            </a:r>
          </a:p>
          <a:p>
            <a:pPr lvl="1" indent="0">
              <a:buNone/>
            </a:pPr>
            <a:r>
              <a:rPr>
                <a:latin typeface="Courier"/>
              </a:rPr>
              <a:t>interface </a:t>
            </a:r>
            <a:r>
              <a:rPr>
                <a:solidFill>
                  <a:srgbClr val="666666"/>
                </a:solidFill>
                <a:latin typeface="Courier"/>
              </a:rPr>
              <a:t>=</a:t>
            </a:r>
            <a:r>
              <a:rPr>
                <a:latin typeface="Courier"/>
              </a:rPr>
              <a:t> xmltodict.parse(r.xml)</a:t>
            </a:r>
          </a:p>
          <a:p>
            <a:pPr lvl="0" indent="-342900" marL="342900">
              <a:buAutoNum type="arabicPeriod"/>
            </a:pPr>
            <a:r>
              <a:rPr/>
              <a:t>Pretty Print the full Python (Ordered) Dictionary.</a:t>
            </a:r>
          </a:p>
          <a:p>
            <a:pPr lvl="1" indent="0">
              <a:buNone/>
            </a:pPr>
            <a:r>
              <a:rPr>
                <a:latin typeface="Courier"/>
              </a:rPr>
              <a:t>from pprint import pprint</a:t>
            </a:r>
            <a:br/>
            <a:r>
              <a:rPr>
                <a:latin typeface="Courier"/>
              </a:rPr>
              <a:t>pprint(interface)</a:t>
            </a:r>
          </a:p>
          <a:p>
            <a:pPr lvl="0" indent="-342900" marL="342900">
              <a:buAutoNum type="arabicPeriod"/>
            </a:pPr>
            <a:r>
              <a:rPr/>
              <a:t>If RPC returned data, print out the interesting pieces.</a:t>
            </a:r>
          </a:p>
          <a:p>
            <a:pPr lvl="1" indent="0">
              <a:buNone/>
            </a:pPr>
            <a:r>
              <a:rPr b="1">
                <a:solidFill>
                  <a:srgbClr val="007020"/>
                </a:solidFill>
                <a:latin typeface="Courier"/>
              </a:rPr>
              <a:t>if</a:t>
            </a:r>
            <a:r>
              <a:rPr>
                <a:latin typeface="Courier"/>
              </a:rPr>
              <a:t> </a:t>
            </a:r>
            <a:r>
              <a:rPr b="1">
                <a:solidFill>
                  <a:srgbClr val="007020"/>
                </a:solidFill>
                <a:latin typeface="Courier"/>
              </a:rPr>
              <a:t>not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 </a:t>
            </a:r>
            <a:r>
              <a:rPr b="1">
                <a:solidFill>
                  <a:srgbClr val="007020"/>
                </a:solidFill>
                <a:latin typeface="Courier"/>
              </a:rPr>
              <a:t>is</a:t>
            </a:r>
            <a:r>
              <a:rPr>
                <a:latin typeface="Courier"/>
              </a:rPr>
              <a:t> </a:t>
            </a:r>
            <a:r>
              <a:rPr>
                <a:solidFill>
                  <a:srgbClr val="19177C"/>
                </a:solidFill>
                <a:latin typeface="Courier"/>
              </a:rPr>
              <a:t>None</a:t>
            </a:r>
            <a:r>
              <a:rPr>
                <a:latin typeface="Courier"/>
              </a:rPr>
              <a:t>:</a:t>
            </a:r>
            <a:br/>
            <a:r>
              <a:rPr>
                <a:latin typeface="Courier"/>
              </a:rPr>
              <a:t>    </a:t>
            </a:r>
            <a:r>
              <a:rPr i="1">
                <a:solidFill>
                  <a:srgbClr val="60A0B0"/>
                </a:solidFill>
                <a:latin typeface="Courier"/>
              </a:rPr>
              <a:t># Create Python variable for interface details</a:t>
            </a:r>
            <a:br/>
            <a:r>
              <a:rPr>
                <a:latin typeface="Courier"/>
              </a:rPr>
              <a:t>    interface </a:t>
            </a:r>
            <a:r>
              <a:rPr>
                <a:solidFill>
                  <a:srgbClr val="666666"/>
                </a:solidFill>
                <a:latin typeface="Courier"/>
              </a:rPr>
              <a: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a:t>
            </a:r>
            <a:r>
              <a:rPr>
                <a:solidFill>
                  <a:srgbClr val="4070A0"/>
                </a:solidFill>
                <a:latin typeface="Courier"/>
              </a:rPr>
              <a:t>"interfaces"</a:t>
            </a:r>
            <a:r>
              <a:rPr>
                <a:latin typeface="Courier"/>
              </a:rPr>
              <a:t>][</a:t>
            </a:r>
            <a:r>
              <a:rPr>
                <a:solidFill>
                  <a:srgbClr val="4070A0"/>
                </a:solidFill>
                <a:latin typeface="Courier"/>
              </a:rPr>
              <a:t>"interface"</a:t>
            </a:r>
            <a:r>
              <a:rPr>
                <a:latin typeface="Courier"/>
              </a:rPr>
              <a:t>]</a:t>
            </a:r>
            <a:br/>
            <a:br/>
            <a:r>
              <a:rPr>
                <a:latin typeface="Courier"/>
              </a:rPr>
              <a:t>    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interface[</a:t>
            </a:r>
            <a:r>
              <a:rPr>
                <a:solidFill>
                  <a:srgbClr val="4070A0"/>
                </a:solidFill>
                <a:latin typeface="Courier"/>
              </a:rPr>
              <a:t>"name"</a:t>
            </a:r>
            <a:r>
              <a:rPr>
                <a:latin typeface="Courier"/>
              </a:rPr>
              <a:t>][</a:t>
            </a:r>
            <a:r>
              <a:rPr>
                <a:solidFill>
                  <a:srgbClr val="4070A0"/>
                </a:solidFill>
                <a:latin typeface="Courier"/>
              </a:rPr>
              <a:t>"#text"</a:t>
            </a:r>
            <a:r>
              <a:rPr>
                <a:latin typeface="Courier"/>
              </a:rPr>
              <a:t>],</a:t>
            </a:r>
            <a:br/>
            <a:r>
              <a:rPr>
                <a:latin typeface="Courier"/>
              </a:rPr>
              <a:t>            ip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"ip"</a:t>
            </a:r>
            <a:r>
              <a:rPr>
                <a:latin typeface="Courier"/>
              </a:rPr>
              <a:t>],</a:t>
            </a:r>
            <a:br/>
            <a:r>
              <a:rPr>
                <a:latin typeface="Courier"/>
              </a:rPr>
              <a:t>            mask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"netmask"</a:t>
            </a:r>
            <a:r>
              <a:rPr>
                <a:latin typeface="Courier"/>
              </a:rPr>
              <a:t>],</a:t>
            </a:r>
            <a:br/>
            <a:r>
              <a:rPr>
                <a:latin typeface="Courier"/>
              </a:rPr>
              <a:t>            )</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"No interface {} found"</a:t>
            </a:r>
            <a:r>
              <a:rPr>
                <a:latin typeface="Courier"/>
              </a:rPr>
              <a:t>.format(</a:t>
            </a:r>
            <a:r>
              <a:rPr>
                <a:solidFill>
                  <a:srgbClr val="4070A0"/>
                </a:solidFill>
                <a:latin typeface="Courier"/>
              </a:rPr>
              <a:t>"GigabitEthernet2"</a:t>
            </a:r>
            <a:r>
              <a:rPr>
                <a:latin typeface="Courier"/>
              </a:rPr>
              <a:t>))</a:t>
            </a:r>
          </a:p>
          <a:p>
            <a:pPr lvl="0" indent="0" marL="0">
              <a:spcBef>
                <a:spcPts val="3000"/>
              </a:spcBef>
              <a:buNone/>
            </a:pPr>
            <a:r>
              <a:rPr b="1"/>
              <a:t>Modify Network Configuration Details with NETCONF with </a:t>
            </a:r>
            <a:r>
              <a:rPr b="1">
                <a:latin typeface="Courier"/>
              </a:rPr>
              <a:t>netconf_example2.py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NETCONF  template for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&lt;description&gt;{description}&lt;/description&gt;</a:t>
            </a:r>
            <a:br/>
            <a:r>
              <a:rPr>
                <a:solidFill>
                  <a:srgbClr val="4070A0"/>
                </a:solidFill>
                <a:latin typeface="Courier"/>
              </a:rPr>
              <a:t>        &lt;type xmlns:ianaift="urn:ietf:params:xml:ns:yang:iana-if-type"&gt;</a:t>
            </a:r>
            <a:br/>
            <a:r>
              <a:rPr>
                <a:solidFill>
                  <a:srgbClr val="4070A0"/>
                </a:solidFill>
                <a:latin typeface="Courier"/>
              </a:rPr>
              <a:t>          ianaift:softwareLoopback</a:t>
            </a:r>
            <a:br/>
            <a:r>
              <a:rPr>
                <a:solidFill>
                  <a:srgbClr val="4070A0"/>
                </a:solidFill>
                <a:latin typeface="Courier"/>
              </a:rPr>
              <a:t>        &lt;/type&gt;</a:t>
            </a:r>
            <a:br/>
            <a:r>
              <a:rPr>
                <a:solidFill>
                  <a:srgbClr val="4070A0"/>
                </a:solidFill>
                <a:latin typeface="Courier"/>
              </a:rPr>
              <a:t>        &lt;enabled&gt;true&lt;/enabled&gt;</a:t>
            </a:r>
            <a:br/>
            <a:r>
              <a:rPr>
                <a:solidFill>
                  <a:srgbClr val="4070A0"/>
                </a:solidFill>
                <a:latin typeface="Courier"/>
              </a:rPr>
              <a:t>        &lt;ipv4 xmlns="urn:ietf:params:xml:ns:yang:ietf-ip"&gt;</a:t>
            </a:r>
            <a:br/>
            <a:r>
              <a:rPr>
                <a:solidFill>
                  <a:srgbClr val="4070A0"/>
                </a:solidFill>
                <a:latin typeface="Courier"/>
              </a:rPr>
              <a:t>          &lt;address&gt;</a:t>
            </a:r>
            <a:br/>
            <a:r>
              <a:rPr>
                <a:solidFill>
                  <a:srgbClr val="4070A0"/>
                </a:solidFill>
                <a:latin typeface="Courier"/>
              </a:rPr>
              <a:t>            &lt;ip&gt;{ip}&lt;/ip&gt;</a:t>
            </a:r>
            <a:br/>
            <a:r>
              <a:rPr>
                <a:solidFill>
                  <a:srgbClr val="4070A0"/>
                </a:solidFill>
                <a:latin typeface="Courier"/>
              </a:rPr>
              <a:t>            &lt;netmask&gt;{netmask}&lt;/netmask&gt;</a:t>
            </a:r>
            <a:br/>
            <a:r>
              <a:rPr>
                <a:solidFill>
                  <a:srgbClr val="4070A0"/>
                </a:solidFill>
                <a:latin typeface="Courier"/>
              </a:rPr>
              <a:t>          &lt;/address&gt;</a:t>
            </a:r>
            <a:br/>
            <a:r>
              <a:rPr>
                <a:solidFill>
                  <a:srgbClr val="4070A0"/>
                </a:solidFill>
                <a:latin typeface="Courier"/>
              </a:rPr>
              <a:t>        &lt;/ipv4&gt;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p>
          <a:p>
            <a:pPr lvl="0" indent="-342900" marL="342900">
              <a:buAutoNum type="arabicPeriod"/>
            </a:pPr>
            <a:r>
              <a:rPr/>
              <a:t>Send  operation</a:t>
            </a:r>
          </a:p>
          <a:p>
            <a:pPr lvl="1" indent="0">
              <a:buNone/>
            </a:pP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Delete Network Configuration Details with NETCONF with </a:t>
            </a:r>
            <a:r>
              <a:rPr b="1">
                <a:latin typeface="Courier"/>
              </a:rPr>
              <a:t>netconf_example3.py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new config template to delete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 operation="delete"&gt;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 and execute  to delete the interface</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b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1" indent="0">
              <a:buNone/>
            </a:pPr>
            <a:r>
              <a:rPr>
                <a:latin typeface="Courier"/>
              </a:rPr>
              <a:t>m.close_session()</a:t>
            </a:r>
            <a:br/>
            <a:r>
              <a:rPr>
                <a:latin typeface="Courier"/>
              </a:rPr>
              <a:t>m.connected</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device_apis/cli</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1"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1"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1"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1" indent="0">
              <a:buNone/>
            </a:pPr>
            <a:r>
              <a:rPr>
                <a:latin typeface="Courier"/>
              </a:rPr>
              <a:t>print(command)</a:t>
            </a:r>
          </a:p>
          <a:p>
            <a:pPr lvl="0" indent="-342900" marL="342900">
              <a:buAutoNum type="arabicPeriod"/>
            </a:pPr>
            <a:r>
              <a:rPr/>
              <a:t>Send command to device</a:t>
            </a:r>
          </a:p>
          <a:p>
            <a:pPr lvl="1"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1" indent="0">
              <a:buNone/>
            </a:pPr>
            <a:r>
              <a:rPr>
                <a:latin typeface="Courier"/>
              </a:rPr>
              <a:t>print(interface)</a:t>
            </a:r>
          </a:p>
          <a:p>
            <a:pPr lvl="0" indent="-342900" marL="342900">
              <a:buAutoNum type="arabicPeriod"/>
            </a:pPr>
            <a:r>
              <a:rPr/>
              <a:t>Create regular expression searches to parse the output for desired interface details</a:t>
            </a:r>
          </a:p>
          <a:p>
            <a:pPr lvl="1"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1"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1"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name,</a:t>
            </a:r>
            <a:br/>
            <a:r>
              <a:rPr>
                <a:latin typeface="Courier"/>
              </a:rPr>
              <a:t>        ip </a:t>
            </a:r>
            <a:r>
              <a:rPr>
                <a:solidFill>
                  <a:srgbClr val="666666"/>
                </a:solidFill>
                <a:latin typeface="Courier"/>
              </a:rPr>
              <a:t>=</a:t>
            </a:r>
            <a:r>
              <a:rPr>
                <a:latin typeface="Courier"/>
              </a:rPr>
              <a:t> ip,</a:t>
            </a:r>
            <a:br/>
            <a:r>
              <a:rPr>
                <a:latin typeface="Courier"/>
              </a:rPr>
              <a:t>        mask </a:t>
            </a:r>
            <a:r>
              <a:rPr>
                <a:solidFill>
                  <a:srgbClr val="666666"/>
                </a:solidFill>
                <a:latin typeface="Courier"/>
              </a:rPr>
              <a:t>=</a:t>
            </a:r>
            <a:r>
              <a:rPr>
                <a:latin typeface="Courier"/>
              </a:rPr>
              <a:t> netmask,</a:t>
            </a:r>
            <a:br/>
            <a:r>
              <a:rPr>
                <a:latin typeface="Courier"/>
              </a:rPr>
              <a:t>        )</a:t>
            </a:r>
            <a:br/>
            <a:r>
              <a:rPr>
                <a:latin typeface="Courier"/>
              </a:rPr>
              <a:t>    )</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33"/>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i="1">
                <a:solidFill>
                  <a:srgbClr val="60A0B0"/>
                </a:solidFill>
                <a:latin typeface="Courier"/>
              </a:rPr>
              <a:t># Create URL and send RESTCONF request to core1 for GigE2 Config</a:t>
            </a:r>
            <a:br/>
            <a:r>
              <a:rPr>
                <a:latin typeface="Courier"/>
              </a:rPr>
              <a:t>url </a:t>
            </a:r>
            <a:r>
              <a:rPr>
                <a:solidFill>
                  <a:srgbClr val="666666"/>
                </a:solidFill>
                <a:latin typeface="Courier"/>
              </a:rPr>
              <a:t>=</a:t>
            </a:r>
            <a:r>
              <a:rPr>
                <a:latin typeface="Courier"/>
              </a:rPr>
              <a:t> interface_url.format(ip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"restconf_port"</a:t>
            </a:r>
            <a:r>
              <a:rPr>
                <a:latin typeface="Courier"/>
              </a:rPr>
              <a:t>],</a:t>
            </a:r>
            <a:br/>
            <a:r>
              <a:rPr>
                <a:latin typeface="Courier"/>
              </a:rPr>
              <a:t>                           int_name </a:t>
            </a:r>
            <a:r>
              <a:rPr>
                <a:solidFill>
                  <a:srgbClr val="666666"/>
                </a:solidFill>
                <a:latin typeface="Courier"/>
              </a:rPr>
              <a:t>=</a:t>
            </a:r>
            <a:r>
              <a:rPr>
                <a:latin typeface="Courier"/>
              </a:rPr>
              <a:t> </a:t>
            </a:r>
            <a:r>
              <a:rPr>
                <a:solidFill>
                  <a:srgbClr val="4070A0"/>
                </a:solidFill>
                <a:latin typeface="Courier"/>
              </a:rPr>
              <a:t>"Loopback101"</a:t>
            </a:r>
            <a:br/>
            <a:r>
              <a:rPr>
                <a:latin typeface="Courier"/>
              </a:rPr>
              <a:t>                          )</a:t>
            </a:r>
            <a:br/>
            <a:r>
              <a:rPr>
                <a:latin typeface="Courier"/>
              </a:rPr>
              <a:t>r </a:t>
            </a:r>
            <a:r>
              <a:rPr>
                <a:solidFill>
                  <a:srgbClr val="666666"/>
                </a:solidFill>
                <a:latin typeface="Courier"/>
              </a:rPr>
              <a:t>=</a:t>
            </a:r>
            <a:r>
              <a:rPr>
                <a:latin typeface="Courier"/>
              </a:rPr>
              <a:t> requests.get(url,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br/>
            <a:br/>
            <a:r>
              <a:rPr i="1">
                <a:solidFill>
                  <a:srgbClr val="60A0B0"/>
                </a:solidFill>
                <a:latin typeface="Courier"/>
              </a:rPr>
              <a:t># Print returned data</a:t>
            </a:r>
            <a:br/>
            <a:r>
              <a:rPr>
                <a:latin typeface="Courier"/>
              </a:rPr>
              <a:t>print(r.text)</a:t>
            </a:r>
          </a:p>
          <a:p>
            <a:pPr lvl="0" indent="0" marL="0">
              <a:spcBef>
                <a:spcPts val="3000"/>
              </a:spcBef>
              <a:buNone/>
            </a:pPr>
            <a:r>
              <a:rPr b="1"/>
              <a:t>Delete Network Configuration Details with RESTCONF with </a:t>
            </a:r>
            <a:r>
              <a:rPr b="1">
                <a:latin typeface="Courier"/>
              </a:rPr>
              <a:t>restconf_example3.py</a:t>
            </a:r>
          </a:p>
          <a:p>
            <a:pPr lvl="0" indent="-342900" marL="342900">
              <a:buAutoNum type="arabicPeriod"/>
            </a:pPr>
            <a:r>
              <a:rPr/>
              <a:t>Continuing from previous exercise. If starting from new interpreter, execute these steps.</a:t>
            </a:r>
          </a:p>
          <a:p>
            <a:pPr lvl="1" indent="0">
              <a:buNone/>
            </a:pPr>
            <a:r>
              <a:rPr>
                <a:latin typeface="Courier"/>
              </a:rPr>
              <a:t>import requests, urllib3,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urllib3.disable_warnings(urllib3.exceptions.InsecureRequestWarning)</a:t>
            </a:r>
            <a:br/>
            <a:r>
              <a:rPr>
                <a:latin typeface="Courier"/>
              </a:rPr>
              <a:t>restconf_headers </a:t>
            </a:r>
            <a:r>
              <a:rPr>
                <a:solidFill>
                  <a:srgbClr val="666666"/>
                </a:solidFill>
                <a:latin typeface="Courier"/>
              </a:rPr>
              <a:t>=</a:t>
            </a:r>
            <a:r>
              <a:rPr>
                <a:latin typeface="Courier"/>
              </a:rPr>
              <a:t> {</a:t>
            </a:r>
            <a:r>
              <a:rPr>
                <a:solidFill>
                  <a:srgbClr val="4070A0"/>
                </a:solidFill>
                <a:latin typeface="Courier"/>
              </a:rPr>
              <a:t>"Accept"</a:t>
            </a:r>
            <a:r>
              <a:rPr>
                <a:latin typeface="Courier"/>
              </a:rPr>
              <a:t>: </a:t>
            </a:r>
            <a:r>
              <a:rPr>
                <a:solidFill>
                  <a:srgbClr val="4070A0"/>
                </a:solidFill>
                <a:latin typeface="Courier"/>
              </a:rPr>
              <a:t>"application/yang-data+json"</a:t>
            </a:r>
            <a:r>
              <a:rPr>
                <a:latin typeface="Courier"/>
              </a:rPr>
              <a:t>}</a:t>
            </a:r>
            <a:br/>
            <a:r>
              <a:rPr>
                <a:latin typeface="Courier"/>
              </a:rPr>
              <a:t>restconf_base </a:t>
            </a:r>
            <a:r>
              <a:rPr>
                <a:solidFill>
                  <a:srgbClr val="666666"/>
                </a:solidFill>
                <a:latin typeface="Courier"/>
              </a:rPr>
              <a:t>=</a:t>
            </a:r>
            <a:r>
              <a:rPr>
                <a:latin typeface="Courier"/>
              </a:rPr>
              <a:t> </a:t>
            </a:r>
            <a:r>
              <a:rPr>
                <a:solidFill>
                  <a:srgbClr val="4070A0"/>
                </a:solidFill>
                <a:latin typeface="Courier"/>
              </a:rPr>
              <a:t>"https://{ip}:{port}/restconf/data"</a:t>
            </a:r>
            <a:br/>
            <a:r>
              <a:rPr>
                <a:latin typeface="Courier"/>
              </a:rPr>
              <a:t>interface_url </a:t>
            </a:r>
            <a:r>
              <a:rPr>
                <a:solidFill>
                  <a:srgbClr val="666666"/>
                </a:solidFill>
                <a:latin typeface="Courier"/>
              </a:rPr>
              <a:t>=</a:t>
            </a:r>
            <a:r>
              <a:rPr>
                <a:latin typeface="Courier"/>
              </a:rPr>
              <a:t> restconf_base </a:t>
            </a:r>
            <a:r>
              <a:rPr>
                <a:solidFill>
                  <a:srgbClr val="666666"/>
                </a:solidFill>
                <a:latin typeface="Courier"/>
              </a:rPr>
              <a:t>+</a:t>
            </a:r>
            <a:r>
              <a:rPr>
                <a:latin typeface="Courier"/>
              </a:rPr>
              <a:t> </a:t>
            </a:r>
            <a:r>
              <a:rPr>
                <a:solidFill>
                  <a:srgbClr val="4070A0"/>
                </a:solidFill>
                <a:latin typeface="Courier"/>
              </a:rPr>
              <a:t>"/ietf-interfaces:interfaces/interface={int_name}"</a:t>
            </a:r>
            <a:br/>
            <a:r>
              <a:rPr>
                <a:latin typeface="Courier"/>
              </a:rPr>
              <a:t>url </a:t>
            </a:r>
            <a:r>
              <a:rPr>
                <a:solidFill>
                  <a:srgbClr val="666666"/>
                </a:solidFill>
                <a:latin typeface="Courier"/>
              </a:rPr>
              <a:t>=</a:t>
            </a:r>
            <a:r>
              <a:rPr>
                <a:latin typeface="Courier"/>
              </a:rPr>
              <a:t> interface_url.format(ip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"restconf_port"</a:t>
            </a:r>
            <a:r>
              <a:rPr>
                <a:latin typeface="Courier"/>
              </a:rPr>
              <a:t>],</a:t>
            </a:r>
            <a:br/>
            <a:r>
              <a:rPr>
                <a:latin typeface="Courier"/>
              </a:rPr>
              <a:t>                           int_name </a:t>
            </a:r>
            <a:r>
              <a:rPr>
                <a:solidFill>
                  <a:srgbClr val="666666"/>
                </a:solidFill>
                <a:latin typeface="Courier"/>
              </a:rPr>
              <a:t>=</a:t>
            </a:r>
            <a:r>
              <a:rPr>
                <a:latin typeface="Courier"/>
              </a:rPr>
              <a:t> </a:t>
            </a:r>
            <a:r>
              <a:rPr>
                <a:solidFill>
                  <a:srgbClr val="4070A0"/>
                </a:solidFill>
                <a:latin typeface="Courier"/>
              </a:rPr>
              <a:t>"Loopback101"</a:t>
            </a:r>
            <a:br/>
            <a:r>
              <a:rPr>
                <a:latin typeface="Courier"/>
              </a:rPr>
              <a:t>                          )</a:t>
            </a:r>
          </a:p>
          <a:p>
            <a:pPr lvl="0" indent="-342900" marL="342900">
              <a:buAutoNum type="arabicPeriod"/>
            </a:pPr>
            <a:r>
              <a:rPr/>
              <a:t>Send DELETE request to remove the Loopback.</a:t>
            </a:r>
          </a:p>
          <a:p>
            <a:pPr lvl="1" indent="0">
              <a:buNone/>
            </a:pPr>
            <a:r>
              <a:rPr>
                <a:latin typeface="Courier"/>
              </a:rPr>
              <a:t>r </a:t>
            </a:r>
            <a:r>
              <a:rPr>
                <a:solidFill>
                  <a:srgbClr val="666666"/>
                </a:solidFill>
                <a:latin typeface="Courier"/>
              </a:rPr>
              <a:t>=</a:t>
            </a:r>
            <a:r>
              <a:rPr>
                <a:latin typeface="Courier"/>
              </a:rPr>
              <a:t> requests.delete(url,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204</a:t>
            </a:r>
            <a:r>
              <a:rPr/>
              <a:t>)</a:t>
            </a:r>
          </a:p>
          <a:p>
            <a:pPr lvl="1" indent="0">
              <a:buNone/>
            </a:pPr>
            <a:r>
              <a:rPr>
                <a:latin typeface="Courier"/>
              </a:rPr>
              <a:t>print(</a:t>
            </a:r>
            <a:r>
              <a:rPr>
                <a:solidFill>
                  <a:srgbClr val="4070A0"/>
                </a:solidFill>
                <a:latin typeface="Courier"/>
              </a:rPr>
              <a:t>"Request Status Code: {}"</a:t>
            </a:r>
            <a:r>
              <a:rPr>
                <a:latin typeface="Courier"/>
              </a:rPr>
              <a:t>.format(r.status_code))</a:t>
            </a:r>
          </a:p>
          <a:p>
            <a:pPr lvl="0" indent="-342900" marL="342900">
              <a:buAutoNum type="arabicPeriod"/>
            </a:pPr>
            <a:r>
              <a:rPr/>
              <a:t>Query for details on the new interface (no output expected, as you just deleted it)</a:t>
            </a:r>
          </a:p>
          <a:p>
            <a:pPr lvl="1" indent="0">
              <a:buNone/>
            </a:pPr>
            <a:r>
              <a:rPr>
                <a:latin typeface="Courier"/>
              </a:rPr>
              <a:t>r </a:t>
            </a:r>
            <a:r>
              <a:rPr>
                <a:solidFill>
                  <a:srgbClr val="666666"/>
                </a:solidFill>
                <a:latin typeface="Courier"/>
              </a:rPr>
              <a:t>=</a:t>
            </a:r>
            <a:r>
              <a:rPr>
                <a:latin typeface="Courier"/>
              </a:rPr>
              <a:t> requests.get(url,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404</a:t>
            </a:r>
            <a:r>
              <a:rPr/>
              <a:t>)</a:t>
            </a:r>
          </a:p>
          <a:p>
            <a:pPr lvl="1" indent="0">
              <a:buNone/>
            </a:pPr>
            <a:r>
              <a:rPr>
                <a:latin typeface="Courier"/>
              </a:rPr>
              <a:t>print(r.status_code)</a:t>
            </a:r>
          </a:p>
          <a:p>
            <a:pPr lvl="0" indent="0" marL="0">
              <a:spcBef>
                <a:spcPts val="3000"/>
              </a:spcBef>
              <a:buNone/>
            </a:pPr>
            <a:r>
              <a:rPr b="1"/>
              <a:t>NETCONF with ncclient</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device_apis/netconf</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NETCONF with </a:t>
            </a:r>
            <a:r>
              <a:rPr b="1">
                <a:latin typeface="Courier"/>
              </a:rPr>
              <a:t>netconf_example1.py</a:t>
            </a:r>
          </a:p>
          <a:p>
            <a:pPr lvl="0" indent="-342900" marL="342900">
              <a:buAutoNum type="arabicPeriod"/>
            </a:pPr>
            <a:r>
              <a:rPr/>
              <a:t>Import libraries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Create filter template for an interface</a:t>
            </a:r>
          </a:p>
          <a:p>
            <a:pPr lvl="1" indent="0">
              <a:buNone/>
            </a:pP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p>
          <a:p>
            <a:pPr lvl="0" indent="-342900" marL="342900">
              <a:buAutoNum type="arabicPeriod"/>
            </a:pPr>
            <a:r>
              <a:rPr/>
              <a:t>Open NETCONF connection to device</a:t>
            </a:r>
          </a:p>
          <a:p>
            <a:pPr lvl="1"/>
            <a:r>
              <a:rPr i="1"/>
              <a:t>Note: Normally you’d use a </a:t>
            </a:r>
            <a:r>
              <a:rPr i="1">
                <a:latin typeface="Courier"/>
              </a:rPr>
              <a:t>with</a:t>
            </a:r>
            <a:r>
              <a:rPr i="1"/>
              <a:t>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 (expected output </a:t>
            </a:r>
            <a:r>
              <a:rPr>
                <a:latin typeface="Courier"/>
              </a:rPr>
              <a:t>true</a:t>
            </a:r>
            <a:r>
              <a:rPr/>
              <a:t>)</a:t>
            </a:r>
          </a:p>
          <a:p>
            <a:pPr lvl="1" indent="0">
              <a:buNone/>
            </a:pPr>
            <a:r>
              <a:rPr>
                <a:latin typeface="Courier"/>
              </a:rPr>
              <a:t>m.connected</a:t>
            </a:r>
          </a:p>
          <a:p>
            <a:pPr lvl="0" indent="-342900" marL="342900">
              <a:buAutoNum type="arabicPeriod"/>
            </a:pPr>
            <a:r>
              <a:rPr/>
              <a:t>Create desired NETCONF filter for a particular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"GigabitEthernet2"</a:t>
            </a:r>
            <a:r>
              <a:rPr>
                <a:latin typeface="Courier"/>
              </a:rPr>
              <a:t>)</a:t>
            </a:r>
          </a:p>
          <a:p>
            <a:pPr lvl="0" indent="-342900" marL="342900">
              <a:buAutoNum type="arabicPeriod"/>
            </a:pPr>
            <a:r>
              <a:rPr/>
              <a:t>Execute a NETCONF  using the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342900" marL="342900">
              <a:buAutoNum type="arabicPeriod"/>
            </a:pPr>
            <a:r>
              <a:rPr/>
              <a:t>Process the XML data into Python Dictionary and use</a:t>
            </a:r>
          </a:p>
          <a:p>
            <a:pPr lvl="1" indent="0">
              <a:buNone/>
            </a:pPr>
            <a:r>
              <a:rPr>
                <a:latin typeface="Courier"/>
              </a:rPr>
              <a:t>interface </a:t>
            </a:r>
            <a:r>
              <a:rPr>
                <a:solidFill>
                  <a:srgbClr val="666666"/>
                </a:solidFill>
                <a:latin typeface="Courier"/>
              </a:rPr>
              <a:t>=</a:t>
            </a:r>
            <a:r>
              <a:rPr>
                <a:latin typeface="Courier"/>
              </a:rPr>
              <a:t> xmltodict.parse(r.xml)</a:t>
            </a:r>
          </a:p>
          <a:p>
            <a:pPr lvl="0" indent="-342900" marL="342900">
              <a:buAutoNum type="arabicPeriod"/>
            </a:pPr>
            <a:r>
              <a:rPr/>
              <a:t>Pretty Print the full Python (Ordered) Dictionary.</a:t>
            </a:r>
          </a:p>
          <a:p>
            <a:pPr lvl="1" indent="0">
              <a:buNone/>
            </a:pPr>
            <a:r>
              <a:rPr>
                <a:latin typeface="Courier"/>
              </a:rPr>
              <a:t>from pprint import pprint</a:t>
            </a:r>
            <a:br/>
            <a:r>
              <a:rPr>
                <a:latin typeface="Courier"/>
              </a:rPr>
              <a:t>pprint(interface)</a:t>
            </a:r>
          </a:p>
          <a:p>
            <a:pPr lvl="0" indent="-342900" marL="342900">
              <a:buAutoNum type="arabicPeriod"/>
            </a:pPr>
            <a:r>
              <a:rPr/>
              <a:t>If RPC returned data, print out the interesting pieces.</a:t>
            </a:r>
          </a:p>
          <a:p>
            <a:pPr lvl="1" indent="0">
              <a:buNone/>
            </a:pPr>
            <a:r>
              <a:rPr b="1">
                <a:solidFill>
                  <a:srgbClr val="007020"/>
                </a:solidFill>
                <a:latin typeface="Courier"/>
              </a:rPr>
              <a:t>if</a:t>
            </a:r>
            <a:r>
              <a:rPr>
                <a:latin typeface="Courier"/>
              </a:rPr>
              <a:t> </a:t>
            </a:r>
            <a:r>
              <a:rPr b="1">
                <a:solidFill>
                  <a:srgbClr val="007020"/>
                </a:solidFill>
                <a:latin typeface="Courier"/>
              </a:rPr>
              <a:t>not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 </a:t>
            </a:r>
            <a:r>
              <a:rPr b="1">
                <a:solidFill>
                  <a:srgbClr val="007020"/>
                </a:solidFill>
                <a:latin typeface="Courier"/>
              </a:rPr>
              <a:t>is</a:t>
            </a:r>
            <a:r>
              <a:rPr>
                <a:latin typeface="Courier"/>
              </a:rPr>
              <a:t> </a:t>
            </a:r>
            <a:r>
              <a:rPr>
                <a:solidFill>
                  <a:srgbClr val="19177C"/>
                </a:solidFill>
                <a:latin typeface="Courier"/>
              </a:rPr>
              <a:t>None</a:t>
            </a:r>
            <a:r>
              <a:rPr>
                <a:latin typeface="Courier"/>
              </a:rPr>
              <a:t>:</a:t>
            </a:r>
            <a:br/>
            <a:r>
              <a:rPr>
                <a:latin typeface="Courier"/>
              </a:rPr>
              <a:t>    </a:t>
            </a:r>
            <a:r>
              <a:rPr i="1">
                <a:solidFill>
                  <a:srgbClr val="60A0B0"/>
                </a:solidFill>
                <a:latin typeface="Courier"/>
              </a:rPr>
              <a:t># Create Python variable for interface details</a:t>
            </a:r>
            <a:br/>
            <a:r>
              <a:rPr>
                <a:latin typeface="Courier"/>
              </a:rPr>
              <a:t>    interface </a:t>
            </a:r>
            <a:r>
              <a:rPr>
                <a:solidFill>
                  <a:srgbClr val="666666"/>
                </a:solidFill>
                <a:latin typeface="Courier"/>
              </a:rPr>
              <a: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a:t>
            </a:r>
            <a:r>
              <a:rPr>
                <a:solidFill>
                  <a:srgbClr val="4070A0"/>
                </a:solidFill>
                <a:latin typeface="Courier"/>
              </a:rPr>
              <a:t>"interfaces"</a:t>
            </a:r>
            <a:r>
              <a:rPr>
                <a:latin typeface="Courier"/>
              </a:rPr>
              <a:t>][</a:t>
            </a:r>
            <a:r>
              <a:rPr>
                <a:solidFill>
                  <a:srgbClr val="4070A0"/>
                </a:solidFill>
                <a:latin typeface="Courier"/>
              </a:rPr>
              <a:t>"interface"</a:t>
            </a:r>
            <a:r>
              <a:rPr>
                <a:latin typeface="Courier"/>
              </a:rPr>
              <a:t>]</a:t>
            </a:r>
            <a:br/>
            <a:br/>
            <a:r>
              <a:rPr>
                <a:latin typeface="Courier"/>
              </a:rPr>
              <a:t>    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interface[</a:t>
            </a:r>
            <a:r>
              <a:rPr>
                <a:solidFill>
                  <a:srgbClr val="4070A0"/>
                </a:solidFill>
                <a:latin typeface="Courier"/>
              </a:rPr>
              <a:t>"name"</a:t>
            </a:r>
            <a:r>
              <a:rPr>
                <a:latin typeface="Courier"/>
              </a:rPr>
              <a:t>][</a:t>
            </a:r>
            <a:r>
              <a:rPr>
                <a:solidFill>
                  <a:srgbClr val="4070A0"/>
                </a:solidFill>
                <a:latin typeface="Courier"/>
              </a:rPr>
              <a:t>"#text"</a:t>
            </a:r>
            <a:r>
              <a:rPr>
                <a:latin typeface="Courier"/>
              </a:rPr>
              <a:t>],</a:t>
            </a:r>
            <a:br/>
            <a:r>
              <a:rPr>
                <a:latin typeface="Courier"/>
              </a:rPr>
              <a:t>            ip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"ip"</a:t>
            </a:r>
            <a:r>
              <a:rPr>
                <a:latin typeface="Courier"/>
              </a:rPr>
              <a:t>],</a:t>
            </a:r>
            <a:br/>
            <a:r>
              <a:rPr>
                <a:latin typeface="Courier"/>
              </a:rPr>
              <a:t>            mask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"netmask"</a:t>
            </a:r>
            <a:r>
              <a:rPr>
                <a:latin typeface="Courier"/>
              </a:rPr>
              <a:t>],</a:t>
            </a:r>
            <a:br/>
            <a:r>
              <a:rPr>
                <a:latin typeface="Courier"/>
              </a:rPr>
              <a:t>            )</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"No interface {} found"</a:t>
            </a:r>
            <a:r>
              <a:rPr>
                <a:latin typeface="Courier"/>
              </a:rPr>
              <a:t>.format(</a:t>
            </a:r>
            <a:r>
              <a:rPr>
                <a:solidFill>
                  <a:srgbClr val="4070A0"/>
                </a:solidFill>
                <a:latin typeface="Courier"/>
              </a:rPr>
              <a:t>"GigabitEthernet2"</a:t>
            </a:r>
            <a:r>
              <a:rPr>
                <a:latin typeface="Courier"/>
              </a:rPr>
              <a:t>))</a:t>
            </a:r>
          </a:p>
          <a:p>
            <a:pPr lvl="0" indent="0" marL="0">
              <a:spcBef>
                <a:spcPts val="3000"/>
              </a:spcBef>
              <a:buNone/>
            </a:pPr>
            <a:r>
              <a:rPr b="1"/>
              <a:t>Modify Network Configuration Details with NETCONF with </a:t>
            </a:r>
            <a:r>
              <a:rPr b="1">
                <a:latin typeface="Courier"/>
              </a:rPr>
              <a:t>netconf_example2.py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NETCONF  template for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&lt;description&gt;{description}&lt;/description&gt;</a:t>
            </a:r>
            <a:br/>
            <a:r>
              <a:rPr>
                <a:solidFill>
                  <a:srgbClr val="4070A0"/>
                </a:solidFill>
                <a:latin typeface="Courier"/>
              </a:rPr>
              <a:t>        &lt;type xmlns:ianaift="urn:ietf:params:xml:ns:yang:iana-if-type"&gt;</a:t>
            </a:r>
            <a:br/>
            <a:r>
              <a:rPr>
                <a:solidFill>
                  <a:srgbClr val="4070A0"/>
                </a:solidFill>
                <a:latin typeface="Courier"/>
              </a:rPr>
              <a:t>          ianaift:softwareLoopback</a:t>
            </a:r>
            <a:br/>
            <a:r>
              <a:rPr>
                <a:solidFill>
                  <a:srgbClr val="4070A0"/>
                </a:solidFill>
                <a:latin typeface="Courier"/>
              </a:rPr>
              <a:t>        &lt;/type&gt;</a:t>
            </a:r>
            <a:br/>
            <a:r>
              <a:rPr>
                <a:solidFill>
                  <a:srgbClr val="4070A0"/>
                </a:solidFill>
                <a:latin typeface="Courier"/>
              </a:rPr>
              <a:t>        &lt;enabled&gt;true&lt;/enabled&gt;</a:t>
            </a:r>
            <a:br/>
            <a:r>
              <a:rPr>
                <a:solidFill>
                  <a:srgbClr val="4070A0"/>
                </a:solidFill>
                <a:latin typeface="Courier"/>
              </a:rPr>
              <a:t>        &lt;ipv4 xmlns="urn:ietf:params:xml:ns:yang:ietf-ip"&gt;</a:t>
            </a:r>
            <a:br/>
            <a:r>
              <a:rPr>
                <a:solidFill>
                  <a:srgbClr val="4070A0"/>
                </a:solidFill>
                <a:latin typeface="Courier"/>
              </a:rPr>
              <a:t>          &lt;address&gt;</a:t>
            </a:r>
            <a:br/>
            <a:r>
              <a:rPr>
                <a:solidFill>
                  <a:srgbClr val="4070A0"/>
                </a:solidFill>
                <a:latin typeface="Courier"/>
              </a:rPr>
              <a:t>            &lt;ip&gt;{ip}&lt;/ip&gt;</a:t>
            </a:r>
            <a:br/>
            <a:r>
              <a:rPr>
                <a:solidFill>
                  <a:srgbClr val="4070A0"/>
                </a:solidFill>
                <a:latin typeface="Courier"/>
              </a:rPr>
              <a:t>            &lt;netmask&gt;{netmask}&lt;/netmask&gt;</a:t>
            </a:r>
            <a:br/>
            <a:r>
              <a:rPr>
                <a:solidFill>
                  <a:srgbClr val="4070A0"/>
                </a:solidFill>
                <a:latin typeface="Courier"/>
              </a:rPr>
              <a:t>          &lt;/address&gt;</a:t>
            </a:r>
            <a:br/>
            <a:r>
              <a:rPr>
                <a:solidFill>
                  <a:srgbClr val="4070A0"/>
                </a:solidFill>
                <a:latin typeface="Courier"/>
              </a:rPr>
              <a:t>        &lt;/ipv4&gt;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p>
          <a:p>
            <a:pPr lvl="0" indent="-342900" marL="342900">
              <a:buAutoNum type="arabicPeriod"/>
            </a:pPr>
            <a:r>
              <a:rPr/>
              <a:t>Send  operation</a:t>
            </a:r>
          </a:p>
          <a:p>
            <a:pPr lvl="1" indent="0">
              <a:buNone/>
            </a:pP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Delete Network Configuration Details with NETCONF with </a:t>
            </a:r>
            <a:r>
              <a:rPr b="1">
                <a:latin typeface="Courier"/>
              </a:rPr>
              <a:t>netconf_example3.py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new config template to delete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 operation="delete"&gt;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 and execute  to delete the interface</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b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1" indent="0">
              <a:buNone/>
            </a:pPr>
            <a:r>
              <a:rPr>
                <a:latin typeface="Courier"/>
              </a:rPr>
              <a:t>m.close_session()</a:t>
            </a:r>
            <a:br/>
            <a:r>
              <a:rPr>
                <a:latin typeface="Courier"/>
              </a:rPr>
              <a:t>m.connected</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device_apis/cli</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1"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1"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1"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1" indent="0">
              <a:buNone/>
            </a:pPr>
            <a:r>
              <a:rPr>
                <a:latin typeface="Courier"/>
              </a:rPr>
              <a:t>print(command)</a:t>
            </a:r>
          </a:p>
          <a:p>
            <a:pPr lvl="0" indent="-342900" marL="342900">
              <a:buAutoNum type="arabicPeriod"/>
            </a:pPr>
            <a:r>
              <a:rPr/>
              <a:t>Send command to device</a:t>
            </a:r>
          </a:p>
          <a:p>
            <a:pPr lvl="1"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1" indent="0">
              <a:buNone/>
            </a:pPr>
            <a:r>
              <a:rPr>
                <a:latin typeface="Courier"/>
              </a:rPr>
              <a:t>print(interface)</a:t>
            </a:r>
          </a:p>
          <a:p>
            <a:pPr lvl="0" indent="-342900" marL="342900">
              <a:buAutoNum type="arabicPeriod"/>
            </a:pPr>
            <a:r>
              <a:rPr/>
              <a:t>Create regular expression searches to parse the output for desired interface details</a:t>
            </a:r>
          </a:p>
          <a:p>
            <a:pPr lvl="1"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1"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1"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name,</a:t>
            </a:r>
            <a:br/>
            <a:r>
              <a:rPr>
                <a:latin typeface="Courier"/>
              </a:rPr>
              <a:t>        ip </a:t>
            </a:r>
            <a:r>
              <a:rPr>
                <a:solidFill>
                  <a:srgbClr val="666666"/>
                </a:solidFill>
                <a:latin typeface="Courier"/>
              </a:rPr>
              <a:t>=</a:t>
            </a:r>
            <a:r>
              <a:rPr>
                <a:latin typeface="Courier"/>
              </a:rPr>
              <a:t> ip,</a:t>
            </a:r>
            <a:br/>
            <a:r>
              <a:rPr>
                <a:latin typeface="Courier"/>
              </a:rPr>
              <a:t>        mask </a:t>
            </a:r>
            <a:r>
              <a:rPr>
                <a:solidFill>
                  <a:srgbClr val="666666"/>
                </a:solidFill>
                <a:latin typeface="Courier"/>
              </a:rPr>
              <a:t>=</a:t>
            </a:r>
            <a:r>
              <a:rPr>
                <a:latin typeface="Courier"/>
              </a:rPr>
              <a:t> netmask,</a:t>
            </a:r>
            <a:br/>
            <a:r>
              <a:rPr>
                <a:latin typeface="Courier"/>
              </a:rPr>
              <a:t>        )</a:t>
            </a:r>
            <a:br/>
            <a:r>
              <a:rPr>
                <a:latin typeface="Courier"/>
              </a:rPr>
              <a:t>    )</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34"/>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restconf_headers </a:t>
            </a:r>
            <a:r>
              <a:rPr>
                <a:solidFill>
                  <a:srgbClr val="666666"/>
                </a:solidFill>
                <a:latin typeface="Courier"/>
              </a:rPr>
              <a:t>=</a:t>
            </a:r>
            <a:r>
              <a:rPr>
                <a:latin typeface="Courier"/>
              </a:rPr>
              <a:t> {</a:t>
            </a:r>
            <a:r>
              <a:rPr>
                <a:solidFill>
                  <a:srgbClr val="4070A0"/>
                </a:solidFill>
                <a:latin typeface="Courier"/>
              </a:rPr>
              <a:t>"Accept"</a:t>
            </a:r>
            <a:r>
              <a:rPr>
                <a:latin typeface="Courier"/>
              </a:rPr>
              <a:t>: </a:t>
            </a:r>
            <a:r>
              <a:rPr>
                <a:solidFill>
                  <a:srgbClr val="4070A0"/>
                </a:solidFill>
                <a:latin typeface="Courier"/>
              </a:rPr>
              <a:t>"application/yang-data+json"</a:t>
            </a:r>
            <a:r>
              <a:rPr>
                <a:latin typeface="Courier"/>
              </a:rPr>
              <a:t>}</a:t>
            </a:r>
            <a:br/>
            <a:r>
              <a:rPr>
                <a:latin typeface="Courier"/>
              </a:rPr>
              <a:t>restconf_base </a:t>
            </a:r>
            <a:r>
              <a:rPr>
                <a:solidFill>
                  <a:srgbClr val="666666"/>
                </a:solidFill>
                <a:latin typeface="Courier"/>
              </a:rPr>
              <a:t>=</a:t>
            </a:r>
            <a:r>
              <a:rPr>
                <a:latin typeface="Courier"/>
              </a:rPr>
              <a:t> </a:t>
            </a:r>
            <a:r>
              <a:rPr>
                <a:solidFill>
                  <a:srgbClr val="4070A0"/>
                </a:solidFill>
                <a:latin typeface="Courier"/>
              </a:rPr>
              <a:t>"https://{ip}:{port}/restconf/data"</a:t>
            </a:r>
            <a:br/>
            <a:r>
              <a:rPr>
                <a:latin typeface="Courier"/>
              </a:rPr>
              <a:t>interface_url </a:t>
            </a:r>
            <a:r>
              <a:rPr>
                <a:solidFill>
                  <a:srgbClr val="666666"/>
                </a:solidFill>
                <a:latin typeface="Courier"/>
              </a:rPr>
              <a:t>=</a:t>
            </a:r>
            <a:r>
              <a:rPr>
                <a:latin typeface="Courier"/>
              </a:rPr>
              <a:t> restconf_base </a:t>
            </a:r>
            <a:r>
              <a:rPr>
                <a:solidFill>
                  <a:srgbClr val="666666"/>
                </a:solidFill>
                <a:latin typeface="Courier"/>
              </a:rPr>
              <a:t>+</a:t>
            </a:r>
            <a:r>
              <a:rPr>
                <a:latin typeface="Courier"/>
              </a:rPr>
              <a:t> </a:t>
            </a:r>
            <a:r>
              <a:rPr>
                <a:solidFill>
                  <a:srgbClr val="4070A0"/>
                </a:solidFill>
                <a:latin typeface="Courier"/>
              </a:rPr>
              <a:t>"/ietf-interfaces:interfaces/interface={int_name}"</a:t>
            </a:r>
          </a:p>
          <a:p>
            <a:pPr lvl="0" indent="-342900" marL="342900">
              <a:buAutoNum type="arabicPeriod"/>
            </a:pPr>
            <a:r>
              <a:rPr/>
              <a:t>Create URL GigE2 Config</a:t>
            </a:r>
          </a:p>
          <a:p>
            <a:pPr lvl="1" indent="0">
              <a:buNone/>
            </a:pPr>
            <a:r>
              <a:rPr>
                <a:latin typeface="Courier"/>
              </a:rPr>
              <a:t>url </a:t>
            </a:r>
            <a:r>
              <a:rPr>
                <a:solidFill>
                  <a:srgbClr val="666666"/>
                </a:solidFill>
                <a:latin typeface="Courier"/>
              </a:rPr>
              <a:t>=</a:t>
            </a:r>
            <a:r>
              <a:rPr>
                <a:latin typeface="Courier"/>
              </a:rPr>
              <a:t> interface_url.format(ip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"restconf_port"</a:t>
            </a:r>
            <a:r>
              <a:rPr>
                <a:latin typeface="Courier"/>
              </a:rPr>
              <a:t>],</a:t>
            </a:r>
            <a:br/>
            <a:r>
              <a:rPr>
                <a:latin typeface="Courier"/>
              </a:rPr>
              <a:t>                           int_name </a:t>
            </a:r>
            <a:r>
              <a:rPr>
                <a:solidFill>
                  <a:srgbClr val="666666"/>
                </a:solidFill>
                <a:latin typeface="Courier"/>
              </a:rPr>
              <a:t>=</a:t>
            </a:r>
            <a:r>
              <a:rPr>
                <a:latin typeface="Courier"/>
              </a:rPr>
              <a:t> </a:t>
            </a:r>
            <a:r>
              <a:rPr>
                <a:solidFill>
                  <a:srgbClr val="4070A0"/>
                </a:solidFill>
                <a:latin typeface="Courier"/>
              </a:rPr>
              <a:t>"GigabitEthernet2"</a:t>
            </a:r>
            <a:br/>
            <a:r>
              <a:rPr>
                <a:latin typeface="Courier"/>
              </a:rPr>
              <a:t>                          )</a:t>
            </a:r>
          </a:p>
          <a:p>
            <a:pPr lvl="0" indent="-342900" marL="342900">
              <a:buAutoNum type="arabicPeriod"/>
            </a:pPr>
            <a:r>
              <a:rPr/>
              <a:t>Check the complete URL you just composed</a:t>
            </a:r>
          </a:p>
          <a:p>
            <a:pPr lvl="1" indent="0">
              <a:buNone/>
            </a:pPr>
            <a:r>
              <a:rPr>
                <a:latin typeface="Courier"/>
              </a:rPr>
              <a:t>print(url)</a:t>
            </a:r>
          </a:p>
          <a:p>
            <a:pPr lvl="0" indent="-342900" marL="342900">
              <a:buAutoNum type="arabicPeriod"/>
            </a:pPr>
            <a:r>
              <a:rPr/>
              <a:t>Send RESTCONF request to core1 for GigE2 Config</a:t>
            </a:r>
          </a:p>
          <a:p>
            <a:pPr lvl="1" indent="0">
              <a:buNone/>
            </a:pPr>
            <a:r>
              <a:rPr>
                <a:latin typeface="Courier"/>
              </a:rPr>
              <a:t>r </a:t>
            </a:r>
            <a:r>
              <a:rPr>
                <a:solidFill>
                  <a:srgbClr val="666666"/>
                </a:solidFill>
                <a:latin typeface="Courier"/>
              </a:rPr>
              <a:t>=</a:t>
            </a:r>
            <a:r>
              <a:rPr>
                <a:latin typeface="Courier"/>
              </a:rPr>
              <a:t> requests.get(url,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Print returned data</a:t>
            </a:r>
          </a:p>
          <a:p>
            <a:pPr lvl="1" indent="0">
              <a:buNone/>
            </a:pPr>
            <a:r>
              <a:rPr>
                <a:latin typeface="Courier"/>
              </a:rPr>
              <a:t>print(r.text)</a:t>
            </a:r>
          </a:p>
          <a:p>
            <a:pPr lvl="0" indent="-342900" marL="342900">
              <a:buAutoNum type="arabicPeriod"/>
            </a:pPr>
            <a:r>
              <a:rPr/>
              <a:t>If REST call was successful, report interesting details.</a:t>
            </a:r>
          </a:p>
          <a:p>
            <a:pPr lvl="1" indent="0">
              <a:buNone/>
            </a:pPr>
            <a:r>
              <a:rPr b="1">
                <a:solidFill>
                  <a:srgbClr val="007020"/>
                </a:solidFill>
                <a:latin typeface="Courier"/>
              </a:rPr>
              <a:t>if</a:t>
            </a:r>
            <a:r>
              <a:rPr>
                <a:latin typeface="Courier"/>
              </a:rPr>
              <a:t> r.status_code </a:t>
            </a:r>
            <a:r>
              <a:rPr>
                <a:solidFill>
                  <a:srgbClr val="666666"/>
                </a:solidFill>
                <a:latin typeface="Courier"/>
              </a:rPr>
              <a:t>==</a:t>
            </a:r>
            <a:r>
              <a:rPr>
                <a:latin typeface="Courier"/>
              </a:rPr>
              <a:t> </a:t>
            </a:r>
            <a:r>
              <a:rPr>
                <a:solidFill>
                  <a:srgbClr val="40A070"/>
                </a:solidFill>
                <a:latin typeface="Courier"/>
              </a:rPr>
              <a:t>200</a:t>
            </a:r>
            <a:r>
              <a:rPr>
                <a:latin typeface="Courier"/>
              </a:rPr>
              <a:t>:</a:t>
            </a:r>
            <a:br/>
            <a:r>
              <a:rPr>
                <a:latin typeface="Courier"/>
              </a:rPr>
              <a:t>    </a:t>
            </a:r>
            <a:r>
              <a:rPr i="1">
                <a:solidFill>
                  <a:srgbClr val="60A0B0"/>
                </a:solidFill>
                <a:latin typeface="Courier"/>
              </a:rPr>
              <a:t># Process JSON data into Python Dictionary and use</a:t>
            </a:r>
            <a:br/>
            <a:r>
              <a:rPr>
                <a:latin typeface="Courier"/>
              </a:rPr>
              <a:t>    interface </a:t>
            </a:r>
            <a:r>
              <a:rPr>
                <a:solidFill>
                  <a:srgbClr val="666666"/>
                </a:solidFill>
                <a:latin typeface="Courier"/>
              </a:rPr>
              <a:t>=</a:t>
            </a:r>
            <a:r>
              <a:rPr>
                <a:latin typeface="Courier"/>
              </a:rPr>
              <a:t> r.json()[</a:t>
            </a:r>
            <a:r>
              <a:rPr>
                <a:solidFill>
                  <a:srgbClr val="4070A0"/>
                </a:solidFill>
                <a:latin typeface="Courier"/>
              </a:rPr>
              <a:t>"ietf-interfaces:interface"</a:t>
            </a:r>
            <a:r>
              <a:rPr>
                <a:latin typeface="Courier"/>
              </a:rPr>
              <a:t>]</a:t>
            </a:r>
            <a:br/>
            <a:r>
              <a:rPr>
                <a:latin typeface="Courier"/>
              </a:rPr>
              <a:t>    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interface[</a:t>
            </a:r>
            <a:r>
              <a:rPr>
                <a:solidFill>
                  <a:srgbClr val="4070A0"/>
                </a:solidFill>
                <a:latin typeface="Courier"/>
              </a:rPr>
              <a:t>"name"</a:t>
            </a:r>
            <a:r>
              <a:rPr>
                <a:latin typeface="Courier"/>
              </a:rPr>
              <a:t>],</a:t>
            </a:r>
            <a:br/>
            <a:r>
              <a:rPr>
                <a:latin typeface="Courier"/>
              </a:rPr>
              <a:t>            ip </a:t>
            </a:r>
            <a:r>
              <a:rPr>
                <a:solidFill>
                  <a:srgbClr val="666666"/>
                </a:solidFill>
                <a:latin typeface="Courier"/>
              </a:rPr>
              <a:t>=</a:t>
            </a:r>
            <a:r>
              <a:rPr>
                <a:latin typeface="Courier"/>
              </a:rPr>
              <a:t> interface[</a:t>
            </a:r>
            <a:r>
              <a:rPr>
                <a:solidFill>
                  <a:srgbClr val="4070A0"/>
                </a:solidFill>
                <a:latin typeface="Courier"/>
              </a:rPr>
              <a:t>"ietf-ip:ipv4"</a:t>
            </a:r>
            <a:r>
              <a:rPr>
                <a:latin typeface="Courier"/>
              </a:rPr>
              <a:t>][</a:t>
            </a:r>
            <a:r>
              <a:rPr>
                <a:solidFill>
                  <a:srgbClr val="4070A0"/>
                </a:solidFill>
                <a:latin typeface="Courier"/>
              </a:rPr>
              <a:t>"address"</a:t>
            </a:r>
            <a:r>
              <a:rPr>
                <a:latin typeface="Courier"/>
              </a:rPr>
              <a:t>][</a:t>
            </a:r>
            <a:r>
              <a:rPr>
                <a:solidFill>
                  <a:srgbClr val="40A070"/>
                </a:solidFill>
                <a:latin typeface="Courier"/>
              </a:rPr>
              <a:t>0</a:t>
            </a:r>
            <a:r>
              <a:rPr>
                <a:latin typeface="Courier"/>
              </a:rPr>
              <a:t>][</a:t>
            </a:r>
            <a:r>
              <a:rPr>
                <a:solidFill>
                  <a:srgbClr val="4070A0"/>
                </a:solidFill>
                <a:latin typeface="Courier"/>
              </a:rPr>
              <a:t>"ip"</a:t>
            </a:r>
            <a:r>
              <a:rPr>
                <a:latin typeface="Courier"/>
              </a:rPr>
              <a:t>],</a:t>
            </a:r>
            <a:br/>
            <a:r>
              <a:rPr>
                <a:latin typeface="Courier"/>
              </a:rPr>
              <a:t>            mask </a:t>
            </a:r>
            <a:r>
              <a:rPr>
                <a:solidFill>
                  <a:srgbClr val="666666"/>
                </a:solidFill>
                <a:latin typeface="Courier"/>
              </a:rPr>
              <a:t>=</a:t>
            </a:r>
            <a:r>
              <a:rPr>
                <a:latin typeface="Courier"/>
              </a:rPr>
              <a:t> interface[</a:t>
            </a:r>
            <a:r>
              <a:rPr>
                <a:solidFill>
                  <a:srgbClr val="4070A0"/>
                </a:solidFill>
                <a:latin typeface="Courier"/>
              </a:rPr>
              <a:t>"ietf-ip:ipv4"</a:t>
            </a:r>
            <a:r>
              <a:rPr>
                <a:latin typeface="Courier"/>
              </a:rPr>
              <a:t>][</a:t>
            </a:r>
            <a:r>
              <a:rPr>
                <a:solidFill>
                  <a:srgbClr val="4070A0"/>
                </a:solidFill>
                <a:latin typeface="Courier"/>
              </a:rPr>
              <a:t>"address"</a:t>
            </a:r>
            <a:r>
              <a:rPr>
                <a:latin typeface="Courier"/>
              </a:rPr>
              <a:t>][</a:t>
            </a:r>
            <a:r>
              <a:rPr>
                <a:solidFill>
                  <a:srgbClr val="40A070"/>
                </a:solidFill>
                <a:latin typeface="Courier"/>
              </a:rPr>
              <a:t>0</a:t>
            </a:r>
            <a:r>
              <a:rPr>
                <a:latin typeface="Courier"/>
              </a:rPr>
              <a:t>][</a:t>
            </a:r>
            <a:r>
              <a:rPr>
                <a:solidFill>
                  <a:srgbClr val="4070A0"/>
                </a:solidFill>
                <a:latin typeface="Courier"/>
              </a:rPr>
              <a:t>"netmask"</a:t>
            </a:r>
            <a:r>
              <a:rPr>
                <a:latin typeface="Courier"/>
              </a:rPr>
              <a:t>],</a:t>
            </a:r>
            <a:br/>
            <a:r>
              <a:rPr>
                <a:latin typeface="Courier"/>
              </a:rPr>
              <a:t>            )</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"No interface {} found."</a:t>
            </a:r>
            <a:r>
              <a:rPr>
                <a:latin typeface="Courier"/>
              </a:rPr>
              <a:t>.format(</a:t>
            </a:r>
            <a:r>
              <a:rPr>
                <a:solidFill>
                  <a:srgbClr val="4070A0"/>
                </a:solidFill>
                <a:latin typeface="Courier"/>
              </a:rPr>
              <a:t>"GigabitEthernet2"</a:t>
            </a:r>
            <a:r>
              <a:rPr>
                <a:latin typeface="Courier"/>
              </a:rPr>
              <a:t>))</a:t>
            </a:r>
          </a:p>
          <a:p>
            <a:pPr lvl="0" indent="0" marL="0">
              <a:spcBef>
                <a:spcPts val="3000"/>
              </a:spcBef>
              <a:buNone/>
            </a:pPr>
            <a:r>
              <a:rPr b="1"/>
              <a:t>Modify Network Configuration Details with RESTCONF with </a:t>
            </a:r>
            <a:r>
              <a:rPr b="1">
                <a:latin typeface="Courier"/>
              </a:rPr>
              <a:t>restconf_example2.py</a:t>
            </a:r>
          </a:p>
          <a:p>
            <a:pPr lvl="0" indent="-342900" marL="342900">
              <a:buAutoNum type="arabicPeriod"/>
            </a:pPr>
            <a:r>
              <a:rPr/>
              <a:t>Continuing from previous exercise. If starting from new interpreter, execute these steps.</a:t>
            </a:r>
          </a:p>
          <a:p>
            <a:pPr lvl="1" indent="0">
              <a:buNone/>
            </a:pPr>
            <a:r>
              <a:rPr>
                <a:latin typeface="Courier"/>
              </a:rPr>
              <a:t>import requests, urllib3,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urllib3.disable_warnings(urllib3.exceptions.InsecureRequestWarning)</a:t>
            </a:r>
            <a:br/>
            <a:r>
              <a:rPr>
                <a:latin typeface="Courier"/>
              </a:rPr>
              <a:t>restconf_headers </a:t>
            </a:r>
            <a:r>
              <a:rPr>
                <a:solidFill>
                  <a:srgbClr val="666666"/>
                </a:solidFill>
                <a:latin typeface="Courier"/>
              </a:rPr>
              <a:t>=</a:t>
            </a:r>
            <a:r>
              <a:rPr>
                <a:latin typeface="Courier"/>
              </a:rPr>
              <a:t> {</a:t>
            </a:r>
            <a:r>
              <a:rPr>
                <a:solidFill>
                  <a:srgbClr val="4070A0"/>
                </a:solidFill>
                <a:latin typeface="Courier"/>
              </a:rPr>
              <a:t>"Accept"</a:t>
            </a:r>
            <a:r>
              <a:rPr>
                <a:latin typeface="Courier"/>
              </a:rPr>
              <a:t>: </a:t>
            </a:r>
            <a:r>
              <a:rPr>
                <a:solidFill>
                  <a:srgbClr val="4070A0"/>
                </a:solidFill>
                <a:latin typeface="Courier"/>
              </a:rPr>
              <a:t>"application/yang-data+json"</a:t>
            </a:r>
            <a:r>
              <a:rPr>
                <a:latin typeface="Courier"/>
              </a:rPr>
              <a:t>}</a:t>
            </a:r>
            <a:br/>
            <a:r>
              <a:rPr>
                <a:latin typeface="Courier"/>
              </a:rPr>
              <a:t>restconf_base </a:t>
            </a:r>
            <a:r>
              <a:rPr>
                <a:solidFill>
                  <a:srgbClr val="666666"/>
                </a:solidFill>
                <a:latin typeface="Courier"/>
              </a:rPr>
              <a:t>=</a:t>
            </a:r>
            <a:r>
              <a:rPr>
                <a:latin typeface="Courier"/>
              </a:rPr>
              <a:t> </a:t>
            </a:r>
            <a:r>
              <a:rPr>
                <a:solidFill>
                  <a:srgbClr val="4070A0"/>
                </a:solidFill>
                <a:latin typeface="Courier"/>
              </a:rPr>
              <a:t>"https://{ip}:{port}/restconf/data"</a:t>
            </a:r>
            <a:br/>
            <a:r>
              <a:rPr>
                <a:latin typeface="Courier"/>
              </a:rPr>
              <a:t>interface_url </a:t>
            </a:r>
            <a:r>
              <a:rPr>
                <a:solidFill>
                  <a:srgbClr val="666666"/>
                </a:solidFill>
                <a:latin typeface="Courier"/>
              </a:rPr>
              <a:t>=</a:t>
            </a:r>
            <a:r>
              <a:rPr>
                <a:latin typeface="Courier"/>
              </a:rPr>
              <a:t> restconf_base </a:t>
            </a:r>
            <a:r>
              <a:rPr>
                <a:solidFill>
                  <a:srgbClr val="666666"/>
                </a:solidFill>
                <a:latin typeface="Courier"/>
              </a:rPr>
              <a:t>+</a:t>
            </a:r>
            <a:r>
              <a:rPr>
                <a:latin typeface="Courier"/>
              </a:rPr>
              <a:t> </a:t>
            </a:r>
            <a:r>
              <a:rPr>
                <a:solidFill>
                  <a:srgbClr val="4070A0"/>
                </a:solidFill>
                <a:latin typeface="Courier"/>
              </a:rPr>
              <a:t>"/ietf-interfaces:interfaces/interface={int_name}"</a:t>
            </a:r>
          </a:p>
          <a:p>
            <a:pPr lvl="0" indent="-342900" marL="342900">
              <a:buAutoNum type="arabicPeriod"/>
            </a:pPr>
            <a:r>
              <a:rPr/>
              <a:t>Add additional </a:t>
            </a:r>
            <a:r>
              <a:rPr>
                <a:latin typeface="Courier"/>
              </a:rPr>
              <a:t>Content-Type</a:t>
            </a:r>
            <a:r>
              <a:rPr/>
              <a:t> header.</a:t>
            </a:r>
          </a:p>
          <a:p>
            <a:pPr lvl="1" indent="0">
              <a:buNone/>
            </a:pPr>
            <a:r>
              <a:rPr>
                <a:latin typeface="Courier"/>
              </a:rPr>
              <a:t>restconf_headers[</a:t>
            </a:r>
            <a:r>
              <a:rPr>
                <a:solidFill>
                  <a:srgbClr val="4070A0"/>
                </a:solidFill>
                <a:latin typeface="Courier"/>
              </a:rPr>
              <a:t>"Content-Type"</a:t>
            </a:r>
            <a:r>
              <a:rPr>
                <a:latin typeface="Courier"/>
              </a:rPr>
              <a:t>] </a:t>
            </a:r>
            <a:r>
              <a:rPr>
                <a:solidFill>
                  <a:srgbClr val="666666"/>
                </a:solidFill>
                <a:latin typeface="Courier"/>
              </a:rPr>
              <a:t>=</a:t>
            </a:r>
            <a:r>
              <a:rPr>
                <a:latin typeface="Courier"/>
              </a:rPr>
              <a:t> </a:t>
            </a:r>
            <a:r>
              <a:rPr>
                <a:solidFill>
                  <a:srgbClr val="4070A0"/>
                </a:solidFill>
                <a:latin typeface="Courier"/>
              </a:rPr>
              <a:t>"application/yang-data+json"</a:t>
            </a:r>
          </a:p>
          <a:p>
            <a:pPr lvl="0" indent="-342900" marL="342900">
              <a:buAutoNum type="arabicPeriod"/>
            </a:pPr>
            <a:r>
              <a:rPr/>
              <a:t>Create dictionary with details on a new loopback interface.</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"name"</a:t>
            </a:r>
            <a:r>
              <a:rPr>
                <a:latin typeface="Courier"/>
              </a:rPr>
              <a:t>: </a:t>
            </a:r>
            <a:r>
              <a:rPr>
                <a:solidFill>
                  <a:srgbClr val="4070A0"/>
                </a:solidFill>
                <a:latin typeface="Courier"/>
              </a:rPr>
              <a:t>"Loopback101"</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RESTCONF"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"192.168.101.1"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Setup data body to create new loopback interface</a:t>
            </a:r>
          </a:p>
          <a:p>
            <a:pPr lvl="1" indent="0">
              <a:buNone/>
            </a:pPr>
            <a:r>
              <a:rPr>
                <a:latin typeface="Courier"/>
              </a:rPr>
              <a:t>data </a:t>
            </a:r>
            <a:r>
              <a:rPr>
                <a:solidFill>
                  <a:srgbClr val="666666"/>
                </a:solidFill>
                <a:latin typeface="Courier"/>
              </a:rPr>
              <a:t>=</a:t>
            </a:r>
            <a:r>
              <a:rPr>
                <a:latin typeface="Courier"/>
              </a:rPr>
              <a:t> {</a:t>
            </a:r>
            <a:br/>
            <a:r>
              <a:rPr>
                <a:latin typeface="Courier"/>
              </a:rPr>
              <a:t>    </a:t>
            </a:r>
            <a:r>
              <a:rPr>
                <a:solidFill>
                  <a:srgbClr val="4070A0"/>
                </a:solidFill>
                <a:latin typeface="Courier"/>
              </a:rPr>
              <a:t>"ietf-interfaces:interface"</a:t>
            </a:r>
            <a:r>
              <a:rPr>
                <a:latin typeface="Courier"/>
              </a:rPr>
              <a:t>: {</a:t>
            </a:r>
            <a:br/>
            <a:r>
              <a:rPr>
                <a:latin typeface="Courier"/>
              </a:rPr>
              <a:t>        </a:t>
            </a:r>
            <a:r>
              <a:rPr>
                <a:solidFill>
                  <a:srgbClr val="4070A0"/>
                </a:solidFill>
                <a:latin typeface="Courier"/>
              </a:rPr>
              <a:t>"name"</a:t>
            </a:r>
            <a:r>
              <a:rPr>
                <a:latin typeface="Courier"/>
              </a:rPr>
              <a:t>: loopback[</a:t>
            </a:r>
            <a:r>
              <a:rPr>
                <a:solidFill>
                  <a:srgbClr val="4070A0"/>
                </a:solidFill>
                <a:latin typeface="Courier"/>
              </a:rPr>
              <a:t>"name"</a:t>
            </a:r>
            <a:r>
              <a:rPr>
                <a:latin typeface="Courier"/>
              </a:rPr>
              <a:t>],</a:t>
            </a:r>
            <a:br/>
            <a:r>
              <a:rPr>
                <a:latin typeface="Courier"/>
              </a:rPr>
              <a:t>        </a:t>
            </a:r>
            <a:r>
              <a:rPr>
                <a:solidFill>
                  <a:srgbClr val="4070A0"/>
                </a:solidFill>
                <a:latin typeface="Courier"/>
              </a:rPr>
              <a:t>"description"</a:t>
            </a:r>
            <a:r>
              <a:rPr>
                <a:latin typeface="Courier"/>
              </a:rPr>
              <a:t>: 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"type"</a:t>
            </a:r>
            <a:r>
              <a:rPr>
                <a:latin typeface="Courier"/>
              </a:rPr>
              <a:t>: </a:t>
            </a:r>
            <a:r>
              <a:rPr>
                <a:solidFill>
                  <a:srgbClr val="4070A0"/>
                </a:solidFill>
                <a:latin typeface="Courier"/>
              </a:rPr>
              <a:t>"iana-if-type:softwareLoopback"</a:t>
            </a:r>
            <a:r>
              <a:rPr>
                <a:latin typeface="Courier"/>
              </a:rPr>
              <a:t>,</a:t>
            </a:r>
            <a:br/>
            <a:r>
              <a:rPr>
                <a:latin typeface="Courier"/>
              </a:rPr>
              <a:t>        </a:t>
            </a:r>
            <a:r>
              <a:rPr>
                <a:solidFill>
                  <a:srgbClr val="4070A0"/>
                </a:solidFill>
                <a:latin typeface="Courier"/>
              </a:rPr>
              <a:t>"enabled"</a:t>
            </a:r>
            <a:r>
              <a:rPr>
                <a:latin typeface="Courier"/>
              </a:rPr>
              <a:t>: </a:t>
            </a:r>
            <a:r>
              <a:rPr>
                <a:solidFill>
                  <a:srgbClr val="19177C"/>
                </a:solidFill>
                <a:latin typeface="Courier"/>
              </a:rPr>
              <a:t>True</a:t>
            </a:r>
            <a:r>
              <a:rPr>
                <a:latin typeface="Courier"/>
              </a:rPr>
              <a:t>,</a:t>
            </a:r>
            <a:br/>
            <a:r>
              <a:rPr>
                <a:latin typeface="Courier"/>
              </a:rPr>
              <a:t>        </a:t>
            </a:r>
            <a:r>
              <a:rPr>
                <a:solidFill>
                  <a:srgbClr val="4070A0"/>
                </a:solidFill>
                <a:latin typeface="Courier"/>
              </a:rPr>
              <a:t>"ietf-ip:ipv4"</a:t>
            </a:r>
            <a:r>
              <a:rPr>
                <a:latin typeface="Courier"/>
              </a:rPr>
              <a:t>: {</a:t>
            </a:r>
            <a:br/>
            <a:r>
              <a:rPr>
                <a:latin typeface="Courier"/>
              </a:rPr>
              <a:t>            </a:t>
            </a:r>
            <a:r>
              <a:rPr>
                <a:solidFill>
                  <a:srgbClr val="4070A0"/>
                </a:solidFill>
                <a:latin typeface="Courier"/>
              </a:rPr>
              <a:t>"address"</a:t>
            </a:r>
            <a:r>
              <a:rPr>
                <a:latin typeface="Courier"/>
              </a:rPr>
              <a:t>: [</a:t>
            </a:r>
            <a:br/>
            <a:r>
              <a:rPr>
                <a:latin typeface="Courier"/>
              </a:rPr>
              <a:t>                {</a:t>
            </a:r>
            <a:br/>
            <a:r>
              <a:rPr>
                <a:latin typeface="Courier"/>
              </a:rPr>
              <a:t>                    </a:t>
            </a:r>
            <a:r>
              <a:rPr>
                <a:solidFill>
                  <a:srgbClr val="4070A0"/>
                </a:solidFill>
                <a:latin typeface="Courier"/>
              </a:rPr>
              <a:t>"ip"</a:t>
            </a:r>
            <a:r>
              <a:rPr>
                <a:latin typeface="Courier"/>
              </a:rPr>
              <a:t>: loopback[</a:t>
            </a:r>
            <a:r>
              <a:rPr>
                <a:solidFill>
                  <a:srgbClr val="4070A0"/>
                </a:solidFill>
                <a:latin typeface="Courier"/>
              </a:rPr>
              <a:t>"ip"</a:t>
            </a:r>
            <a:r>
              <a:rPr>
                <a:latin typeface="Courier"/>
              </a:rPr>
              <a:t>],</a:t>
            </a:r>
            <a:br/>
            <a:r>
              <a:rPr>
                <a:latin typeface="Courier"/>
              </a:rPr>
              <a:t>                    </a:t>
            </a:r>
            <a:r>
              <a:rPr>
                <a:solidFill>
                  <a:srgbClr val="4070A0"/>
                </a:solidFill>
                <a:latin typeface="Courier"/>
              </a:rPr>
              <a:t>"netmask"</a:t>
            </a:r>
            <a:r>
              <a:rPr>
                <a:latin typeface="Courier"/>
              </a:rPr>
              <a:t>: loopback[</a:t>
            </a:r>
            <a:r>
              <a:rPr>
                <a:solidFill>
                  <a:srgbClr val="4070A0"/>
                </a:solidFill>
                <a:latin typeface="Courier"/>
              </a:rPr>
              <a:t>"netmask"</a:t>
            </a:r>
            <a:r>
              <a:rPr>
                <a:latin typeface="Courier"/>
              </a:rPr>
              <a:t>]</a:t>
            </a:r>
            <a:br/>
            <a:r>
              <a:rPr>
                <a:latin typeface="Courier"/>
              </a:rPr>
              <a:t>                }</a:t>
            </a:r>
            <a:br/>
            <a:r>
              <a:rPr>
                <a:latin typeface="Courier"/>
              </a:rPr>
              <a:t>            ]</a:t>
            </a:r>
            <a:br/>
            <a:r>
              <a:rPr>
                <a:latin typeface="Courier"/>
              </a:rPr>
              <a:t>        }</a:t>
            </a:r>
            <a:br/>
            <a:r>
              <a:rPr>
                <a:latin typeface="Courier"/>
              </a:rPr>
              <a:t>    }</a:t>
            </a:r>
            <a:br/>
            <a:r>
              <a:rPr>
                <a:latin typeface="Courier"/>
              </a:rPr>
              <a:t>}</a:t>
            </a:r>
          </a:p>
          <a:p>
            <a:pPr lvl="0" indent="-342900" marL="342900">
              <a:buAutoNum type="arabicPeriod"/>
            </a:pPr>
            <a:r>
              <a:rPr/>
              <a:t>Create URL</a:t>
            </a:r>
          </a:p>
          <a:p>
            <a:pPr lvl="1" indent="0">
              <a:buNone/>
            </a:pPr>
            <a:r>
              <a:rPr>
                <a:latin typeface="Courier"/>
              </a:rPr>
              <a:t>url </a:t>
            </a:r>
            <a:r>
              <a:rPr>
                <a:solidFill>
                  <a:srgbClr val="666666"/>
                </a:solidFill>
                <a:latin typeface="Courier"/>
              </a:rPr>
              <a:t>=</a:t>
            </a:r>
            <a:r>
              <a:rPr>
                <a:latin typeface="Courier"/>
              </a:rPr>
              <a:t> interface_url.format(ip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"restconf_port"</a:t>
            </a:r>
            <a:r>
              <a:rPr>
                <a:latin typeface="Courier"/>
              </a:rPr>
              <a:t>],</a:t>
            </a:r>
            <a:br/>
            <a:r>
              <a:rPr>
                <a:latin typeface="Courier"/>
              </a:rPr>
              <a:t>                           int_name </a:t>
            </a:r>
            <a:r>
              <a:rPr>
                <a:solidFill>
                  <a:srgbClr val="666666"/>
                </a:solidFill>
                <a:latin typeface="Courier"/>
              </a:rPr>
              <a:t>=</a:t>
            </a:r>
            <a:r>
              <a:rPr>
                <a:latin typeface="Courier"/>
              </a:rPr>
              <a:t> loopback[</a:t>
            </a:r>
            <a:r>
              <a:rPr>
                <a:solidFill>
                  <a:srgbClr val="4070A0"/>
                </a:solidFill>
                <a:latin typeface="Courier"/>
              </a:rPr>
              <a:t>"name"</a:t>
            </a:r>
            <a:r>
              <a:rPr>
                <a:latin typeface="Courier"/>
              </a:rPr>
              <a:t>]</a:t>
            </a:r>
            <a:br/>
            <a:r>
              <a:rPr>
                <a:latin typeface="Courier"/>
              </a:rPr>
              <a:t>                          )</a:t>
            </a:r>
          </a:p>
          <a:p>
            <a:pPr lvl="0" indent="-342900" marL="342900">
              <a:buAutoNum type="arabicPeriod"/>
            </a:pPr>
            <a:r>
              <a:rPr/>
              <a:t>Check the complete URL you just composed</a:t>
            </a:r>
          </a:p>
          <a:p>
            <a:pPr lvl="1" indent="0">
              <a:buNone/>
            </a:pPr>
            <a:r>
              <a:rPr>
                <a:latin typeface="Courier"/>
              </a:rPr>
              <a:t>print(url)</a:t>
            </a:r>
          </a:p>
          <a:p>
            <a:pPr lvl="0" indent="-342900" marL="342900">
              <a:buAutoNum type="arabicPeriod"/>
            </a:pPr>
            <a:r>
              <a:rPr/>
              <a:t>Send RESTCONF request to device</a:t>
            </a:r>
          </a:p>
          <a:p>
            <a:pPr lvl="1" indent="0">
              <a:buNone/>
            </a:pPr>
            <a:r>
              <a:rPr>
                <a:latin typeface="Courier"/>
              </a:rPr>
              <a:t>r </a:t>
            </a:r>
            <a:r>
              <a:rPr>
                <a:solidFill>
                  <a:srgbClr val="666666"/>
                </a:solidFill>
                <a:latin typeface="Courier"/>
              </a:rPr>
              <a:t>=</a:t>
            </a:r>
            <a:r>
              <a:rPr>
                <a:latin typeface="Courier"/>
              </a:rPr>
              <a:t> requests.put(url,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json </a:t>
            </a:r>
            <a:r>
              <a:rPr>
                <a:solidFill>
                  <a:srgbClr val="666666"/>
                </a:solidFill>
                <a:latin typeface="Courier"/>
              </a:rPr>
              <a:t>=</a:t>
            </a:r>
            <a:r>
              <a:rPr>
                <a:latin typeface="Courier"/>
              </a:rPr>
              <a:t> data,</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201</a:t>
            </a:r>
            <a:r>
              <a:rPr/>
              <a:t>)</a:t>
            </a:r>
          </a:p>
          <a:p>
            <a:pPr lvl="1" indent="0">
              <a:buNone/>
            </a:pPr>
            <a:r>
              <a:rPr>
                <a:latin typeface="Courier"/>
              </a:rPr>
              <a:t>print(</a:t>
            </a:r>
            <a:r>
              <a:rPr>
                <a:solidFill>
                  <a:srgbClr val="4070A0"/>
                </a:solidFill>
                <a:latin typeface="Courier"/>
              </a:rPr>
              <a:t>"Request Status Code: {}"</a:t>
            </a:r>
            <a:r>
              <a:rPr>
                <a:latin typeface="Courier"/>
              </a:rPr>
              <a:t>.format(r.status_code))</a:t>
            </a:r>
          </a:p>
          <a:p>
            <a:pPr lvl="0" indent="-342900" marL="342900">
              <a:buAutoNum type="arabicPeriod"/>
            </a:pPr>
            <a:r>
              <a:rPr/>
              <a:t>Query for details on the new interface you just created</a:t>
            </a:r>
          </a:p>
          <a:p>
            <a:pPr lvl="1" indent="0">
              <a:buNone/>
            </a:pPr>
            <a:r>
              <a:rPr i="1">
                <a:solidFill>
                  <a:srgbClr val="60A0B0"/>
                </a:solidFill>
                <a:latin typeface="Courier"/>
              </a:rPr>
              <a:t># Create URL and send RESTCONF request to core1 for GigE2 Config</a:t>
            </a:r>
            <a:br/>
            <a:r>
              <a:rPr>
                <a:latin typeface="Courier"/>
              </a:rPr>
              <a:t>url </a:t>
            </a:r>
            <a:r>
              <a:rPr>
                <a:solidFill>
                  <a:srgbClr val="666666"/>
                </a:solidFill>
                <a:latin typeface="Courier"/>
              </a:rPr>
              <a:t>=</a:t>
            </a:r>
            <a:r>
              <a:rPr>
                <a:latin typeface="Courier"/>
              </a:rPr>
              <a:t> interface_url.format(ip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"restconf_port"</a:t>
            </a:r>
            <a:r>
              <a:rPr>
                <a:latin typeface="Courier"/>
              </a:rPr>
              <a:t>],</a:t>
            </a:r>
            <a:br/>
            <a:r>
              <a:rPr>
                <a:latin typeface="Courier"/>
              </a:rPr>
              <a:t>                           int_name </a:t>
            </a:r>
            <a:r>
              <a:rPr>
                <a:solidFill>
                  <a:srgbClr val="666666"/>
                </a:solidFill>
                <a:latin typeface="Courier"/>
              </a:rPr>
              <a:t>=</a:t>
            </a:r>
            <a:r>
              <a:rPr>
                <a:latin typeface="Courier"/>
              </a:rPr>
              <a:t> </a:t>
            </a:r>
            <a:r>
              <a:rPr>
                <a:solidFill>
                  <a:srgbClr val="4070A0"/>
                </a:solidFill>
                <a:latin typeface="Courier"/>
              </a:rPr>
              <a:t>"Loopback101"</a:t>
            </a:r>
            <a:br/>
            <a:r>
              <a:rPr>
                <a:latin typeface="Courier"/>
              </a:rPr>
              <a:t>                          )</a:t>
            </a:r>
            <a:br/>
            <a:r>
              <a:rPr>
                <a:latin typeface="Courier"/>
              </a:rPr>
              <a:t>r </a:t>
            </a:r>
            <a:r>
              <a:rPr>
                <a:solidFill>
                  <a:srgbClr val="666666"/>
                </a:solidFill>
                <a:latin typeface="Courier"/>
              </a:rPr>
              <a:t>=</a:t>
            </a:r>
            <a:r>
              <a:rPr>
                <a:latin typeface="Courier"/>
              </a:rPr>
              <a:t> requests.get(url,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br/>
            <a:br/>
            <a:r>
              <a:rPr i="1">
                <a:solidFill>
                  <a:srgbClr val="60A0B0"/>
                </a:solidFill>
                <a:latin typeface="Courier"/>
              </a:rPr>
              <a:t># Print returned data</a:t>
            </a:r>
            <a:br/>
            <a:r>
              <a:rPr>
                <a:latin typeface="Courier"/>
              </a:rPr>
              <a:t>print(r.text)</a:t>
            </a:r>
          </a:p>
          <a:p>
            <a:pPr lvl="0" indent="0" marL="0">
              <a:spcBef>
                <a:spcPts val="3000"/>
              </a:spcBef>
              <a:buNone/>
            </a:pPr>
            <a:r>
              <a:rPr b="1"/>
              <a:t>Delete Network Configuration Details with RESTCONF with </a:t>
            </a:r>
            <a:r>
              <a:rPr b="1">
                <a:latin typeface="Courier"/>
              </a:rPr>
              <a:t>restconf_example3.py</a:t>
            </a:r>
          </a:p>
          <a:p>
            <a:pPr lvl="0" indent="-342900" marL="342900">
              <a:buAutoNum type="arabicPeriod"/>
            </a:pPr>
            <a:r>
              <a:rPr/>
              <a:t>Continuing from previous exercise. If starting from new interpreter, execute these steps.</a:t>
            </a:r>
          </a:p>
          <a:p>
            <a:pPr lvl="1" indent="0">
              <a:buNone/>
            </a:pPr>
            <a:r>
              <a:rPr>
                <a:latin typeface="Courier"/>
              </a:rPr>
              <a:t>import requests, urllib3,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urllib3.disable_warnings(urllib3.exceptions.InsecureRequestWarning)</a:t>
            </a:r>
            <a:br/>
            <a:r>
              <a:rPr>
                <a:latin typeface="Courier"/>
              </a:rPr>
              <a:t>restconf_headers </a:t>
            </a:r>
            <a:r>
              <a:rPr>
                <a:solidFill>
                  <a:srgbClr val="666666"/>
                </a:solidFill>
                <a:latin typeface="Courier"/>
              </a:rPr>
              <a:t>=</a:t>
            </a:r>
            <a:r>
              <a:rPr>
                <a:latin typeface="Courier"/>
              </a:rPr>
              <a:t> {</a:t>
            </a:r>
            <a:r>
              <a:rPr>
                <a:solidFill>
                  <a:srgbClr val="4070A0"/>
                </a:solidFill>
                <a:latin typeface="Courier"/>
              </a:rPr>
              <a:t>"Accept"</a:t>
            </a:r>
            <a:r>
              <a:rPr>
                <a:latin typeface="Courier"/>
              </a:rPr>
              <a:t>: </a:t>
            </a:r>
            <a:r>
              <a:rPr>
                <a:solidFill>
                  <a:srgbClr val="4070A0"/>
                </a:solidFill>
                <a:latin typeface="Courier"/>
              </a:rPr>
              <a:t>"application/yang-data+json"</a:t>
            </a:r>
            <a:r>
              <a:rPr>
                <a:latin typeface="Courier"/>
              </a:rPr>
              <a:t>}</a:t>
            </a:r>
            <a:br/>
            <a:r>
              <a:rPr>
                <a:latin typeface="Courier"/>
              </a:rPr>
              <a:t>restconf_base </a:t>
            </a:r>
            <a:r>
              <a:rPr>
                <a:solidFill>
                  <a:srgbClr val="666666"/>
                </a:solidFill>
                <a:latin typeface="Courier"/>
              </a:rPr>
              <a:t>=</a:t>
            </a:r>
            <a:r>
              <a:rPr>
                <a:latin typeface="Courier"/>
              </a:rPr>
              <a:t> </a:t>
            </a:r>
            <a:r>
              <a:rPr>
                <a:solidFill>
                  <a:srgbClr val="4070A0"/>
                </a:solidFill>
                <a:latin typeface="Courier"/>
              </a:rPr>
              <a:t>"https://{ip}:{port}/restconf/data"</a:t>
            </a:r>
            <a:br/>
            <a:r>
              <a:rPr>
                <a:latin typeface="Courier"/>
              </a:rPr>
              <a:t>interface_url </a:t>
            </a:r>
            <a:r>
              <a:rPr>
                <a:solidFill>
                  <a:srgbClr val="666666"/>
                </a:solidFill>
                <a:latin typeface="Courier"/>
              </a:rPr>
              <a:t>=</a:t>
            </a:r>
            <a:r>
              <a:rPr>
                <a:latin typeface="Courier"/>
              </a:rPr>
              <a:t> restconf_base </a:t>
            </a:r>
            <a:r>
              <a:rPr>
                <a:solidFill>
                  <a:srgbClr val="666666"/>
                </a:solidFill>
                <a:latin typeface="Courier"/>
              </a:rPr>
              <a:t>+</a:t>
            </a:r>
            <a:r>
              <a:rPr>
                <a:latin typeface="Courier"/>
              </a:rPr>
              <a:t> </a:t>
            </a:r>
            <a:r>
              <a:rPr>
                <a:solidFill>
                  <a:srgbClr val="4070A0"/>
                </a:solidFill>
                <a:latin typeface="Courier"/>
              </a:rPr>
              <a:t>"/ietf-interfaces:interfaces/interface={int_name}"</a:t>
            </a:r>
            <a:br/>
            <a:r>
              <a:rPr>
                <a:latin typeface="Courier"/>
              </a:rPr>
              <a:t>url </a:t>
            </a:r>
            <a:r>
              <a:rPr>
                <a:solidFill>
                  <a:srgbClr val="666666"/>
                </a:solidFill>
                <a:latin typeface="Courier"/>
              </a:rPr>
              <a:t>=</a:t>
            </a:r>
            <a:r>
              <a:rPr>
                <a:latin typeface="Courier"/>
              </a:rPr>
              <a:t> interface_url.format(ip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"restconf_port"</a:t>
            </a:r>
            <a:r>
              <a:rPr>
                <a:latin typeface="Courier"/>
              </a:rPr>
              <a:t>],</a:t>
            </a:r>
            <a:br/>
            <a:r>
              <a:rPr>
                <a:latin typeface="Courier"/>
              </a:rPr>
              <a:t>                           int_name </a:t>
            </a:r>
            <a:r>
              <a:rPr>
                <a:solidFill>
                  <a:srgbClr val="666666"/>
                </a:solidFill>
                <a:latin typeface="Courier"/>
              </a:rPr>
              <a:t>=</a:t>
            </a:r>
            <a:r>
              <a:rPr>
                <a:latin typeface="Courier"/>
              </a:rPr>
              <a:t> </a:t>
            </a:r>
            <a:r>
              <a:rPr>
                <a:solidFill>
                  <a:srgbClr val="4070A0"/>
                </a:solidFill>
                <a:latin typeface="Courier"/>
              </a:rPr>
              <a:t>"Loopback101"</a:t>
            </a:r>
            <a:br/>
            <a:r>
              <a:rPr>
                <a:latin typeface="Courier"/>
              </a:rPr>
              <a:t>                          )</a:t>
            </a:r>
          </a:p>
          <a:p>
            <a:pPr lvl="0" indent="-342900" marL="342900">
              <a:buAutoNum type="arabicPeriod"/>
            </a:pPr>
            <a:r>
              <a:rPr/>
              <a:t>Send DELETE request to remove the Loopback.</a:t>
            </a:r>
          </a:p>
          <a:p>
            <a:pPr lvl="1" indent="0">
              <a:buNone/>
            </a:pPr>
            <a:r>
              <a:rPr>
                <a:latin typeface="Courier"/>
              </a:rPr>
              <a:t>r </a:t>
            </a:r>
            <a:r>
              <a:rPr>
                <a:solidFill>
                  <a:srgbClr val="666666"/>
                </a:solidFill>
                <a:latin typeface="Courier"/>
              </a:rPr>
              <a:t>=</a:t>
            </a:r>
            <a:r>
              <a:rPr>
                <a:latin typeface="Courier"/>
              </a:rPr>
              <a:t> requests.delete(url,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204</a:t>
            </a:r>
            <a:r>
              <a:rPr/>
              <a:t>)</a:t>
            </a:r>
          </a:p>
          <a:p>
            <a:pPr lvl="1" indent="0">
              <a:buNone/>
            </a:pPr>
            <a:r>
              <a:rPr>
                <a:latin typeface="Courier"/>
              </a:rPr>
              <a:t>print(</a:t>
            </a:r>
            <a:r>
              <a:rPr>
                <a:solidFill>
                  <a:srgbClr val="4070A0"/>
                </a:solidFill>
                <a:latin typeface="Courier"/>
              </a:rPr>
              <a:t>"Request Status Code: {}"</a:t>
            </a:r>
            <a:r>
              <a:rPr>
                <a:latin typeface="Courier"/>
              </a:rPr>
              <a:t>.format(r.status_code))</a:t>
            </a:r>
          </a:p>
          <a:p>
            <a:pPr lvl="0" indent="-342900" marL="342900">
              <a:buAutoNum type="arabicPeriod"/>
            </a:pPr>
            <a:r>
              <a:rPr/>
              <a:t>Query for details on the new interface (no output expected, as you just deleted it)</a:t>
            </a:r>
          </a:p>
          <a:p>
            <a:pPr lvl="1" indent="0">
              <a:buNone/>
            </a:pPr>
            <a:r>
              <a:rPr>
                <a:latin typeface="Courier"/>
              </a:rPr>
              <a:t>r </a:t>
            </a:r>
            <a:r>
              <a:rPr>
                <a:solidFill>
                  <a:srgbClr val="666666"/>
                </a:solidFill>
                <a:latin typeface="Courier"/>
              </a:rPr>
              <a:t>=</a:t>
            </a:r>
            <a:r>
              <a:rPr>
                <a:latin typeface="Courier"/>
              </a:rPr>
              <a:t> requests.get(url,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404</a:t>
            </a:r>
            <a:r>
              <a:rPr/>
              <a:t>)</a:t>
            </a:r>
          </a:p>
          <a:p>
            <a:pPr lvl="1" indent="0">
              <a:buNone/>
            </a:pPr>
            <a:r>
              <a:rPr>
                <a:latin typeface="Courier"/>
              </a:rPr>
              <a:t>print(r.status_code)</a:t>
            </a:r>
          </a:p>
          <a:p>
            <a:pPr lvl="0" indent="0" marL="0">
              <a:spcBef>
                <a:spcPts val="3000"/>
              </a:spcBef>
              <a:buNone/>
            </a:pPr>
            <a:r>
              <a:rPr b="1"/>
              <a:t>NETCONF with ncclient</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device_apis/netconf</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NETCONF with </a:t>
            </a:r>
            <a:r>
              <a:rPr b="1">
                <a:latin typeface="Courier"/>
              </a:rPr>
              <a:t>netconf_example1.py</a:t>
            </a:r>
          </a:p>
          <a:p>
            <a:pPr lvl="0" indent="-342900" marL="342900">
              <a:buAutoNum type="arabicPeriod"/>
            </a:pPr>
            <a:r>
              <a:rPr/>
              <a:t>Import libraries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Create filter template for an interface</a:t>
            </a:r>
          </a:p>
          <a:p>
            <a:pPr lvl="1" indent="0">
              <a:buNone/>
            </a:pP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p>
          <a:p>
            <a:pPr lvl="0" indent="-342900" marL="342900">
              <a:buAutoNum type="arabicPeriod"/>
            </a:pPr>
            <a:r>
              <a:rPr/>
              <a:t>Open NETCONF connection to device</a:t>
            </a:r>
          </a:p>
          <a:p>
            <a:pPr lvl="1"/>
            <a:r>
              <a:rPr i="1"/>
              <a:t>Note: Normally you’d use a </a:t>
            </a:r>
            <a:r>
              <a:rPr i="1">
                <a:latin typeface="Courier"/>
              </a:rPr>
              <a:t>with</a:t>
            </a:r>
            <a:r>
              <a:rPr i="1"/>
              <a:t>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 (expected output </a:t>
            </a:r>
            <a:r>
              <a:rPr>
                <a:latin typeface="Courier"/>
              </a:rPr>
              <a:t>true</a:t>
            </a:r>
            <a:r>
              <a:rPr/>
              <a:t>)</a:t>
            </a:r>
          </a:p>
          <a:p>
            <a:pPr lvl="1" indent="0">
              <a:buNone/>
            </a:pPr>
            <a:r>
              <a:rPr>
                <a:latin typeface="Courier"/>
              </a:rPr>
              <a:t>m.connected</a:t>
            </a:r>
          </a:p>
          <a:p>
            <a:pPr lvl="0" indent="-342900" marL="342900">
              <a:buAutoNum type="arabicPeriod"/>
            </a:pPr>
            <a:r>
              <a:rPr/>
              <a:t>Create desired NETCONF filter for a particular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"GigabitEthernet2"</a:t>
            </a:r>
            <a:r>
              <a:rPr>
                <a:latin typeface="Courier"/>
              </a:rPr>
              <a:t>)</a:t>
            </a:r>
          </a:p>
          <a:p>
            <a:pPr lvl="0" indent="-342900" marL="342900">
              <a:buAutoNum type="arabicPeriod"/>
            </a:pPr>
            <a:r>
              <a:rPr/>
              <a:t>Execute a NETCONF  using the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342900" marL="342900">
              <a:buAutoNum type="arabicPeriod"/>
            </a:pPr>
            <a:r>
              <a:rPr/>
              <a:t>Process the XML data into Python Dictionary and use</a:t>
            </a:r>
          </a:p>
          <a:p>
            <a:pPr lvl="1" indent="0">
              <a:buNone/>
            </a:pPr>
            <a:r>
              <a:rPr>
                <a:latin typeface="Courier"/>
              </a:rPr>
              <a:t>interface </a:t>
            </a:r>
            <a:r>
              <a:rPr>
                <a:solidFill>
                  <a:srgbClr val="666666"/>
                </a:solidFill>
                <a:latin typeface="Courier"/>
              </a:rPr>
              <a:t>=</a:t>
            </a:r>
            <a:r>
              <a:rPr>
                <a:latin typeface="Courier"/>
              </a:rPr>
              <a:t> xmltodict.parse(r.xml)</a:t>
            </a:r>
          </a:p>
          <a:p>
            <a:pPr lvl="0" indent="-342900" marL="342900">
              <a:buAutoNum type="arabicPeriod"/>
            </a:pPr>
            <a:r>
              <a:rPr/>
              <a:t>Pretty Print the full Python (Ordered) Dictionary.</a:t>
            </a:r>
          </a:p>
          <a:p>
            <a:pPr lvl="1" indent="0">
              <a:buNone/>
            </a:pPr>
            <a:r>
              <a:rPr>
                <a:latin typeface="Courier"/>
              </a:rPr>
              <a:t>from pprint import pprint</a:t>
            </a:r>
            <a:br/>
            <a:r>
              <a:rPr>
                <a:latin typeface="Courier"/>
              </a:rPr>
              <a:t>pprint(interface)</a:t>
            </a:r>
          </a:p>
          <a:p>
            <a:pPr lvl="0" indent="-342900" marL="342900">
              <a:buAutoNum type="arabicPeriod"/>
            </a:pPr>
            <a:r>
              <a:rPr/>
              <a:t>If RPC returned data, print out the interesting pieces.</a:t>
            </a:r>
          </a:p>
          <a:p>
            <a:pPr lvl="1" indent="0">
              <a:buNone/>
            </a:pPr>
            <a:r>
              <a:rPr b="1">
                <a:solidFill>
                  <a:srgbClr val="007020"/>
                </a:solidFill>
                <a:latin typeface="Courier"/>
              </a:rPr>
              <a:t>if</a:t>
            </a:r>
            <a:r>
              <a:rPr>
                <a:latin typeface="Courier"/>
              </a:rPr>
              <a:t> </a:t>
            </a:r>
            <a:r>
              <a:rPr b="1">
                <a:solidFill>
                  <a:srgbClr val="007020"/>
                </a:solidFill>
                <a:latin typeface="Courier"/>
              </a:rPr>
              <a:t>not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 </a:t>
            </a:r>
            <a:r>
              <a:rPr b="1">
                <a:solidFill>
                  <a:srgbClr val="007020"/>
                </a:solidFill>
                <a:latin typeface="Courier"/>
              </a:rPr>
              <a:t>is</a:t>
            </a:r>
            <a:r>
              <a:rPr>
                <a:latin typeface="Courier"/>
              </a:rPr>
              <a:t> </a:t>
            </a:r>
            <a:r>
              <a:rPr>
                <a:solidFill>
                  <a:srgbClr val="19177C"/>
                </a:solidFill>
                <a:latin typeface="Courier"/>
              </a:rPr>
              <a:t>None</a:t>
            </a:r>
            <a:r>
              <a:rPr>
                <a:latin typeface="Courier"/>
              </a:rPr>
              <a:t>:</a:t>
            </a:r>
            <a:br/>
            <a:r>
              <a:rPr>
                <a:latin typeface="Courier"/>
              </a:rPr>
              <a:t>    </a:t>
            </a:r>
            <a:r>
              <a:rPr i="1">
                <a:solidFill>
                  <a:srgbClr val="60A0B0"/>
                </a:solidFill>
                <a:latin typeface="Courier"/>
              </a:rPr>
              <a:t># Create Python variable for interface details</a:t>
            </a:r>
            <a:br/>
            <a:r>
              <a:rPr>
                <a:latin typeface="Courier"/>
              </a:rPr>
              <a:t>    interface </a:t>
            </a:r>
            <a:r>
              <a:rPr>
                <a:solidFill>
                  <a:srgbClr val="666666"/>
                </a:solidFill>
                <a:latin typeface="Courier"/>
              </a:rPr>
              <a: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a:t>
            </a:r>
            <a:r>
              <a:rPr>
                <a:solidFill>
                  <a:srgbClr val="4070A0"/>
                </a:solidFill>
                <a:latin typeface="Courier"/>
              </a:rPr>
              <a:t>"interfaces"</a:t>
            </a:r>
            <a:r>
              <a:rPr>
                <a:latin typeface="Courier"/>
              </a:rPr>
              <a:t>][</a:t>
            </a:r>
            <a:r>
              <a:rPr>
                <a:solidFill>
                  <a:srgbClr val="4070A0"/>
                </a:solidFill>
                <a:latin typeface="Courier"/>
              </a:rPr>
              <a:t>"interface"</a:t>
            </a:r>
            <a:r>
              <a:rPr>
                <a:latin typeface="Courier"/>
              </a:rPr>
              <a:t>]</a:t>
            </a:r>
            <a:br/>
            <a:br/>
            <a:r>
              <a:rPr>
                <a:latin typeface="Courier"/>
              </a:rPr>
              <a:t>    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interface[</a:t>
            </a:r>
            <a:r>
              <a:rPr>
                <a:solidFill>
                  <a:srgbClr val="4070A0"/>
                </a:solidFill>
                <a:latin typeface="Courier"/>
              </a:rPr>
              <a:t>"name"</a:t>
            </a:r>
            <a:r>
              <a:rPr>
                <a:latin typeface="Courier"/>
              </a:rPr>
              <a:t>][</a:t>
            </a:r>
            <a:r>
              <a:rPr>
                <a:solidFill>
                  <a:srgbClr val="4070A0"/>
                </a:solidFill>
                <a:latin typeface="Courier"/>
              </a:rPr>
              <a:t>"#text"</a:t>
            </a:r>
            <a:r>
              <a:rPr>
                <a:latin typeface="Courier"/>
              </a:rPr>
              <a:t>],</a:t>
            </a:r>
            <a:br/>
            <a:r>
              <a:rPr>
                <a:latin typeface="Courier"/>
              </a:rPr>
              <a:t>            ip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"ip"</a:t>
            </a:r>
            <a:r>
              <a:rPr>
                <a:latin typeface="Courier"/>
              </a:rPr>
              <a:t>],</a:t>
            </a:r>
            <a:br/>
            <a:r>
              <a:rPr>
                <a:latin typeface="Courier"/>
              </a:rPr>
              <a:t>            mask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"netmask"</a:t>
            </a:r>
            <a:r>
              <a:rPr>
                <a:latin typeface="Courier"/>
              </a:rPr>
              <a:t>],</a:t>
            </a:r>
            <a:br/>
            <a:r>
              <a:rPr>
                <a:latin typeface="Courier"/>
              </a:rPr>
              <a:t>            )</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"No interface {} found"</a:t>
            </a:r>
            <a:r>
              <a:rPr>
                <a:latin typeface="Courier"/>
              </a:rPr>
              <a:t>.format(</a:t>
            </a:r>
            <a:r>
              <a:rPr>
                <a:solidFill>
                  <a:srgbClr val="4070A0"/>
                </a:solidFill>
                <a:latin typeface="Courier"/>
              </a:rPr>
              <a:t>"GigabitEthernet2"</a:t>
            </a:r>
            <a:r>
              <a:rPr>
                <a:latin typeface="Courier"/>
              </a:rPr>
              <a:t>))</a:t>
            </a:r>
          </a:p>
          <a:p>
            <a:pPr lvl="0" indent="0" marL="0">
              <a:spcBef>
                <a:spcPts val="3000"/>
              </a:spcBef>
              <a:buNone/>
            </a:pPr>
            <a:r>
              <a:rPr b="1"/>
              <a:t>Modify Network Configuration Details with NETCONF with </a:t>
            </a:r>
            <a:r>
              <a:rPr b="1">
                <a:latin typeface="Courier"/>
              </a:rPr>
              <a:t>netconf_example2.py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NETCONF  template for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&lt;description&gt;{description}&lt;/description&gt;</a:t>
            </a:r>
            <a:br/>
            <a:r>
              <a:rPr>
                <a:solidFill>
                  <a:srgbClr val="4070A0"/>
                </a:solidFill>
                <a:latin typeface="Courier"/>
              </a:rPr>
              <a:t>        &lt;type xmlns:ianaift="urn:ietf:params:xml:ns:yang:iana-if-type"&gt;</a:t>
            </a:r>
            <a:br/>
            <a:r>
              <a:rPr>
                <a:solidFill>
                  <a:srgbClr val="4070A0"/>
                </a:solidFill>
                <a:latin typeface="Courier"/>
              </a:rPr>
              <a:t>          ianaift:softwareLoopback</a:t>
            </a:r>
            <a:br/>
            <a:r>
              <a:rPr>
                <a:solidFill>
                  <a:srgbClr val="4070A0"/>
                </a:solidFill>
                <a:latin typeface="Courier"/>
              </a:rPr>
              <a:t>        &lt;/type&gt;</a:t>
            </a:r>
            <a:br/>
            <a:r>
              <a:rPr>
                <a:solidFill>
                  <a:srgbClr val="4070A0"/>
                </a:solidFill>
                <a:latin typeface="Courier"/>
              </a:rPr>
              <a:t>        &lt;enabled&gt;true&lt;/enabled&gt;</a:t>
            </a:r>
            <a:br/>
            <a:r>
              <a:rPr>
                <a:solidFill>
                  <a:srgbClr val="4070A0"/>
                </a:solidFill>
                <a:latin typeface="Courier"/>
              </a:rPr>
              <a:t>        &lt;ipv4 xmlns="urn:ietf:params:xml:ns:yang:ietf-ip"&gt;</a:t>
            </a:r>
            <a:br/>
            <a:r>
              <a:rPr>
                <a:solidFill>
                  <a:srgbClr val="4070A0"/>
                </a:solidFill>
                <a:latin typeface="Courier"/>
              </a:rPr>
              <a:t>          &lt;address&gt;</a:t>
            </a:r>
            <a:br/>
            <a:r>
              <a:rPr>
                <a:solidFill>
                  <a:srgbClr val="4070A0"/>
                </a:solidFill>
                <a:latin typeface="Courier"/>
              </a:rPr>
              <a:t>            &lt;ip&gt;{ip}&lt;/ip&gt;</a:t>
            </a:r>
            <a:br/>
            <a:r>
              <a:rPr>
                <a:solidFill>
                  <a:srgbClr val="4070A0"/>
                </a:solidFill>
                <a:latin typeface="Courier"/>
              </a:rPr>
              <a:t>            &lt;netmask&gt;{netmask}&lt;/netmask&gt;</a:t>
            </a:r>
            <a:br/>
            <a:r>
              <a:rPr>
                <a:solidFill>
                  <a:srgbClr val="4070A0"/>
                </a:solidFill>
                <a:latin typeface="Courier"/>
              </a:rPr>
              <a:t>          &lt;/address&gt;</a:t>
            </a:r>
            <a:br/>
            <a:r>
              <a:rPr>
                <a:solidFill>
                  <a:srgbClr val="4070A0"/>
                </a:solidFill>
                <a:latin typeface="Courier"/>
              </a:rPr>
              <a:t>        &lt;/ipv4&gt;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p>
          <a:p>
            <a:pPr lvl="0" indent="-342900" marL="342900">
              <a:buAutoNum type="arabicPeriod"/>
            </a:pPr>
            <a:r>
              <a:rPr/>
              <a:t>Send  operation</a:t>
            </a:r>
          </a:p>
          <a:p>
            <a:pPr lvl="1" indent="0">
              <a:buNone/>
            </a:pP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Delete Network Configuration Details with NETCONF with </a:t>
            </a:r>
            <a:r>
              <a:rPr b="1">
                <a:latin typeface="Courier"/>
              </a:rPr>
              <a:t>netconf_example3.py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new config template to delete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 operation="delete"&gt;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 and execute  to delete the interface</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b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1" indent="0">
              <a:buNone/>
            </a:pPr>
            <a:r>
              <a:rPr>
                <a:latin typeface="Courier"/>
              </a:rPr>
              <a:t>m.close_session()</a:t>
            </a:r>
            <a:br/>
            <a:r>
              <a:rPr>
                <a:latin typeface="Courier"/>
              </a:rPr>
              <a:t>m.connected</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device_apis/cli</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1"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1"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1"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1" indent="0">
              <a:buNone/>
            </a:pPr>
            <a:r>
              <a:rPr>
                <a:latin typeface="Courier"/>
              </a:rPr>
              <a:t>print(command)</a:t>
            </a:r>
          </a:p>
          <a:p>
            <a:pPr lvl="0" indent="-342900" marL="342900">
              <a:buAutoNum type="arabicPeriod"/>
            </a:pPr>
            <a:r>
              <a:rPr/>
              <a:t>Send command to device</a:t>
            </a:r>
          </a:p>
          <a:p>
            <a:pPr lvl="1"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1" indent="0">
              <a:buNone/>
            </a:pPr>
            <a:r>
              <a:rPr>
                <a:latin typeface="Courier"/>
              </a:rPr>
              <a:t>print(interface)</a:t>
            </a:r>
          </a:p>
          <a:p>
            <a:pPr lvl="0" indent="-342900" marL="342900">
              <a:buAutoNum type="arabicPeriod"/>
            </a:pPr>
            <a:r>
              <a:rPr/>
              <a:t>Create regular expression searches to parse the output for desired interface details</a:t>
            </a:r>
          </a:p>
          <a:p>
            <a:pPr lvl="1"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1"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1"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name,</a:t>
            </a:r>
            <a:br/>
            <a:r>
              <a:rPr>
                <a:latin typeface="Courier"/>
              </a:rPr>
              <a:t>        ip </a:t>
            </a:r>
            <a:r>
              <a:rPr>
                <a:solidFill>
                  <a:srgbClr val="666666"/>
                </a:solidFill>
                <a:latin typeface="Courier"/>
              </a:rPr>
              <a:t>=</a:t>
            </a:r>
            <a:r>
              <a:rPr>
                <a:latin typeface="Courier"/>
              </a:rPr>
              <a:t> ip,</a:t>
            </a:r>
            <a:br/>
            <a:r>
              <a:rPr>
                <a:latin typeface="Courier"/>
              </a:rPr>
              <a:t>        mask </a:t>
            </a:r>
            <a:r>
              <a:rPr>
                <a:solidFill>
                  <a:srgbClr val="666666"/>
                </a:solidFill>
                <a:latin typeface="Courier"/>
              </a:rPr>
              <a:t>=</a:t>
            </a:r>
            <a:r>
              <a:rPr>
                <a:latin typeface="Courier"/>
              </a:rPr>
              <a:t> netmask,</a:t>
            </a:r>
            <a:br/>
            <a:r>
              <a:rPr>
                <a:latin typeface="Courier"/>
              </a:rPr>
              <a:t>        )</a:t>
            </a:r>
            <a:br/>
            <a:r>
              <a:rPr>
                <a:latin typeface="Courier"/>
              </a:rPr>
              <a:t>    )</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35"/>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2022-04-22T22:39:31Z</dcterms:created>
  <dcterms:modified xsi:type="dcterms:W3CDTF">2022-04-22T22:39:31Z</dcterms:modified>
</cp:coreProperties>
</file>

<file path=docProps/custom.xml><?xml version="1.0" encoding="utf-8"?>
<Properties xmlns="http://schemas.openxmlformats.org/officeDocument/2006/custom-properties" xmlns:vt="http://schemas.openxmlformats.org/officeDocument/2006/docPropsVTypes"/>
</file>