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tutorial/controlflow.html#function-annotation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Interact</a:t>
            </a:r>
          </a:p>
        </p:txBody>
      </p:sp>
      <p:sp>
        <p:nvSpPr>
          <p:cNvPr id="3" name="Content Placeholder 2"/>
          <p:cNvSpPr>
            <a:spLocks noGrp="1"/>
          </p:cNvSpPr>
          <p:nvPr>
            <p:ph idx="1"/>
          </p:nvPr>
        </p:nvSpPr>
        <p:spPr/>
        <p:txBody>
          <a:bodyPr/>
          <a:lstStyle/>
          <a:p>
            <a:pPr lvl="0" indent="0" marL="0">
              <a:buNone/>
            </a:pPr>
            <a:r>
              <a:rPr/>
              <a:t>In this lecture we will begin to learn about creating dashboard-type GUI with iPython widgets!</a:t>
            </a:r>
          </a:p>
          <a:p>
            <a:pPr lvl="0" indent="0" marL="0">
              <a:buNone/>
            </a:pPr>
            <a:r>
              <a:rPr/>
              <a:t>The </a:t>
            </a:r>
            <a:r>
              <a:rPr>
                <a:latin typeface="Courier"/>
              </a:rPr>
              <a:t>interact</a:t>
            </a:r>
            <a:r>
              <a:rPr/>
              <a:t> function (</a:t>
            </a:r>
            <a:r>
              <a:rPr>
                <a:latin typeface="Courier"/>
              </a:rPr>
              <a:t>ipywidgets.interact</a:t>
            </a:r>
            <a:r>
              <a:rPr/>
              <a:t>) automatically creates user interface (UI) controls for exploring code and data interactively. It is the easiest way to get started using IPython’s widgets.</a:t>
            </a:r>
          </a:p>
          <a:p>
            <a:pPr lvl="0" indent="0">
              <a:buNone/>
            </a:pPr>
            <a:r>
              <a:rPr i="1">
                <a:solidFill>
                  <a:srgbClr val="60A0B0"/>
                </a:solidFill>
                <a:latin typeface="Courier"/>
              </a:rPr>
              <a:t># Start with some imports!</a:t>
            </a:r>
            <a:br/>
            <a:br/>
            <a:r>
              <a:rPr>
                <a:latin typeface="Courier"/>
              </a:rPr>
              <a:t>from ipywidgets import interact, interactive, fixed</a:t>
            </a:r>
            <a:br/>
            <a:r>
              <a:rPr>
                <a:latin typeface="Courier"/>
              </a:rPr>
              <a:t>import ipywidgets as widgets</a:t>
            </a:r>
          </a:p>
          <a:p>
            <a:pPr lvl="0" indent="0" marL="0">
              <a:buNone/>
            </a:pPr>
            <a:r>
              <a:rPr/>
              <a:t>Please Note! The widgets in this notebook won’t show up on NbViewer or GitHub renderings. To view the widgets and interact with them, you will need to download this notebook and run it with a Jupyter Notebook server.</a:t>
            </a:r>
          </a:p>
          <a:p>
            <a:pPr lvl="0" indent="0" marL="0">
              <a:spcBef>
                <a:spcPts val="3000"/>
              </a:spcBef>
              <a:buNone/>
            </a:pPr>
            <a:r>
              <a:rPr b="1"/>
              <a:t>Basic </a:t>
            </a:r>
            <a:r>
              <a:rPr b="1">
                <a:latin typeface="Courier"/>
              </a:rPr>
              <a:t>interact</a:t>
            </a:r>
          </a:p>
          <a:p>
            <a:pPr lvl="0" indent="0" marL="0">
              <a:buNone/>
            </a:pPr>
            <a:r>
              <a:rPr/>
              <a:t>At the most basic level, </a:t>
            </a:r>
            <a:r>
              <a:rPr>
                <a:latin typeface="Courier"/>
              </a:rPr>
              <a:t>interact</a:t>
            </a:r>
            <a:r>
              <a:rPr/>
              <a:t> auto-generates UI controls for function arguments, and then calls the function with those arguments when you manipulate the controls interactively. To use </a:t>
            </a:r>
            <a:r>
              <a:rPr>
                <a:latin typeface="Courier"/>
              </a:rPr>
              <a:t>interact</a:t>
            </a:r>
            <a:r>
              <a:rPr/>
              <a:t>, you need to define a function that you want to explore. Here is a function that prints its only argument </a:t>
            </a:r>
            <a:r>
              <a:rPr>
                <a:latin typeface="Courier"/>
              </a:rPr>
              <a:t>x</a:t>
            </a:r>
            <a:r>
              <a:rPr/>
              <a:t>.</a:t>
            </a:r>
          </a:p>
          <a:p>
            <a:pPr lvl="0" indent="0">
              <a:buNone/>
            </a:pPr>
            <a:r>
              <a:rPr i="1">
                <a:solidFill>
                  <a:srgbClr val="60A0B0"/>
                </a:solidFill>
                <a:latin typeface="Courier"/>
              </a:rPr>
              <a:t># Very basic function</a:t>
            </a:r>
            <a:br/>
            <a:r>
              <a:rPr b="1">
                <a:solidFill>
                  <a:srgbClr val="007020"/>
                </a:solidFill>
                <a:latin typeface="Courier"/>
              </a:rPr>
              <a:t>def</a:t>
            </a:r>
            <a:r>
              <a:rPr>
                <a:latin typeface="Courier"/>
              </a:rPr>
              <a:t> f(x):</a:t>
            </a:r>
            <a:br/>
            <a:r>
              <a:rPr>
                <a:latin typeface="Courier"/>
              </a:rPr>
              <a:t>    </a:t>
            </a:r>
            <a:r>
              <a:rPr b="1">
                <a:solidFill>
                  <a:srgbClr val="007020"/>
                </a:solidFill>
                <a:latin typeface="Courier"/>
              </a:rPr>
              <a:t>return</a:t>
            </a:r>
            <a:r>
              <a:rPr>
                <a:latin typeface="Courier"/>
              </a:rPr>
              <a:t> x</a:t>
            </a:r>
          </a:p>
          <a:p>
            <a:pPr lvl="0" indent="0" marL="0">
              <a:buNone/>
            </a:pPr>
            <a:r>
              <a:rPr/>
              <a:t>When you pass this function as the first argument to </a:t>
            </a:r>
            <a:r>
              <a:rPr>
                <a:latin typeface="Courier"/>
              </a:rPr>
              <a:t>interact</a:t>
            </a:r>
            <a:r>
              <a:rPr/>
              <a:t> along with an integer keyword argument (</a:t>
            </a:r>
            <a:r>
              <a:rPr>
                <a:latin typeface="Courier"/>
              </a:rPr>
              <a:t>x=10</a:t>
            </a:r>
            <a:r>
              <a:rPr/>
              <a:t>), a slider is generated and bound to the function parameter. Note that the semicolon here just prevents an </a:t>
            </a:r>
            <a:r>
              <a:rPr b="1"/>
              <a:t>out</a:t>
            </a:r>
            <a:r>
              <a:rPr/>
              <a:t> cell from showing up.</a:t>
            </a:r>
          </a:p>
          <a:p>
            <a:pPr lvl="0" indent="0">
              <a:buNone/>
            </a:pPr>
            <a:r>
              <a:rPr i="1">
                <a:solidFill>
                  <a:srgbClr val="60A0B0"/>
                </a:solidFill>
                <a:latin typeface="Courier"/>
              </a:rPr>
              <a:t># Generate a slider to interact with</a:t>
            </a:r>
            <a:br/>
            <a:r>
              <a:rPr>
                <a:latin typeface="Courier"/>
              </a:rPr>
              <a:t>interact(f, x</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p>
          <a:p>
            <a:pPr lvl="0" indent="0">
              <a:buNone/>
            </a:pPr>
            <a:r>
              <a:rPr>
                <a:latin typeface="Courier"/>
              </a:rPr>
              <a:t>interactive(children=(IntSlider(value=10, description='x', max=30, min=-10), Output()), _dom_classes=('widget-…</a:t>
            </a:r>
          </a:p>
          <a:p>
            <a:pPr lvl="0" indent="0" marL="0">
              <a:buNone/>
            </a:pPr>
            <a:r>
              <a:rPr/>
              <a:t>When you move the slider, the function is called, which prints the current value of </a:t>
            </a:r>
            <a:r>
              <a:rPr>
                <a:latin typeface="Courier"/>
              </a:rPr>
              <a:t>x</a:t>
            </a:r>
            <a:r>
              <a:rPr/>
              <a:t>.</a:t>
            </a:r>
          </a:p>
          <a:p>
            <a:pPr lvl="0" indent="0" marL="0">
              <a:buNone/>
            </a:pPr>
            <a:r>
              <a:rPr/>
              <a:t>If you pass </a:t>
            </a:r>
            <a:r>
              <a:rPr>
                <a:latin typeface="Courier"/>
              </a:rPr>
              <a:t>True</a:t>
            </a:r>
            <a:r>
              <a:rPr/>
              <a:t> or </a:t>
            </a:r>
            <a:r>
              <a:rPr>
                <a:latin typeface="Courier"/>
              </a:rPr>
              <a:t>False</a:t>
            </a:r>
            <a:r>
              <a:rPr/>
              <a:t>, </a:t>
            </a:r>
            <a:r>
              <a:rPr>
                <a:latin typeface="Courier"/>
              </a:rPr>
              <a:t>interact</a:t>
            </a:r>
            <a:r>
              <a:rPr/>
              <a:t> will generate a check-box:</a:t>
            </a:r>
          </a:p>
          <a:p>
            <a:pPr lvl="0" indent="0">
              <a:buNone/>
            </a:pPr>
            <a:r>
              <a:rPr i="1">
                <a:solidFill>
                  <a:srgbClr val="60A0B0"/>
                </a:solidFill>
                <a:latin typeface="Courier"/>
              </a:rPr>
              <a:t># Booleans generate check-boxes</a:t>
            </a:r>
            <a:br/>
            <a:r>
              <a:rPr>
                <a:latin typeface="Courier"/>
              </a:rPr>
              <a:t>interact(f, x</a:t>
            </a:r>
            <a:r>
              <a:rPr>
                <a:solidFill>
                  <a:srgbClr val="666666"/>
                </a:solidFill>
                <a:latin typeface="Courier"/>
              </a:rPr>
              <a:t>=</a:t>
            </a:r>
            <a:r>
              <a:rPr>
                <a:solidFill>
                  <a:srgbClr val="19177C"/>
                </a:solidFill>
                <a:latin typeface="Courier"/>
              </a:rPr>
              <a:t>True</a:t>
            </a:r>
            <a:r>
              <a:rPr>
                <a:latin typeface="Courier"/>
              </a:rPr>
              <a:t>)</a:t>
            </a:r>
            <a:r>
              <a:rPr>
                <a:solidFill>
                  <a:srgbClr val="666666"/>
                </a:solidFill>
                <a:latin typeface="Courier"/>
              </a:rPr>
              <a:t>;</a:t>
            </a:r>
          </a:p>
          <a:p>
            <a:pPr lvl="0" indent="0">
              <a:buNone/>
            </a:pPr>
            <a:r>
              <a:rPr>
                <a:latin typeface="Courier"/>
              </a:rPr>
              <a:t>interactive(children=(Checkbox(value=True, description='x'), Output()), _dom_classes=('widget-interact',))</a:t>
            </a:r>
          </a:p>
          <a:p>
            <a:pPr lvl="0" indent="0" marL="0">
              <a:buNone/>
            </a:pPr>
            <a:r>
              <a:rPr/>
              <a:t>If you pass a string, </a:t>
            </a:r>
            <a:r>
              <a:rPr>
                <a:latin typeface="Courier"/>
              </a:rPr>
              <a:t>interact</a:t>
            </a:r>
            <a:r>
              <a:rPr/>
              <a:t> will generate a text area.</a:t>
            </a:r>
          </a:p>
          <a:p>
            <a:pPr lvl="0" indent="0">
              <a:buNone/>
            </a:pPr>
            <a:r>
              <a:rPr i="1">
                <a:solidFill>
                  <a:srgbClr val="60A0B0"/>
                </a:solidFill>
                <a:latin typeface="Courier"/>
              </a:rPr>
              <a:t># Strings generate text areas</a:t>
            </a:r>
            <a:br/>
            <a:r>
              <a:rPr>
                <a:latin typeface="Courier"/>
              </a:rPr>
              <a:t>interact(f, x</a:t>
            </a:r>
            <a:r>
              <a:rPr>
                <a:solidFill>
                  <a:srgbClr val="666666"/>
                </a:solidFill>
                <a:latin typeface="Courier"/>
              </a:rPr>
              <a:t>=</a:t>
            </a:r>
            <a:r>
              <a:rPr>
                <a:solidFill>
                  <a:srgbClr val="4070A0"/>
                </a:solidFill>
                <a:latin typeface="Courier"/>
              </a:rPr>
              <a:t>'Hi there!'</a:t>
            </a:r>
            <a:r>
              <a:rPr>
                <a:latin typeface="Courier"/>
              </a:rPr>
              <a:t>)</a:t>
            </a:r>
            <a:r>
              <a:rPr>
                <a:solidFill>
                  <a:srgbClr val="666666"/>
                </a:solidFill>
                <a:latin typeface="Courier"/>
              </a:rPr>
              <a:t>;</a:t>
            </a:r>
          </a:p>
          <a:p>
            <a:pPr lvl="0" indent="0">
              <a:buNone/>
            </a:pPr>
            <a:r>
              <a:rPr>
                <a:latin typeface="Courier"/>
              </a:rPr>
              <a:t>interactive(children=(Text(value='Hi there!', description='x'), Output()), _dom_classes=('widget-interact',))</a:t>
            </a:r>
          </a:p>
          <a:p>
            <a:pPr lvl="0" indent="0" marL="0">
              <a:buNone/>
            </a:pPr>
            <a:r>
              <a:rPr>
                <a:latin typeface="Courier"/>
              </a:rPr>
              <a:t>interact</a:t>
            </a:r>
            <a:r>
              <a:rPr/>
              <a:t> can also be used as a decorator. This allows you to define a function and interact with it in a single shot. As this example shows, </a:t>
            </a:r>
            <a:r>
              <a:rPr>
                <a:latin typeface="Courier"/>
              </a:rPr>
              <a:t>interact</a:t>
            </a:r>
            <a:r>
              <a:rPr/>
              <a:t> also works with functions that have multiple arguments.</a:t>
            </a:r>
          </a:p>
          <a:p>
            <a:pPr lvl="0" indent="0">
              <a:buNone/>
            </a:pPr>
            <a:r>
              <a:rPr i="1">
                <a:solidFill>
                  <a:srgbClr val="60A0B0"/>
                </a:solidFill>
                <a:latin typeface="Courier"/>
              </a:rPr>
              <a:t># Using a decorator!</a:t>
            </a:r>
            <a:br/>
            <a:r>
              <a:rPr>
                <a:solidFill>
                  <a:srgbClr val="7D9029"/>
                </a:solidFill>
                <a:latin typeface="Courier"/>
              </a:rPr>
              <a:t>@interact</a:t>
            </a:r>
            <a:r>
              <a:rPr>
                <a:latin typeface="Courier"/>
              </a:rPr>
              <a:t>(x</a:t>
            </a:r>
            <a:r>
              <a:rPr>
                <a:solidFill>
                  <a:srgbClr val="666666"/>
                </a:solidFill>
                <a:latin typeface="Courier"/>
              </a:rPr>
              <a:t>=</a:t>
            </a:r>
            <a:r>
              <a:rPr>
                <a:solidFill>
                  <a:srgbClr val="19177C"/>
                </a:solidFill>
                <a:latin typeface="Courier"/>
              </a:rPr>
              <a:t>True</a:t>
            </a:r>
            <a:r>
              <a:rPr>
                <a:latin typeface="Courier"/>
              </a:rPr>
              <a:t>, y</a:t>
            </a:r>
            <a:r>
              <a:rPr>
                <a:solidFill>
                  <a:srgbClr val="666666"/>
                </a:solidFill>
                <a:latin typeface="Courier"/>
              </a:rPr>
              <a:t>=</a:t>
            </a:r>
            <a:r>
              <a:rPr>
                <a:solidFill>
                  <a:srgbClr val="40A070"/>
                </a:solidFill>
                <a:latin typeface="Courier"/>
              </a:rPr>
              <a:t>1.0</a:t>
            </a:r>
            <a:r>
              <a:rPr>
                <a:latin typeface="Courier"/>
              </a:rPr>
              <a:t>)</a:t>
            </a:r>
            <a:br/>
            <a:r>
              <a:rPr b="1">
                <a:solidFill>
                  <a:srgbClr val="007020"/>
                </a:solidFill>
                <a:latin typeface="Courier"/>
              </a:rPr>
              <a:t>def</a:t>
            </a:r>
            <a:r>
              <a:rPr>
                <a:latin typeface="Courier"/>
              </a:rPr>
              <a:t> g(x, y):</a:t>
            </a:r>
            <a:br/>
            <a:r>
              <a:rPr>
                <a:latin typeface="Courier"/>
              </a:rPr>
              <a:t>    </a:t>
            </a:r>
            <a:r>
              <a:rPr b="1">
                <a:solidFill>
                  <a:srgbClr val="007020"/>
                </a:solidFill>
                <a:latin typeface="Courier"/>
              </a:rPr>
              <a:t>return</a:t>
            </a:r>
            <a:r>
              <a:rPr>
                <a:latin typeface="Courier"/>
              </a:rPr>
              <a:t> (x, y)</a:t>
            </a:r>
          </a:p>
          <a:p>
            <a:pPr lvl="0" indent="0">
              <a:buNone/>
            </a:pPr>
            <a:r>
              <a:rPr>
                <a:latin typeface="Courier"/>
              </a:rPr>
              <a:t>interactive(children=(Checkbox(value=True, description='x'), FloatSlider(value=1.0, description='y', max=3.0, …</a:t>
            </a:r>
          </a:p>
          <a:p>
            <a:pPr lvl="0" indent="0" marL="0">
              <a:spcBef>
                <a:spcPts val="3000"/>
              </a:spcBef>
              <a:buNone/>
            </a:pPr>
            <a:r>
              <a:rPr b="1"/>
              <a:t>Fixing arguments using </a:t>
            </a:r>
            <a:r>
              <a:rPr b="1">
                <a:latin typeface="Courier"/>
              </a:rPr>
              <a:t>fixed</a:t>
            </a:r>
          </a:p>
          <a:p>
            <a:pPr lvl="0" indent="0" marL="0">
              <a:buNone/>
            </a:pPr>
            <a:r>
              <a:rPr/>
              <a:t>There are times when you may want to explore a function using </a:t>
            </a:r>
            <a:r>
              <a:rPr>
                <a:latin typeface="Courier"/>
              </a:rPr>
              <a:t>interact</a:t>
            </a:r>
            <a:r>
              <a:rPr/>
              <a:t>, but fix one or more of its arguments to specific values. This can be accomplished by wrapping values with the </a:t>
            </a:r>
            <a:r>
              <a:rPr>
                <a:latin typeface="Courier"/>
              </a:rPr>
              <a:t>fixed</a:t>
            </a:r>
            <a:r>
              <a:rPr/>
              <a:t> function.</a:t>
            </a:r>
          </a:p>
          <a:p>
            <a:pPr lvl="0" indent="0">
              <a:buNone/>
            </a:pPr>
            <a:r>
              <a:rPr i="1">
                <a:solidFill>
                  <a:srgbClr val="60A0B0"/>
                </a:solidFill>
                <a:latin typeface="Courier"/>
              </a:rPr>
              <a:t># Again, a simple function</a:t>
            </a:r>
            <a:br/>
            <a:r>
              <a:rPr b="1">
                <a:solidFill>
                  <a:srgbClr val="007020"/>
                </a:solidFill>
                <a:latin typeface="Courier"/>
              </a:rPr>
              <a:t>def</a:t>
            </a:r>
            <a:r>
              <a:rPr>
                <a:latin typeface="Courier"/>
              </a:rPr>
              <a:t> h(p, q):</a:t>
            </a:r>
            <a:br/>
            <a:r>
              <a:rPr>
                <a:latin typeface="Courier"/>
              </a:rPr>
              <a:t>    </a:t>
            </a:r>
            <a:r>
              <a:rPr b="1">
                <a:solidFill>
                  <a:srgbClr val="007020"/>
                </a:solidFill>
                <a:latin typeface="Courier"/>
              </a:rPr>
              <a:t>return</a:t>
            </a:r>
            <a:r>
              <a:rPr>
                <a:latin typeface="Courier"/>
              </a:rPr>
              <a:t> (p, q)</a:t>
            </a:r>
          </a:p>
          <a:p>
            <a:pPr lvl="0" indent="0" marL="0">
              <a:buNone/>
            </a:pPr>
            <a:r>
              <a:rPr/>
              <a:t>When we call </a:t>
            </a:r>
            <a:r>
              <a:rPr>
                <a:latin typeface="Courier"/>
              </a:rPr>
              <a:t>interact</a:t>
            </a:r>
            <a:r>
              <a:rPr/>
              <a:t>, we pass </a:t>
            </a:r>
            <a:r>
              <a:rPr>
                <a:latin typeface="Courier"/>
              </a:rPr>
              <a:t>fixed(20)</a:t>
            </a:r>
            <a:r>
              <a:rPr/>
              <a:t> for q to hold it fixed at a value of </a:t>
            </a:r>
            <a:r>
              <a:rPr>
                <a:latin typeface="Courier"/>
              </a:rPr>
              <a:t>20</a:t>
            </a:r>
            <a:r>
              <a:rPr/>
              <a:t>.</a:t>
            </a:r>
          </a:p>
          <a:p>
            <a:pPr lvl="0" indent="0">
              <a:buNone/>
            </a:pPr>
            <a:r>
              <a:rPr>
                <a:latin typeface="Courier"/>
              </a:rPr>
              <a:t>interact(h, p</a:t>
            </a:r>
            <a:r>
              <a:rPr>
                <a:solidFill>
                  <a:srgbClr val="666666"/>
                </a:solidFill>
                <a:latin typeface="Courier"/>
              </a:rPr>
              <a:t>=</a:t>
            </a:r>
            <a:r>
              <a:rPr>
                <a:solidFill>
                  <a:srgbClr val="40A070"/>
                </a:solidFill>
                <a:latin typeface="Courier"/>
              </a:rPr>
              <a:t>5</a:t>
            </a:r>
            <a:r>
              <a:rPr>
                <a:latin typeface="Courier"/>
              </a:rPr>
              <a:t>, q</a:t>
            </a:r>
            <a:r>
              <a:rPr>
                <a:solidFill>
                  <a:srgbClr val="666666"/>
                </a:solidFill>
                <a:latin typeface="Courier"/>
              </a:rPr>
              <a:t>=</a:t>
            </a:r>
            <a:r>
              <a:rPr>
                <a:latin typeface="Courier"/>
              </a:rPr>
              <a:t>fixed(</a:t>
            </a:r>
            <a:r>
              <a:rPr>
                <a:solidFill>
                  <a:srgbClr val="40A070"/>
                </a:solidFill>
                <a:latin typeface="Courier"/>
              </a:rPr>
              <a:t>20</a:t>
            </a:r>
            <a:r>
              <a:rPr>
                <a:latin typeface="Courier"/>
              </a:rPr>
              <a:t>))</a:t>
            </a:r>
            <a:r>
              <a:rPr>
                <a:solidFill>
                  <a:srgbClr val="666666"/>
                </a:solidFill>
                <a:latin typeface="Courier"/>
              </a:rPr>
              <a:t>;</a:t>
            </a:r>
          </a:p>
          <a:p>
            <a:pPr lvl="0" indent="0">
              <a:buNone/>
            </a:pPr>
            <a:r>
              <a:rPr>
                <a:latin typeface="Courier"/>
              </a:rPr>
              <a:t>interactive(children=(IntSlider(value=5, description='p', max=15, min=-5), Output()), _dom_classes=('widget-in…</a:t>
            </a:r>
          </a:p>
          <a:p>
            <a:pPr lvl="0" indent="0" marL="0">
              <a:buNone/>
            </a:pPr>
            <a:r>
              <a:rPr/>
              <a:t>Notice that a slider is only produced for </a:t>
            </a:r>
            <a:r>
              <a:rPr>
                <a:latin typeface="Courier"/>
              </a:rPr>
              <a:t>p</a:t>
            </a:r>
            <a:r>
              <a:rPr/>
              <a:t> as the value of </a:t>
            </a:r>
            <a:r>
              <a:rPr>
                <a:latin typeface="Courier"/>
              </a:rPr>
              <a:t>q</a:t>
            </a:r>
            <a:r>
              <a:rPr/>
              <a:t> is fixed.</a:t>
            </a:r>
          </a:p>
          <a:p>
            <a:pPr lvl="0" indent="0" marL="0">
              <a:spcBef>
                <a:spcPts val="3000"/>
              </a:spcBef>
              <a:buNone/>
            </a:pPr>
            <a:r>
              <a:rPr b="1"/>
              <a:t>Widget abbreviations</a:t>
            </a:r>
          </a:p>
          <a:p>
            <a:pPr lvl="0" indent="0" marL="0">
              <a:buNone/>
            </a:pPr>
            <a:r>
              <a:rPr/>
              <a:t>When you pass an integer-valued keyword argument of </a:t>
            </a:r>
            <a:r>
              <a:rPr>
                <a:latin typeface="Courier"/>
              </a:rPr>
              <a:t>10</a:t>
            </a:r>
            <a:r>
              <a:rPr/>
              <a:t> (</a:t>
            </a:r>
            <a:r>
              <a:rPr>
                <a:latin typeface="Courier"/>
              </a:rPr>
              <a:t>x=10</a:t>
            </a:r>
            <a:r>
              <a:rPr/>
              <a:t>) to </a:t>
            </a:r>
            <a:r>
              <a:rPr>
                <a:latin typeface="Courier"/>
              </a:rPr>
              <a:t>interact</a:t>
            </a:r>
            <a:r>
              <a:rPr/>
              <a:t>, it generates an integer-valued slider control with a range of </a:t>
            </a:r>
            <a:r>
              <a:rPr>
                <a:latin typeface="Courier"/>
              </a:rPr>
              <a:t>[-10,+3\times10]</a:t>
            </a:r>
            <a:r>
              <a:rPr/>
              <a:t>. In this case, </a:t>
            </a:r>
            <a:r>
              <a:rPr>
                <a:latin typeface="Courier"/>
              </a:rPr>
              <a:t>10</a:t>
            </a:r>
            <a:r>
              <a:rPr/>
              <a:t> is an </a:t>
            </a:r>
            <a:r>
              <a:rPr i="1"/>
              <a:t>abbreviation</a:t>
            </a:r>
            <a:r>
              <a:rPr/>
              <a:t> for an actual slider widget:</a:t>
            </a:r>
          </a:p>
          <a:p>
            <a:pPr lvl="0" indent="0">
              <a:buNone/>
            </a:pPr>
            <a:r>
              <a:rPr>
                <a:latin typeface="Courier"/>
              </a:rPr>
              <a:t>IntSlider(min</a:t>
            </a:r>
            <a:r>
              <a:rPr>
                <a:solidFill>
                  <a:srgbClr val="666666"/>
                </a:solidFill>
                <a:latin typeface="Courier"/>
              </a:rPr>
              <a:t>=-</a:t>
            </a:r>
            <a:r>
              <a:rPr>
                <a:solidFill>
                  <a:srgbClr val="40A070"/>
                </a:solidFill>
                <a:latin typeface="Courier"/>
              </a:rPr>
              <a:t>10</a:t>
            </a:r>
            <a:r>
              <a:rPr>
                <a:latin typeface="Courier"/>
              </a:rPr>
              <a:t>,max</a:t>
            </a:r>
            <a:r>
              <a:rPr>
                <a:solidFill>
                  <a:srgbClr val="666666"/>
                </a:solidFill>
                <a:latin typeface="Courier"/>
              </a:rPr>
              <a:t>=</a:t>
            </a:r>
            <a:r>
              <a:rPr>
                <a:solidFill>
                  <a:srgbClr val="40A070"/>
                </a:solidFill>
                <a:latin typeface="Courier"/>
              </a:rPr>
              <a:t>30</a:t>
            </a:r>
            <a:r>
              <a:rPr>
                <a:latin typeface="Courier"/>
              </a:rPr>
              <a:t>,step</a:t>
            </a:r>
            <a:r>
              <a:rPr>
                <a:solidFill>
                  <a:srgbClr val="666666"/>
                </a:solidFill>
                <a:latin typeface="Courier"/>
              </a:rPr>
              <a:t>=</a:t>
            </a:r>
            <a:r>
              <a:rPr>
                <a:solidFill>
                  <a:srgbClr val="40A070"/>
                </a:solidFill>
                <a:latin typeface="Courier"/>
              </a:rPr>
              <a:t>1</a:t>
            </a:r>
            <a:r>
              <a:rPr>
                <a:latin typeface="Courier"/>
              </a:rPr>
              <a:t>,value</a:t>
            </a:r>
            <a:r>
              <a:rPr>
                <a:solidFill>
                  <a:srgbClr val="666666"/>
                </a:solidFill>
                <a:latin typeface="Courier"/>
              </a:rPr>
              <a:t>=</a:t>
            </a:r>
            <a:r>
              <a:rPr>
                <a:solidFill>
                  <a:srgbClr val="40A070"/>
                </a:solidFill>
                <a:latin typeface="Courier"/>
              </a:rPr>
              <a:t>10</a:t>
            </a:r>
            <a:r>
              <a:rPr>
                <a:latin typeface="Courier"/>
              </a:rPr>
              <a:t>)</a:t>
            </a:r>
          </a:p>
          <a:p>
            <a:pPr lvl="0" indent="0" marL="0">
              <a:buNone/>
            </a:pPr>
            <a:r>
              <a:rPr/>
              <a:t>In fact, we can get the same result if we pass this </a:t>
            </a:r>
            <a:r>
              <a:rPr>
                <a:latin typeface="Courier"/>
              </a:rPr>
              <a:t>IntSlider</a:t>
            </a:r>
            <a:r>
              <a:rPr/>
              <a:t> as the keyword argument for </a:t>
            </a:r>
            <a:r>
              <a:rPr>
                <a:latin typeface="Courier"/>
              </a:rPr>
              <a:t>x</a:t>
            </a:r>
            <a:r>
              <a:rPr/>
              <a:t>:</a:t>
            </a:r>
          </a:p>
          <a:p>
            <a:pPr lvl="0" indent="0">
              <a:buNone/>
            </a:pPr>
            <a:r>
              <a:rPr i="1">
                <a:solidFill>
                  <a:srgbClr val="60A0B0"/>
                </a:solidFill>
                <a:latin typeface="Courier"/>
              </a:rPr>
              <a:t># Can call the IntSlider to get more specific</a:t>
            </a:r>
            <a:br/>
            <a:r>
              <a:rPr>
                <a:latin typeface="Courier"/>
              </a:rPr>
              <a:t>interact(f, x</a:t>
            </a:r>
            <a:r>
              <a:rPr>
                <a:solidFill>
                  <a:srgbClr val="666666"/>
                </a:solidFill>
                <a:latin typeface="Courier"/>
              </a:rPr>
              <a:t>=</a:t>
            </a:r>
            <a:r>
              <a:rPr>
                <a:latin typeface="Courier"/>
              </a:rPr>
              <a:t>widgets.IntSlider(min</a:t>
            </a:r>
            <a:r>
              <a:rPr>
                <a:solidFill>
                  <a:srgbClr val="666666"/>
                </a:solidFill>
                <a:latin typeface="Courier"/>
              </a:rPr>
              <a:t>=-</a:t>
            </a:r>
            <a:r>
              <a:rPr>
                <a:solidFill>
                  <a:srgbClr val="40A070"/>
                </a:solidFill>
                <a:latin typeface="Courier"/>
              </a:rPr>
              <a:t>10</a:t>
            </a:r>
            <a:r>
              <a:rPr>
                <a:latin typeface="Courier"/>
              </a:rPr>
              <a:t>,max</a:t>
            </a:r>
            <a:r>
              <a:rPr>
                <a:solidFill>
                  <a:srgbClr val="666666"/>
                </a:solidFill>
                <a:latin typeface="Courier"/>
              </a:rPr>
              <a:t>=</a:t>
            </a:r>
            <a:r>
              <a:rPr>
                <a:solidFill>
                  <a:srgbClr val="40A070"/>
                </a:solidFill>
                <a:latin typeface="Courier"/>
              </a:rPr>
              <a:t>30</a:t>
            </a:r>
            <a:r>
              <a:rPr>
                <a:latin typeface="Courier"/>
              </a:rPr>
              <a:t>,step</a:t>
            </a:r>
            <a:r>
              <a:rPr>
                <a:solidFill>
                  <a:srgbClr val="666666"/>
                </a:solidFill>
                <a:latin typeface="Courier"/>
              </a:rPr>
              <a:t>=</a:t>
            </a:r>
            <a:r>
              <a:rPr>
                <a:solidFill>
                  <a:srgbClr val="40A070"/>
                </a:solidFill>
                <a:latin typeface="Courier"/>
              </a:rPr>
              <a:t>1</a:t>
            </a:r>
            <a:r>
              <a:rPr>
                <a:latin typeface="Courier"/>
              </a:rPr>
              <a:t>,value</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p>
          <a:p>
            <a:pPr lvl="0" indent="0">
              <a:buNone/>
            </a:pPr>
            <a:r>
              <a:rPr>
                <a:latin typeface="Courier"/>
              </a:rPr>
              <a:t>interactive(children=(IntSlider(value=10, description='x', max=30, min=-10), Output()), _dom_classes=('widget-…</a:t>
            </a:r>
          </a:p>
          <a:p>
            <a:pPr lvl="0" indent="0" marL="0">
              <a:buNone/>
            </a:pPr>
            <a:r>
              <a:rPr/>
              <a:t>This examples clarifies how </a:t>
            </a:r>
            <a:r>
              <a:rPr>
                <a:latin typeface="Courier"/>
              </a:rPr>
              <a:t>interact</a:t>
            </a:r>
            <a:r>
              <a:rPr/>
              <a:t> processes its keyword arguments:</a:t>
            </a:r>
          </a:p>
          <a:p>
            <a:pPr lvl="0" indent="-342900" marL="342900">
              <a:buAutoNum type="arabicPeriod"/>
            </a:pPr>
            <a:r>
              <a:rPr/>
              <a:t>If the keyword argument is a </a:t>
            </a:r>
            <a:r>
              <a:rPr>
                <a:latin typeface="Courier"/>
              </a:rPr>
              <a:t>Widget</a:t>
            </a:r>
            <a:r>
              <a:rPr/>
              <a:t> instance with a </a:t>
            </a:r>
            <a:r>
              <a:rPr>
                <a:latin typeface="Courier"/>
              </a:rPr>
              <a:t>value</a:t>
            </a:r>
            <a:r>
              <a:rPr/>
              <a:t> attribute, that widget is used. Any widget with a </a:t>
            </a:r>
            <a:r>
              <a:rPr>
                <a:latin typeface="Courier"/>
              </a:rPr>
              <a:t>value</a:t>
            </a:r>
            <a:r>
              <a:rPr/>
              <a:t> attribute can be used, even custom ones.</a:t>
            </a:r>
          </a:p>
          <a:p>
            <a:pPr lvl="0" indent="-342900" marL="342900">
              <a:buAutoNum type="arabicPeriod"/>
            </a:pPr>
            <a:r>
              <a:rPr/>
              <a:t>Otherwise, the value is treated as a </a:t>
            </a:r>
            <a:r>
              <a:rPr i="1"/>
              <a:t>widget abbreviation</a:t>
            </a:r>
            <a:r>
              <a:rPr/>
              <a:t> that is converted to a widget before it is used.</a:t>
            </a:r>
          </a:p>
          <a:p>
            <a:pPr lvl="0" indent="0" marL="0">
              <a:buNone/>
            </a:pPr>
            <a:r>
              <a:rPr/>
              <a:t>The following table gives an overview of different widget abbreviations:</a:t>
            </a:r>
          </a:p>
          <a:p>
            <a:pPr lvl="0" indent="0" marL="0">
              <a:buNone/>
            </a:pPr>
            <a:r>
              <a:rPr/>
              <a:t>Keyword argument</a:t>
            </a:r>
          </a:p>
          <a:p>
            <a:pPr lvl="0" indent="0" marL="0">
              <a:buNone/>
            </a:pPr>
            <a:r>
              <a:rPr/>
              <a:t>Widget</a:t>
            </a:r>
          </a:p>
          <a:p>
            <a:pPr lvl="0" indent="0" marL="0">
              <a:buNone/>
            </a:pPr>
            <a:r>
              <a:rPr>
                <a:latin typeface="Courier"/>
              </a:rPr>
              <a:t>True</a:t>
            </a:r>
            <a:r>
              <a:rPr/>
              <a:t> or </a:t>
            </a:r>
            <a:r>
              <a:rPr>
                <a:latin typeface="Courier"/>
              </a:rPr>
              <a:t>False</a:t>
            </a:r>
          </a:p>
          <a:p>
            <a:pPr lvl="0" indent="0" marL="0">
              <a:buNone/>
            </a:pPr>
            <a:r>
              <a:rPr/>
              <a:t>Checkbox</a:t>
            </a:r>
          </a:p>
          <a:p>
            <a:pPr lvl="0" indent="0" marL="0">
              <a:buNone/>
            </a:pPr>
            <a:r>
              <a:rPr>
                <a:latin typeface="Courier"/>
              </a:rPr>
              <a:t>'Hi there'</a:t>
            </a:r>
          </a:p>
          <a:p>
            <a:pPr lvl="0" indent="0" marL="0">
              <a:buNone/>
            </a:pPr>
            <a:r>
              <a:rPr/>
              <a:t>Text</a:t>
            </a:r>
          </a:p>
          <a:p>
            <a:pPr lvl="0" indent="0" marL="0">
              <a:buNone/>
            </a:pPr>
            <a:r>
              <a:rPr>
                <a:latin typeface="Courier"/>
              </a:rPr>
              <a:t>value</a:t>
            </a:r>
            <a:r>
              <a:rPr/>
              <a:t> or </a:t>
            </a:r>
            <a:r>
              <a:rPr>
                <a:latin typeface="Courier"/>
              </a:rPr>
              <a:t>(min,max)</a:t>
            </a:r>
            <a:r>
              <a:rPr/>
              <a:t> or </a:t>
            </a:r>
            <a:r>
              <a:rPr>
                <a:latin typeface="Courier"/>
              </a:rPr>
              <a:t>(min,max,step)</a:t>
            </a:r>
            <a:r>
              <a:rPr/>
              <a:t> if integers are passed</a:t>
            </a:r>
          </a:p>
          <a:p>
            <a:pPr lvl="0" indent="0" marL="0">
              <a:buNone/>
            </a:pPr>
            <a:r>
              <a:rPr/>
              <a:t>IntSlider</a:t>
            </a:r>
          </a:p>
          <a:p>
            <a:pPr lvl="0" indent="0" marL="0">
              <a:buNone/>
            </a:pPr>
            <a:r>
              <a:rPr>
                <a:latin typeface="Courier"/>
              </a:rPr>
              <a:t>value</a:t>
            </a:r>
            <a:r>
              <a:rPr/>
              <a:t> or </a:t>
            </a:r>
            <a:r>
              <a:rPr>
                <a:latin typeface="Courier"/>
              </a:rPr>
              <a:t>(min,max)</a:t>
            </a:r>
            <a:r>
              <a:rPr/>
              <a:t> or </a:t>
            </a:r>
            <a:r>
              <a:rPr>
                <a:latin typeface="Courier"/>
              </a:rPr>
              <a:t>(min,max,step)</a:t>
            </a:r>
            <a:r>
              <a:rPr/>
              <a:t> if floats are passed</a:t>
            </a:r>
          </a:p>
          <a:p>
            <a:pPr lvl="0" indent="0" marL="0">
              <a:buNone/>
            </a:pPr>
            <a:r>
              <a:rPr/>
              <a:t>FloatSlider</a:t>
            </a:r>
          </a:p>
          <a:p>
            <a:pPr lvl="0" indent="0" marL="0">
              <a:buNone/>
            </a:pPr>
            <a:r>
              <a:rPr>
                <a:latin typeface="Courier"/>
              </a:rPr>
              <a:t>['orange','apple']</a:t>
            </a:r>
            <a:r>
              <a:rPr/>
              <a:t> or </a:t>
            </a:r>
            <a:r>
              <a:rPr>
                <a:latin typeface="Courier"/>
              </a:rPr>
              <a:t>{'one':1,'two':2}</a:t>
            </a:r>
          </a:p>
          <a:p>
            <a:pPr lvl="0" indent="0" marL="0">
              <a:buNone/>
            </a:pPr>
            <a:r>
              <a:rPr/>
              <a:t>Dropdown</a:t>
            </a:r>
          </a:p>
          <a:p>
            <a:pPr lvl="0" indent="0" marL="0">
              <a:buNone/>
            </a:pPr>
            <a:r>
              <a:rPr/>
              <a:t>Note that a dropdown is used if a list or a dict is given (signifying discrete choices), and a slider is used if a tuple is given (signifying a range).</a:t>
            </a:r>
          </a:p>
          <a:p>
            <a:pPr lvl="0" indent="0" marL="0">
              <a:buNone/>
            </a:pPr>
            <a:r>
              <a:rPr/>
              <a:t>You have seen how the checkbox and text area widgets work above. Here, more details about the different abbreviations for sliders and drop-downs are given.</a:t>
            </a:r>
          </a:p>
          <a:p>
            <a:pPr lvl="0" indent="0" marL="0">
              <a:buNone/>
            </a:pPr>
            <a:r>
              <a:rPr/>
              <a:t>If a 2-tuple of integers is passed </a:t>
            </a:r>
            <a:r>
              <a:rPr>
                <a:latin typeface="Courier"/>
              </a:rPr>
              <a:t>(min,max)</a:t>
            </a:r>
            <a:r>
              <a:rPr/>
              <a:t>, an integer-valued slider is produced with those minimum and maximum values (inclusively). In this case, the default step size of </a:t>
            </a:r>
            <a:r>
              <a:rPr>
                <a:latin typeface="Courier"/>
              </a:rPr>
              <a:t>1</a:t>
            </a:r>
            <a:r>
              <a:rPr/>
              <a:t> is used.</a:t>
            </a:r>
          </a:p>
          <a:p>
            <a:pPr lvl="0" indent="0">
              <a:buNone/>
            </a:pPr>
            <a:r>
              <a:rPr i="1">
                <a:solidFill>
                  <a:srgbClr val="60A0B0"/>
                </a:solidFill>
                <a:latin typeface="Courier"/>
              </a:rPr>
              <a:t># Min,Max slider with Tuples</a:t>
            </a:r>
            <a:br/>
            <a:r>
              <a:rPr>
                <a:latin typeface="Courier"/>
              </a:rPr>
              <a:t>interact(f, x</a:t>
            </a:r>
            <a:r>
              <a:rPr>
                <a:solidFill>
                  <a:srgbClr val="666666"/>
                </a:solidFill>
                <a:latin typeface="Courier"/>
              </a:rPr>
              <a:t>=</a:t>
            </a:r>
            <a:r>
              <a:rPr>
                <a:latin typeface="Courier"/>
              </a:rPr>
              <a:t>(</a:t>
            </a:r>
            <a:r>
              <a:rPr>
                <a:solidFill>
                  <a:srgbClr val="40A070"/>
                </a:solidFill>
                <a:latin typeface="Courier"/>
              </a:rPr>
              <a:t>0</a:t>
            </a:r>
            <a:r>
              <a:rPr>
                <a:latin typeface="Courier"/>
              </a:rPr>
              <a:t>,</a:t>
            </a:r>
            <a:r>
              <a:rPr>
                <a:solidFill>
                  <a:srgbClr val="40A070"/>
                </a:solidFill>
                <a:latin typeface="Courier"/>
              </a:rPr>
              <a:t>4</a:t>
            </a:r>
            <a:r>
              <a:rPr>
                <a:latin typeface="Courier"/>
              </a:rPr>
              <a:t>))</a:t>
            </a:r>
            <a:r>
              <a:rPr>
                <a:solidFill>
                  <a:srgbClr val="666666"/>
                </a:solidFill>
                <a:latin typeface="Courier"/>
              </a:rPr>
              <a:t>;</a:t>
            </a:r>
          </a:p>
          <a:p>
            <a:pPr lvl="0" indent="0">
              <a:buNone/>
            </a:pPr>
            <a:r>
              <a:rPr>
                <a:latin typeface="Courier"/>
              </a:rPr>
              <a:t>interactive(children=(IntSlider(value=2, description='x', max=4), Output()), _dom_classes=('widget-interact',)…</a:t>
            </a:r>
          </a:p>
          <a:p>
            <a:pPr lvl="0" indent="0" marL="0">
              <a:buNone/>
            </a:pPr>
            <a:r>
              <a:rPr/>
              <a:t>If a 3-tuple of integers is passed </a:t>
            </a:r>
            <a:r>
              <a:rPr>
                <a:latin typeface="Courier"/>
              </a:rPr>
              <a:t>(min,max,step)</a:t>
            </a:r>
            <a:r>
              <a:rPr/>
              <a:t>, the step size can also be set.</a:t>
            </a:r>
          </a:p>
          <a:p>
            <a:pPr lvl="0" indent="0">
              <a:buNone/>
            </a:pPr>
            <a:r>
              <a:rPr i="1">
                <a:solidFill>
                  <a:srgbClr val="60A0B0"/>
                </a:solidFill>
                <a:latin typeface="Courier"/>
              </a:rPr>
              <a:t># (min, max, step)</a:t>
            </a:r>
            <a:br/>
            <a:r>
              <a:rPr>
                <a:latin typeface="Courier"/>
              </a:rPr>
              <a:t>interact(f, x</a:t>
            </a:r>
            <a:r>
              <a:rPr>
                <a:solidFill>
                  <a:srgbClr val="666666"/>
                </a:solidFill>
                <a:latin typeface="Courier"/>
              </a:rPr>
              <a:t>=</a:t>
            </a:r>
            <a:r>
              <a:rPr>
                <a:latin typeface="Courier"/>
              </a:rPr>
              <a:t>(</a:t>
            </a:r>
            <a:r>
              <a:rPr>
                <a:solidFill>
                  <a:srgbClr val="40A070"/>
                </a:solidFill>
                <a:latin typeface="Courier"/>
              </a:rPr>
              <a:t>0</a:t>
            </a:r>
            <a:r>
              <a:rPr>
                <a:latin typeface="Courier"/>
              </a:rPr>
              <a:t>,</a:t>
            </a:r>
            <a:r>
              <a:rPr>
                <a:solidFill>
                  <a:srgbClr val="40A070"/>
                </a:solidFill>
                <a:latin typeface="Courier"/>
              </a:rPr>
              <a:t>8</a:t>
            </a:r>
            <a:r>
              <a:rPr>
                <a:latin typeface="Courier"/>
              </a:rPr>
              <a:t>,</a:t>
            </a:r>
            <a:r>
              <a:rPr>
                <a:solidFill>
                  <a:srgbClr val="40A070"/>
                </a:solidFill>
                <a:latin typeface="Courier"/>
              </a:rPr>
              <a:t>2</a:t>
            </a:r>
            <a:r>
              <a:rPr>
                <a:latin typeface="Courier"/>
              </a:rPr>
              <a:t>))</a:t>
            </a:r>
            <a:r>
              <a:rPr>
                <a:solidFill>
                  <a:srgbClr val="666666"/>
                </a:solidFill>
                <a:latin typeface="Courier"/>
              </a:rPr>
              <a:t>;</a:t>
            </a:r>
          </a:p>
          <a:p>
            <a:pPr lvl="0" indent="0">
              <a:buNone/>
            </a:pPr>
            <a:r>
              <a:rPr>
                <a:latin typeface="Courier"/>
              </a:rPr>
              <a:t>interactive(children=(IntSlider(value=4, description='x', max=8, step=2), Output()), _dom_classes=('widget-int…</a:t>
            </a:r>
          </a:p>
          <a:p>
            <a:pPr lvl="0" indent="0" marL="0">
              <a:buNone/>
            </a:pPr>
            <a:r>
              <a:rPr/>
              <a:t>A float-valued slider is produced if the elements of the tuples are floats. Here the minimum is </a:t>
            </a:r>
            <a:r>
              <a:rPr>
                <a:latin typeface="Courier"/>
              </a:rPr>
              <a:t>0.0</a:t>
            </a:r>
            <a:r>
              <a:rPr/>
              <a:t>, the maximum is </a:t>
            </a:r>
            <a:r>
              <a:rPr>
                <a:latin typeface="Courier"/>
              </a:rPr>
              <a:t>10.0</a:t>
            </a:r>
            <a:r>
              <a:rPr/>
              <a:t> and step size is </a:t>
            </a:r>
            <a:r>
              <a:rPr>
                <a:latin typeface="Courier"/>
              </a:rPr>
              <a:t>0.1</a:t>
            </a:r>
            <a:r>
              <a:rPr/>
              <a:t> (the default).</a:t>
            </a:r>
          </a:p>
          <a:p>
            <a:pPr lvl="0" indent="0">
              <a:buNone/>
            </a:pPr>
            <a:r>
              <a:rPr>
                <a:latin typeface="Courier"/>
              </a:rPr>
              <a:t>interact(f, x</a:t>
            </a:r>
            <a:r>
              <a:rPr>
                <a:solidFill>
                  <a:srgbClr val="666666"/>
                </a:solidFill>
                <a:latin typeface="Courier"/>
              </a:rPr>
              <a:t>=</a:t>
            </a:r>
            <a:r>
              <a:rPr>
                <a:latin typeface="Courier"/>
              </a:rPr>
              <a:t>(</a:t>
            </a:r>
            <a:r>
              <a:rPr>
                <a:solidFill>
                  <a:srgbClr val="40A070"/>
                </a:solidFill>
                <a:latin typeface="Courier"/>
              </a:rPr>
              <a:t>0.0</a:t>
            </a:r>
            <a:r>
              <a:rPr>
                <a:latin typeface="Courier"/>
              </a:rPr>
              <a:t>,</a:t>
            </a:r>
            <a:r>
              <a:rPr>
                <a:solidFill>
                  <a:srgbClr val="40A070"/>
                </a:solidFill>
                <a:latin typeface="Courier"/>
              </a:rPr>
              <a:t>10.0</a:t>
            </a:r>
            <a:r>
              <a:rPr>
                <a:latin typeface="Courier"/>
              </a:rPr>
              <a:t>))</a:t>
            </a:r>
            <a:r>
              <a:rPr>
                <a:solidFill>
                  <a:srgbClr val="666666"/>
                </a:solidFill>
                <a:latin typeface="Courier"/>
              </a:rPr>
              <a:t>;</a:t>
            </a:r>
          </a:p>
          <a:p>
            <a:pPr lvl="0" indent="0">
              <a:buNone/>
            </a:pPr>
            <a:r>
              <a:rPr>
                <a:latin typeface="Courier"/>
              </a:rPr>
              <a:t>interactive(children=(FloatSlider(value=5.0, description='x', max=10.0), Output()), _dom_classes=('widget-inte…</a:t>
            </a:r>
          </a:p>
          <a:p>
            <a:pPr lvl="0" indent="0" marL="0">
              <a:buNone/>
            </a:pPr>
            <a:r>
              <a:rPr/>
              <a:t>The step size can be changed by passing a third element in the tuple.</a:t>
            </a:r>
          </a:p>
          <a:p>
            <a:pPr lvl="0" indent="0">
              <a:buNone/>
            </a:pPr>
            <a:r>
              <a:rPr>
                <a:latin typeface="Courier"/>
              </a:rPr>
              <a:t>interact(f, x</a:t>
            </a:r>
            <a:r>
              <a:rPr>
                <a:solidFill>
                  <a:srgbClr val="666666"/>
                </a:solidFill>
                <a:latin typeface="Courier"/>
              </a:rPr>
              <a:t>=</a:t>
            </a:r>
            <a:r>
              <a:rPr>
                <a:latin typeface="Courier"/>
              </a:rPr>
              <a:t>(</a:t>
            </a:r>
            <a:r>
              <a:rPr>
                <a:solidFill>
                  <a:srgbClr val="40A070"/>
                </a:solidFill>
                <a:latin typeface="Courier"/>
              </a:rPr>
              <a:t>0.0</a:t>
            </a:r>
            <a:r>
              <a:rPr>
                <a:latin typeface="Courier"/>
              </a:rPr>
              <a:t>,</a:t>
            </a:r>
            <a:r>
              <a:rPr>
                <a:solidFill>
                  <a:srgbClr val="40A070"/>
                </a:solidFill>
                <a:latin typeface="Courier"/>
              </a:rPr>
              <a:t>10.0</a:t>
            </a:r>
            <a:r>
              <a:rPr>
                <a:latin typeface="Courier"/>
              </a:rPr>
              <a:t>,</a:t>
            </a:r>
            <a:r>
              <a:rPr>
                <a:solidFill>
                  <a:srgbClr val="40A070"/>
                </a:solidFill>
                <a:latin typeface="Courier"/>
              </a:rPr>
              <a:t>0.01</a:t>
            </a:r>
            <a:r>
              <a:rPr>
                <a:latin typeface="Courier"/>
              </a:rPr>
              <a:t>))</a:t>
            </a:r>
            <a:r>
              <a:rPr>
                <a:solidFill>
                  <a:srgbClr val="666666"/>
                </a:solidFill>
                <a:latin typeface="Courier"/>
              </a:rPr>
              <a:t>;</a:t>
            </a:r>
          </a:p>
          <a:p>
            <a:pPr lvl="0" indent="0">
              <a:buNone/>
            </a:pPr>
            <a:r>
              <a:rPr>
                <a:latin typeface="Courier"/>
              </a:rPr>
              <a:t>interactive(children=(FloatSlider(value=5.0, description='x', max=10.0, step=0.01), Output()), _dom_classes=('…</a:t>
            </a:r>
          </a:p>
          <a:p>
            <a:pPr lvl="0" indent="0" marL="0">
              <a:buNone/>
            </a:pPr>
            <a:r>
              <a:rPr/>
              <a:t>For both integer and float-valued sliders, you can pick the initial value of the widget by passing a default keyword argument to the underlying Python function. Here we set the initial value of a float slider to </a:t>
            </a:r>
            <a:r>
              <a:rPr>
                <a:latin typeface="Courier"/>
              </a:rPr>
              <a:t>5.5</a:t>
            </a:r>
            <a:r>
              <a:rPr/>
              <a:t>.</a:t>
            </a:r>
          </a:p>
          <a:p>
            <a:pPr lvl="0" indent="0">
              <a:buNone/>
            </a:pPr>
            <a:r>
              <a:rPr>
                <a:solidFill>
                  <a:srgbClr val="7D9029"/>
                </a:solidFill>
                <a:latin typeface="Courier"/>
              </a:rPr>
              <a:t>@interact</a:t>
            </a:r>
            <a:r>
              <a:rPr>
                <a:latin typeface="Courier"/>
              </a:rPr>
              <a:t>(x</a:t>
            </a:r>
            <a:r>
              <a:rPr>
                <a:solidFill>
                  <a:srgbClr val="666666"/>
                </a:solidFill>
                <a:latin typeface="Courier"/>
              </a:rPr>
              <a:t>=</a:t>
            </a:r>
            <a:r>
              <a:rPr>
                <a:latin typeface="Courier"/>
              </a:rPr>
              <a:t>(</a:t>
            </a:r>
            <a:r>
              <a:rPr>
                <a:solidFill>
                  <a:srgbClr val="40A070"/>
                </a:solidFill>
                <a:latin typeface="Courier"/>
              </a:rPr>
              <a:t>0.0</a:t>
            </a:r>
            <a:r>
              <a:rPr>
                <a:latin typeface="Courier"/>
              </a:rPr>
              <a:t>,</a:t>
            </a:r>
            <a:r>
              <a:rPr>
                <a:solidFill>
                  <a:srgbClr val="40A070"/>
                </a:solidFill>
                <a:latin typeface="Courier"/>
              </a:rPr>
              <a:t>20.0</a:t>
            </a:r>
            <a:r>
              <a:rPr>
                <a:latin typeface="Courier"/>
              </a:rPr>
              <a:t>,</a:t>
            </a:r>
            <a:r>
              <a:rPr>
                <a:solidFill>
                  <a:srgbClr val="40A070"/>
                </a:solidFill>
                <a:latin typeface="Courier"/>
              </a:rPr>
              <a:t>0.5</a:t>
            </a:r>
            <a:r>
              <a:rPr>
                <a:latin typeface="Courier"/>
              </a:rPr>
              <a:t>))</a:t>
            </a:r>
            <a:br/>
            <a:r>
              <a:rPr b="1">
                <a:solidFill>
                  <a:srgbClr val="007020"/>
                </a:solidFill>
                <a:latin typeface="Courier"/>
              </a:rPr>
              <a:t>def</a:t>
            </a:r>
            <a:r>
              <a:rPr>
                <a:latin typeface="Courier"/>
              </a:rPr>
              <a:t> h(x</a:t>
            </a:r>
            <a:r>
              <a:rPr>
                <a:solidFill>
                  <a:srgbClr val="666666"/>
                </a:solidFill>
                <a:latin typeface="Courier"/>
              </a:rPr>
              <a:t>=</a:t>
            </a:r>
            <a:r>
              <a:rPr>
                <a:solidFill>
                  <a:srgbClr val="40A070"/>
                </a:solidFill>
                <a:latin typeface="Courier"/>
              </a:rPr>
              <a:t>5.5</a:t>
            </a:r>
            <a:r>
              <a:rPr>
                <a:latin typeface="Courier"/>
              </a:rPr>
              <a:t>):</a:t>
            </a:r>
            <a:br/>
            <a:r>
              <a:rPr>
                <a:latin typeface="Courier"/>
              </a:rPr>
              <a:t>    </a:t>
            </a:r>
            <a:r>
              <a:rPr b="1">
                <a:solidFill>
                  <a:srgbClr val="007020"/>
                </a:solidFill>
                <a:latin typeface="Courier"/>
              </a:rPr>
              <a:t>return</a:t>
            </a:r>
            <a:r>
              <a:rPr>
                <a:latin typeface="Courier"/>
              </a:rPr>
              <a:t> x</a:t>
            </a:r>
          </a:p>
          <a:p>
            <a:pPr lvl="0" indent="0">
              <a:buNone/>
            </a:pPr>
            <a:r>
              <a:rPr>
                <a:latin typeface="Courier"/>
              </a:rPr>
              <a:t>interactive(children=(FloatSlider(value=5.5, description='x', max=20.0, step=0.5), Output()), _dom_classes=('w…</a:t>
            </a:r>
          </a:p>
          <a:p>
            <a:pPr lvl="0" indent="0" marL="0">
              <a:buNone/>
            </a:pPr>
            <a:r>
              <a:rPr/>
              <a:t>Dropdown menus are constructed by passing a list of strings. In this case, the strings are both used as the names in the drop-down menu UI and passed to the underlying Python function.</a:t>
            </a:r>
          </a:p>
          <a:p>
            <a:pPr lvl="0" indent="0">
              <a:buNone/>
            </a:pPr>
            <a:r>
              <a:rPr>
                <a:latin typeface="Courier"/>
              </a:rPr>
              <a:t>interact(f, x</a:t>
            </a:r>
            <a:r>
              <a:rPr>
                <a:solidFill>
                  <a:srgbClr val="666666"/>
                </a:solidFill>
                <a:latin typeface="Courier"/>
              </a:rPr>
              <a:t>=</a:t>
            </a:r>
            <a:r>
              <a:rPr>
                <a:latin typeface="Courier"/>
              </a:rPr>
              <a:t>[</a:t>
            </a:r>
            <a:r>
              <a:rPr>
                <a:solidFill>
                  <a:srgbClr val="4070A0"/>
                </a:solidFill>
                <a:latin typeface="Courier"/>
              </a:rPr>
              <a:t>'apples'</a:t>
            </a:r>
            <a:r>
              <a:rPr>
                <a:latin typeface="Courier"/>
              </a:rPr>
              <a:t>,</a:t>
            </a:r>
            <a:r>
              <a:rPr>
                <a:solidFill>
                  <a:srgbClr val="4070A0"/>
                </a:solidFill>
                <a:latin typeface="Courier"/>
              </a:rPr>
              <a:t>'oranges'</a:t>
            </a:r>
            <a:r>
              <a:rPr>
                <a:latin typeface="Courier"/>
              </a:rPr>
              <a:t>])</a:t>
            </a:r>
            <a:r>
              <a:rPr>
                <a:solidFill>
                  <a:srgbClr val="666666"/>
                </a:solidFill>
                <a:latin typeface="Courier"/>
              </a:rPr>
              <a:t>;</a:t>
            </a:r>
          </a:p>
          <a:p>
            <a:pPr lvl="0" indent="0">
              <a:buNone/>
            </a:pPr>
            <a:r>
              <a:rPr>
                <a:latin typeface="Courier"/>
              </a:rPr>
              <a:t>interactive(children=(Dropdown(description='x', options=('apples', 'oranges'), value='apples'), Output()), _do…</a:t>
            </a:r>
          </a:p>
          <a:p>
            <a:pPr lvl="0" indent="0" marL="0">
              <a:buNone/>
            </a:pPr>
            <a:r>
              <a:rPr/>
              <a:t>If you want a drop-down menu that passes non-string values to the Python function, you can pass a dictionary. The keys in the dictionary are used for the names in the drop-down menu UI and the values are the arguments that are passed to the underlying Python function.</a:t>
            </a:r>
          </a:p>
          <a:p>
            <a:pPr lvl="0" indent="0">
              <a:buNone/>
            </a:pPr>
            <a:r>
              <a:rPr>
                <a:latin typeface="Courier"/>
              </a:rPr>
              <a:t>interact(f, x</a:t>
            </a:r>
            <a:r>
              <a:rPr>
                <a:solidFill>
                  <a:srgbClr val="666666"/>
                </a:solidFill>
                <a:latin typeface="Courier"/>
              </a:rPr>
              <a:t>=</a:t>
            </a:r>
            <a:r>
              <a:rPr>
                <a:latin typeface="Courier"/>
              </a:rPr>
              <a:t>{</a:t>
            </a:r>
            <a:r>
              <a:rPr>
                <a:solidFill>
                  <a:srgbClr val="4070A0"/>
                </a:solidFill>
                <a:latin typeface="Courier"/>
              </a:rPr>
              <a:t>'one'</a:t>
            </a:r>
            <a:r>
              <a:rPr>
                <a:latin typeface="Courier"/>
              </a:rPr>
              <a:t>: </a:t>
            </a:r>
            <a:r>
              <a:rPr>
                <a:solidFill>
                  <a:srgbClr val="40A070"/>
                </a:solidFill>
                <a:latin typeface="Courier"/>
              </a:rPr>
              <a:t>10</a:t>
            </a:r>
            <a:r>
              <a:rPr>
                <a:latin typeface="Courier"/>
              </a:rPr>
              <a:t>, </a:t>
            </a:r>
            <a:r>
              <a:rPr>
                <a:solidFill>
                  <a:srgbClr val="4070A0"/>
                </a:solidFill>
                <a:latin typeface="Courier"/>
              </a:rPr>
              <a:t>'two'</a:t>
            </a:r>
            <a:r>
              <a:rPr>
                <a:latin typeface="Courier"/>
              </a:rPr>
              <a:t>: </a:t>
            </a:r>
            <a:r>
              <a:rPr>
                <a:solidFill>
                  <a:srgbClr val="40A070"/>
                </a:solidFill>
                <a:latin typeface="Courier"/>
              </a:rPr>
              <a:t>20</a:t>
            </a:r>
            <a:r>
              <a:rPr>
                <a:latin typeface="Courier"/>
              </a:rPr>
              <a:t>})</a:t>
            </a:r>
            <a:r>
              <a:rPr>
                <a:solidFill>
                  <a:srgbClr val="666666"/>
                </a:solidFill>
                <a:latin typeface="Courier"/>
              </a:rPr>
              <a:t>;</a:t>
            </a:r>
          </a:p>
          <a:p>
            <a:pPr lvl="0" indent="0">
              <a:buNone/>
            </a:pPr>
            <a:r>
              <a:rPr>
                <a:latin typeface="Courier"/>
              </a:rPr>
              <a:t>interactive(children=(Dropdown(description='x', options={'one': 10, 'two': 20}, value=10), Output()), _dom_cla…</a:t>
            </a:r>
          </a:p>
          <a:p>
            <a:pPr lvl="0" indent="0" marL="0">
              <a:spcBef>
                <a:spcPts val="3000"/>
              </a:spcBef>
              <a:buNone/>
            </a:pPr>
            <a:r>
              <a:rPr b="1"/>
              <a:t>Using function annotations with </a:t>
            </a:r>
            <a:r>
              <a:rPr b="1">
                <a:latin typeface="Courier"/>
              </a:rPr>
              <a:t>interact</a:t>
            </a:r>
          </a:p>
          <a:p>
            <a:pPr lvl="0" indent="0" marL="0">
              <a:buNone/>
            </a:pPr>
            <a:r>
              <a:rPr/>
              <a:t>You can also specify widget abbreviations using </a:t>
            </a:r>
            <a:r>
              <a:rPr>
                <a:hlinkClick r:id="rId2"/>
              </a:rPr>
              <a:t>function annotations</a:t>
            </a:r>
            <a:r>
              <a:rPr/>
              <a:t>.</a:t>
            </a:r>
          </a:p>
          <a:p>
            <a:pPr lvl="0" indent="0" marL="0">
              <a:buNone/>
            </a:pPr>
            <a:r>
              <a:rPr/>
              <a:t>Define a function with a checkbox widget abbreviation for the argument </a:t>
            </a:r>
            <a:r>
              <a:rPr>
                <a:latin typeface="Courier"/>
              </a:rPr>
              <a:t>x</a:t>
            </a:r>
            <a:r>
              <a:rPr/>
              <a:t>.</a:t>
            </a:r>
          </a:p>
          <a:p>
            <a:pPr lvl="0" indent="0">
              <a:buNone/>
            </a:pPr>
            <a:r>
              <a:rPr b="1">
                <a:solidFill>
                  <a:srgbClr val="007020"/>
                </a:solidFill>
                <a:latin typeface="Courier"/>
              </a:rPr>
              <a:t>def</a:t>
            </a:r>
            <a:r>
              <a:rPr>
                <a:latin typeface="Courier"/>
              </a:rPr>
              <a:t> f(x:</a:t>
            </a:r>
            <a:r>
              <a:rPr>
                <a:solidFill>
                  <a:srgbClr val="19177C"/>
                </a:solidFill>
                <a:latin typeface="Courier"/>
              </a:rPr>
              <a:t>True</a:t>
            </a:r>
            <a:r>
              <a:rPr>
                <a:latin typeface="Courier"/>
              </a:rPr>
              <a:t>):  </a:t>
            </a:r>
            <a:r>
              <a:rPr i="1">
                <a:solidFill>
                  <a:srgbClr val="60A0B0"/>
                </a:solidFill>
                <a:latin typeface="Courier"/>
              </a:rPr>
              <a:t># Python 3 only</a:t>
            </a:r>
            <a:br/>
            <a:r>
              <a:rPr>
                <a:latin typeface="Courier"/>
              </a:rPr>
              <a:t>    </a:t>
            </a:r>
            <a:r>
              <a:rPr b="1">
                <a:solidFill>
                  <a:srgbClr val="007020"/>
                </a:solidFill>
                <a:latin typeface="Courier"/>
              </a:rPr>
              <a:t>return</a:t>
            </a:r>
            <a:r>
              <a:rPr>
                <a:latin typeface="Courier"/>
              </a:rPr>
              <a:t> x</a:t>
            </a:r>
          </a:p>
          <a:p>
            <a:pPr lvl="0" indent="0" marL="0">
              <a:buNone/>
            </a:pPr>
            <a:r>
              <a:rPr/>
              <a:t>Then, because the widget abbreviation has already been defined, you can call </a:t>
            </a:r>
            <a:r>
              <a:rPr>
                <a:latin typeface="Courier"/>
              </a:rPr>
              <a:t>interact</a:t>
            </a:r>
            <a:r>
              <a:rPr/>
              <a:t> with a single argument.</a:t>
            </a:r>
          </a:p>
          <a:p>
            <a:pPr lvl="0" indent="0">
              <a:buNone/>
            </a:pPr>
            <a:r>
              <a:rPr>
                <a:latin typeface="Courier"/>
              </a:rPr>
              <a:t>interact(f)</a:t>
            </a:r>
            <a:r>
              <a:rPr>
                <a:solidFill>
                  <a:srgbClr val="666666"/>
                </a:solidFill>
                <a:latin typeface="Courier"/>
              </a:rPr>
              <a:t>;</a:t>
            </a:r>
          </a:p>
          <a:p>
            <a:pPr lvl="0" indent="0">
              <a:buNone/>
            </a:pPr>
            <a:r>
              <a:rPr>
                <a:latin typeface="Courier"/>
              </a:rPr>
              <a:t>interactive(children=(Checkbox(value=True, description='x'), Output()), _dom_classes=('widget-interact',))</a:t>
            </a:r>
          </a:p>
          <a:p>
            <a:pPr lvl="0" indent="0" marL="0">
              <a:spcBef>
                <a:spcPts val="3000"/>
              </a:spcBef>
              <a:buNone/>
            </a:pPr>
            <a:r>
              <a:rPr b="1"/>
              <a:t>interactive</a:t>
            </a:r>
          </a:p>
          <a:p>
            <a:pPr lvl="0" indent="0" marL="0">
              <a:buNone/>
            </a:pPr>
            <a:r>
              <a:rPr/>
              <a:t>In addition to </a:t>
            </a:r>
            <a:r>
              <a:rPr>
                <a:latin typeface="Courier"/>
              </a:rPr>
              <a:t>interact</a:t>
            </a:r>
            <a:r>
              <a:rPr/>
              <a:t>, IPython provides another function, </a:t>
            </a:r>
            <a:r>
              <a:rPr>
                <a:latin typeface="Courier"/>
              </a:rPr>
              <a:t>interactive</a:t>
            </a:r>
            <a:r>
              <a:rPr/>
              <a:t>, that is useful when you want to reuse the widgets that are produced or access the data that is bound to the UI controls.</a:t>
            </a:r>
          </a:p>
          <a:p>
            <a:pPr lvl="0" indent="0" marL="0">
              <a:buNone/>
            </a:pPr>
            <a:r>
              <a:rPr/>
              <a:t>Note that unlike </a:t>
            </a:r>
            <a:r>
              <a:rPr>
                <a:latin typeface="Courier"/>
              </a:rPr>
              <a:t>interact</a:t>
            </a:r>
            <a:r>
              <a:rPr/>
              <a:t>, the return value of the function will not be displayed automatically, but you can display a value inside the function with </a:t>
            </a:r>
            <a:r>
              <a:rPr>
                <a:latin typeface="Courier"/>
              </a:rPr>
              <a:t>IPython.display.display</a:t>
            </a:r>
            <a:r>
              <a:rPr/>
              <a:t>.</a:t>
            </a:r>
          </a:p>
          <a:p>
            <a:pPr lvl="0" indent="0" marL="0">
              <a:buNone/>
            </a:pPr>
            <a:r>
              <a:rPr/>
              <a:t>Here is a function that returns the sum of its two arguments and displays them. The display line may be omitted if you don’t want to show the result of the function.</a:t>
            </a:r>
          </a:p>
          <a:p>
            <a:pPr lvl="0" indent="0">
              <a:buNone/>
            </a:pPr>
            <a:r>
              <a:rPr>
                <a:latin typeface="Courier"/>
              </a:rPr>
              <a:t>from IPython.display import display</a:t>
            </a:r>
            <a:br/>
            <a:br/>
            <a:r>
              <a:rPr b="1">
                <a:solidFill>
                  <a:srgbClr val="007020"/>
                </a:solidFill>
                <a:latin typeface="Courier"/>
              </a:rPr>
              <a:t>def</a:t>
            </a:r>
            <a:r>
              <a:rPr>
                <a:latin typeface="Courier"/>
              </a:rPr>
              <a:t> f(a, b):</a:t>
            </a:r>
            <a:br/>
            <a:r>
              <a:rPr>
                <a:latin typeface="Courier"/>
              </a:rPr>
              <a:t>    display(a </a:t>
            </a:r>
            <a:r>
              <a:rPr>
                <a:solidFill>
                  <a:srgbClr val="666666"/>
                </a:solidFill>
                <a:latin typeface="Courier"/>
              </a:rPr>
              <a:t>+</a:t>
            </a:r>
            <a:r>
              <a:rPr>
                <a:latin typeface="Courier"/>
              </a:rPr>
              <a:t> b)</a:t>
            </a:r>
            <a:br/>
            <a:r>
              <a:rPr>
                <a:latin typeface="Courier"/>
              </a:rPr>
              <a:t>    </a:t>
            </a:r>
            <a:r>
              <a:rPr b="1">
                <a:solidFill>
                  <a:srgbClr val="007020"/>
                </a:solidFill>
                <a:latin typeface="Courier"/>
              </a:rPr>
              <a:t>return</a:t>
            </a:r>
            <a:r>
              <a:rPr>
                <a:latin typeface="Courier"/>
              </a:rPr>
              <a:t> a</a:t>
            </a:r>
            <a:r>
              <a:rPr>
                <a:solidFill>
                  <a:srgbClr val="666666"/>
                </a:solidFill>
                <a:latin typeface="Courier"/>
              </a:rPr>
              <a:t>+</a:t>
            </a:r>
            <a:r>
              <a:rPr>
                <a:latin typeface="Courier"/>
              </a:rPr>
              <a:t>b</a:t>
            </a:r>
          </a:p>
          <a:p>
            <a:pPr lvl="0" indent="0" marL="0">
              <a:buNone/>
            </a:pPr>
            <a:r>
              <a:rPr/>
              <a:t>Unlike </a:t>
            </a:r>
            <a:r>
              <a:rPr>
                <a:latin typeface="Courier"/>
              </a:rPr>
              <a:t>interact</a:t>
            </a:r>
            <a:r>
              <a:rPr/>
              <a:t>, </a:t>
            </a:r>
            <a:r>
              <a:rPr>
                <a:latin typeface="Courier"/>
              </a:rPr>
              <a:t>interactive</a:t>
            </a:r>
            <a:r>
              <a:rPr/>
              <a:t> returns a </a:t>
            </a:r>
            <a:r>
              <a:rPr>
                <a:latin typeface="Courier"/>
              </a:rPr>
              <a:t>Widget</a:t>
            </a:r>
            <a:r>
              <a:rPr/>
              <a:t> instance rather than immediately displaying the widget.</a:t>
            </a:r>
          </a:p>
          <a:p>
            <a:pPr lvl="0" indent="0">
              <a:buNone/>
            </a:pPr>
            <a:r>
              <a:rPr>
                <a:latin typeface="Courier"/>
              </a:rPr>
              <a:t>w </a:t>
            </a:r>
            <a:r>
              <a:rPr>
                <a:solidFill>
                  <a:srgbClr val="666666"/>
                </a:solidFill>
                <a:latin typeface="Courier"/>
              </a:rPr>
              <a:t>=</a:t>
            </a:r>
            <a:r>
              <a:rPr>
                <a:latin typeface="Courier"/>
              </a:rPr>
              <a:t> interactive(f, a</a:t>
            </a:r>
            <a:r>
              <a:rPr>
                <a:solidFill>
                  <a:srgbClr val="666666"/>
                </a:solidFill>
                <a:latin typeface="Courier"/>
              </a:rPr>
              <a:t>=</a:t>
            </a:r>
            <a:r>
              <a:rPr>
                <a:solidFill>
                  <a:srgbClr val="40A070"/>
                </a:solidFill>
                <a:latin typeface="Courier"/>
              </a:rPr>
              <a:t>10</a:t>
            </a:r>
            <a:r>
              <a:rPr>
                <a:latin typeface="Courier"/>
              </a:rPr>
              <a:t>, b</a:t>
            </a:r>
            <a:r>
              <a:rPr>
                <a:solidFill>
                  <a:srgbClr val="666666"/>
                </a:solidFill>
                <a:latin typeface="Courier"/>
              </a:rPr>
              <a:t>=</a:t>
            </a:r>
            <a:r>
              <a:rPr>
                <a:solidFill>
                  <a:srgbClr val="40A070"/>
                </a:solidFill>
                <a:latin typeface="Courier"/>
              </a:rPr>
              <a:t>20</a:t>
            </a:r>
            <a:r>
              <a:rPr>
                <a:latin typeface="Courier"/>
              </a:rPr>
              <a:t>)</a:t>
            </a:r>
          </a:p>
          <a:p>
            <a:pPr lvl="0" indent="0" marL="0">
              <a:buNone/>
            </a:pPr>
            <a:r>
              <a:rPr/>
              <a:t>The widget is an </a:t>
            </a:r>
            <a:r>
              <a:rPr>
                <a:latin typeface="Courier"/>
              </a:rPr>
              <a:t>interactive</a:t>
            </a:r>
            <a:r>
              <a:rPr/>
              <a:t>, a subclass of </a:t>
            </a:r>
            <a:r>
              <a:rPr>
                <a:latin typeface="Courier"/>
              </a:rPr>
              <a:t>VBox</a:t>
            </a:r>
            <a:r>
              <a:rPr/>
              <a:t>, which is a container for other widgets.</a:t>
            </a:r>
          </a:p>
          <a:p>
            <a:pPr lvl="0" indent="0">
              <a:buNone/>
            </a:pPr>
            <a:r>
              <a:rPr>
                <a:latin typeface="Courier"/>
              </a:rPr>
              <a:t>type(w)</a:t>
            </a:r>
          </a:p>
          <a:p>
            <a:pPr lvl="0" indent="0">
              <a:buNone/>
            </a:pPr>
            <a:r>
              <a:rPr>
                <a:latin typeface="Courier"/>
              </a:rPr>
              <a:t>ipywidgets.widgets.interaction.interactive</a:t>
            </a:r>
          </a:p>
          <a:p>
            <a:pPr lvl="0" indent="0" marL="0">
              <a:buNone/>
            </a:pPr>
            <a:r>
              <a:rPr/>
              <a:t>The children of the </a:t>
            </a:r>
            <a:r>
              <a:rPr>
                <a:latin typeface="Courier"/>
              </a:rPr>
              <a:t>interactive</a:t>
            </a:r>
            <a:r>
              <a:rPr/>
              <a:t> are two integer-valued sliders and an output widget, produced by the widget abbreviations above.</a:t>
            </a:r>
          </a:p>
          <a:p>
            <a:pPr lvl="0" indent="0">
              <a:buNone/>
            </a:pPr>
            <a:r>
              <a:rPr>
                <a:latin typeface="Courier"/>
              </a:rPr>
              <a:t>w.children</a:t>
            </a:r>
          </a:p>
          <a:p>
            <a:pPr lvl="0" indent="0">
              <a:buNone/>
            </a:pPr>
            <a:r>
              <a:rPr>
                <a:latin typeface="Courier"/>
              </a:rPr>
              <a:t>(IntSlider(value=10, description='a', max=30, min=-10),
 IntSlider(value=20, description='b', max=60, min=-20),
 Output())</a:t>
            </a:r>
          </a:p>
          <a:p>
            <a:pPr lvl="0" indent="0" marL="0">
              <a:buNone/>
            </a:pPr>
            <a:r>
              <a:rPr/>
              <a:t>To actually display the widgets, you can use IPython’s </a:t>
            </a:r>
            <a:r>
              <a:rPr>
                <a:latin typeface="Courier"/>
              </a:rPr>
              <a:t>display</a:t>
            </a:r>
            <a:r>
              <a:rPr/>
              <a:t> function.</a:t>
            </a:r>
          </a:p>
          <a:p>
            <a:pPr lvl="0" indent="0">
              <a:buNone/>
            </a:pPr>
            <a:r>
              <a:rPr>
                <a:latin typeface="Courier"/>
              </a:rPr>
              <a:t>display(w)</a:t>
            </a:r>
          </a:p>
          <a:p>
            <a:pPr lvl="0" indent="0">
              <a:buNone/>
            </a:pPr>
            <a:r>
              <a:rPr>
                <a:latin typeface="Courier"/>
              </a:rPr>
              <a:t>interactive(children=(IntSlider(value=10, description='a', max=30, min=-10), IntSlider(value=20, description='…</a:t>
            </a:r>
          </a:p>
          <a:p>
            <a:pPr lvl="0" indent="0" marL="0">
              <a:buNone/>
            </a:pPr>
            <a:r>
              <a:rPr/>
              <a:t>At this point, the UI controls work just like they would if </a:t>
            </a:r>
            <a:r>
              <a:rPr>
                <a:latin typeface="Courier"/>
              </a:rPr>
              <a:t>interact</a:t>
            </a:r>
            <a:r>
              <a:rPr/>
              <a:t> had been used. You can manipulate them interactively and the function will be called. However, the widget instance returned by </a:t>
            </a:r>
            <a:r>
              <a:rPr>
                <a:latin typeface="Courier"/>
              </a:rPr>
              <a:t>interactive</a:t>
            </a:r>
            <a:r>
              <a:rPr/>
              <a:t> also give you access to the current keyword arguments and return value of the underlying Python function.</a:t>
            </a:r>
          </a:p>
          <a:p>
            <a:pPr lvl="0" indent="0" marL="0">
              <a:buNone/>
            </a:pPr>
            <a:r>
              <a:rPr/>
              <a:t>Here are the current keyword arguments. If you rerun this cell after manipulating the sliders, the values will have changed.</a:t>
            </a:r>
          </a:p>
          <a:p>
            <a:pPr lvl="0" indent="0">
              <a:buNone/>
            </a:pPr>
            <a:r>
              <a:rPr>
                <a:latin typeface="Courier"/>
              </a:rPr>
              <a:t>w.kwargs</a:t>
            </a:r>
          </a:p>
          <a:p>
            <a:pPr lvl="0" indent="0">
              <a:buNone/>
            </a:pPr>
            <a:r>
              <a:rPr>
                <a:latin typeface="Courier"/>
              </a:rPr>
              <a:t>{'a': 10, 'b': 20}</a:t>
            </a:r>
          </a:p>
          <a:p>
            <a:pPr lvl="0" indent="0" marL="0">
              <a:buNone/>
            </a:pPr>
            <a:r>
              <a:rPr/>
              <a:t>Here is the current return value of the function.</a:t>
            </a:r>
          </a:p>
          <a:p>
            <a:pPr lvl="0" indent="0">
              <a:buNone/>
            </a:pPr>
            <a:r>
              <a:rPr>
                <a:latin typeface="Courier"/>
              </a:rPr>
              <a:t>w.result</a:t>
            </a:r>
          </a:p>
          <a:p>
            <a:pPr lvl="0" indent="0">
              <a:buNone/>
            </a:pPr>
            <a:r>
              <a:rPr>
                <a:latin typeface="Courier"/>
              </a:rPr>
              <a:t>30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You should now have a basic understanding of how to use Interact in Jupyter Notebooks!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2022-04-22T22:39:33Z</dcterms:created>
  <dcterms:modified xsi:type="dcterms:W3CDTF">2022-04-22T22:39:33Z</dcterms:modified>
</cp:coreProperties>
</file>

<file path=docProps/custom.xml><?xml version="1.0" encoding="utf-8"?>
<Properties xmlns="http://schemas.openxmlformats.org/officeDocument/2006/custom-properties" xmlns:vt="http://schemas.openxmlformats.org/officeDocument/2006/docPropsVTypes"/>
</file>